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e2a1ec53_0_2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e2a1ec5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e2a1ec53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e2a1ec5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e2a1ec53_0_2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e2a1ec5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e2a1ec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e2a1ec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e2a1ec53_0_2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e2a1ec5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e2a1ec53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e2a1ec5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e2a1ec53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e2a1ec5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fe2a1ec53_0_2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fe2a1ec5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2a1ec53_0_2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e2a1ec5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e2a1ec53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e2a1ec5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fe2a1ec53_0_2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fe2a1ec5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e2a1ec53_0_2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fe2a1ec5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e2a1ec53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e2a1ec5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fe2a1ec53_0_2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fe2a1ec5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e2a1ec53_0_2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e2a1ec5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fe2a1ec53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fe2a1ec5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fe2a1ec53_0_3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fe2a1ec5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fe2a1ec53_0_8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fe2a1ec53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fe2a1ec53_0_9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fe2a1ec53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fe2a1ec53_0_3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fe2a1ec5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2a1ec53_0_6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e2a1ec5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fe2a1ec53_0_10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fe2a1ec53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fe2a1ec53_0_10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fe2a1ec53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fe2a1ec53_0_3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fe2a1ec5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fe2a1ec53_0_3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fe2a1ec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fe2a1ec53_0_4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fe2a1ec5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fe2a1ec53_0_3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fe2a1ec5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fe2a1ec53_0_3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fe2a1ec5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2a1ec53_0_4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e2a1ec5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2a1ec53_0_4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2a1ec5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e2a1ec53_0_7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e2a1ec53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e2a1ec53_0_8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e2a1ec53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e2a1ec53_0_6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e2a1ec53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e2a1ec53_0_5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e2a1ec53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acá es ingresar a Gobstones y dejar que hagan la parte exploratoria. Los ejercicios 1 y 2 son solo para mostrar la herramienta y la idea de lo que vamos a aprender. El resto ya son ejercicios que deben resolver por su cuenta, y solo los guiamos si los vemos perdidos o requieren ayuda.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1275" y="1104233"/>
            <a:ext cx="7986900" cy="252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4" name="Google Shape;64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" name="Google Shape;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1" name="Google Shape;71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2" name="Google Shape;82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5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50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Contratos y Procedimientos</a:t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487500" y="6187800"/>
            <a:ext cx="852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</a:t>
            </a:r>
            <a:r>
              <a:rPr b="1" lang="es" sz="2900"/>
              <a:t>Propósitos</a:t>
            </a:r>
            <a:r>
              <a:rPr lang="es" sz="2900"/>
              <a:t> y Precondiciones</a:t>
            </a:r>
            <a:endParaRPr sz="2900"/>
          </a:p>
        </p:txBody>
      </p:sp>
      <p:sp>
        <p:nvSpPr>
          <p:cNvPr id="178" name="Google Shape;178;p21"/>
          <p:cNvSpPr txBox="1"/>
          <p:nvPr/>
        </p:nvSpPr>
        <p:spPr>
          <a:xfrm>
            <a:off x="517500" y="1137150"/>
            <a:ext cx="8109000" cy="227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programa describe la solución a un problema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términos de transformar un tablero en otro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saber qué problema soluciona?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i="1" lang="es" sz="2400"/>
              <a:t>PROPÓSITO </a:t>
            </a:r>
            <a:r>
              <a:rPr lang="es" sz="2400"/>
              <a:t>es lo que debería hacer el programa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importante escribirlo como comentario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50" y="3578022"/>
            <a:ext cx="7030700" cy="314660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</a:t>
            </a:r>
            <a:r>
              <a:rPr b="1" lang="es" sz="2900"/>
              <a:t>Propósitos</a:t>
            </a:r>
            <a:r>
              <a:rPr lang="es" sz="2900"/>
              <a:t> y Precondiciones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17500" y="1137150"/>
            <a:ext cx="8109000" cy="227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Cuando el efecto de un programa coincide con su propósito, decimos que es un programa </a:t>
            </a:r>
            <a:r>
              <a:rPr b="1" i="1" lang="es" sz="2400"/>
              <a:t>CORRECTO</a:t>
            </a:r>
            <a:endParaRPr b="1"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Si en cambio hace cosas diferentes, es incorrecto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Hablamos, entonces de </a:t>
            </a:r>
            <a:r>
              <a:rPr b="1" i="1" lang="es" sz="2400"/>
              <a:t>corrección </a:t>
            </a:r>
            <a:r>
              <a:rPr lang="es" sz="2400"/>
              <a:t>de programas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eso es importante documentar el propósito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175" y="3502800"/>
            <a:ext cx="5839475" cy="3217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</a:t>
            </a:r>
            <a:r>
              <a:rPr b="1" lang="es" sz="2900"/>
              <a:t>Propósitos</a:t>
            </a:r>
            <a:r>
              <a:rPr lang="es" sz="2900"/>
              <a:t> y Precondiciones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517500" y="1060950"/>
            <a:ext cx="8109000" cy="105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¡No hay que olvidarse del cabezal!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No es lo mismo dejarlo en cualquier lado…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0" y="2216650"/>
            <a:ext cx="2967525" cy="347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75" y="2216650"/>
            <a:ext cx="3091025" cy="437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1548050" y="5788325"/>
            <a:ext cx="2967600" cy="92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¿Son equivalentes?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¿Cuál es correcto?</a:t>
            </a:r>
            <a:endParaRPr sz="2400"/>
          </a:p>
        </p:txBody>
      </p:sp>
      <p:sp>
        <p:nvSpPr>
          <p:cNvPr id="196" name="Google Shape;196;p23"/>
          <p:cNvSpPr/>
          <p:nvPr/>
        </p:nvSpPr>
        <p:spPr>
          <a:xfrm>
            <a:off x="4950875" y="5573025"/>
            <a:ext cx="3190800" cy="925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</a:t>
            </a:r>
            <a:r>
              <a:rPr b="1" lang="es" sz="2900"/>
              <a:t>Propósitos</a:t>
            </a:r>
            <a:r>
              <a:rPr lang="es" sz="2900"/>
              <a:t> y Precondiciones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17500" y="1060950"/>
            <a:ext cx="8109000" cy="105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Si el propósito no lo indica, el cabezal debería quedarse donde comenzó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252850"/>
            <a:ext cx="3091025" cy="4375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4"/>
          <p:cNvSpPr txBox="1"/>
          <p:nvPr/>
        </p:nvSpPr>
        <p:spPr>
          <a:xfrm>
            <a:off x="4717325" y="5601900"/>
            <a:ext cx="3612600" cy="92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Solo dibuja, pero al final, queda en el mismo lugar</a:t>
            </a:r>
            <a:endParaRPr sz="2400"/>
          </a:p>
        </p:txBody>
      </p:sp>
      <p:sp>
        <p:nvSpPr>
          <p:cNvPr id="205" name="Google Shape;205;p24"/>
          <p:cNvSpPr/>
          <p:nvPr/>
        </p:nvSpPr>
        <p:spPr>
          <a:xfrm>
            <a:off x="619500" y="5601900"/>
            <a:ext cx="3190800" cy="925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950" y="2210150"/>
            <a:ext cx="2742543" cy="324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>
            <a:stCxn id="205" idx="7"/>
          </p:cNvCxnSpPr>
          <p:nvPr/>
        </p:nvCxnSpPr>
        <p:spPr>
          <a:xfrm flipH="1" rot="10800000">
            <a:off x="3343018" y="5125436"/>
            <a:ext cx="1710300" cy="61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Propósitos y </a:t>
            </a:r>
            <a:r>
              <a:rPr b="1" lang="es" sz="2900"/>
              <a:t>Precondiciones</a:t>
            </a:r>
            <a:endParaRPr b="1"/>
          </a:p>
        </p:txBody>
      </p:sp>
      <p:sp>
        <p:nvSpPr>
          <p:cNvPr id="213" name="Google Shape;213;p25"/>
          <p:cNvSpPr txBox="1"/>
          <p:nvPr/>
        </p:nvSpPr>
        <p:spPr>
          <a:xfrm>
            <a:off x="517500" y="1060950"/>
            <a:ext cx="8109000" cy="105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¿Cual es el propósito de cada comando?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¿Siempre consigue cumplirlo?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322948"/>
            <a:ext cx="3378772" cy="1530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352" y="3219651"/>
            <a:ext cx="3464925" cy="18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5"/>
          <p:cNvSpPr txBox="1"/>
          <p:nvPr/>
        </p:nvSpPr>
        <p:spPr>
          <a:xfrm>
            <a:off x="6206025" y="2460211"/>
            <a:ext cx="2052300" cy="125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¿Cómo saber cuándo va a funcionar?</a:t>
            </a:r>
            <a:endParaRPr sz="24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869" y="4266175"/>
            <a:ext cx="3764081" cy="18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5"/>
          <p:cNvSpPr txBox="1"/>
          <p:nvPr/>
        </p:nvSpPr>
        <p:spPr>
          <a:xfrm>
            <a:off x="799850" y="5449625"/>
            <a:ext cx="2982900" cy="54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/>
              <a:t>PRECONDICIONES</a:t>
            </a:r>
            <a:endParaRPr b="1" i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Propósitos y </a:t>
            </a:r>
            <a:r>
              <a:rPr b="1" lang="es" sz="2900"/>
              <a:t>Precondiciones</a:t>
            </a:r>
            <a:endParaRPr b="1"/>
          </a:p>
        </p:txBody>
      </p:sp>
      <p:sp>
        <p:nvSpPr>
          <p:cNvPr id="224" name="Google Shape;224;p26"/>
          <p:cNvSpPr txBox="1"/>
          <p:nvPr/>
        </p:nvSpPr>
        <p:spPr>
          <a:xfrm>
            <a:off x="517500" y="1060950"/>
            <a:ext cx="8109000" cy="153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precondiciones </a:t>
            </a:r>
            <a:r>
              <a:rPr lang="es" sz="2400"/>
              <a:t>son las condiciones necesarias para garantizar que un problema puede resolverse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Deben escribirse junto con el propósito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678250"/>
            <a:ext cx="3764075" cy="19088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827" y="4399467"/>
            <a:ext cx="3464925" cy="23458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6"/>
          <p:cNvSpPr txBox="1"/>
          <p:nvPr/>
        </p:nvSpPr>
        <p:spPr>
          <a:xfrm>
            <a:off x="5422175" y="5495175"/>
            <a:ext cx="3075300" cy="90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¿Y cómo se usan las precondiciones?</a:t>
            </a:r>
            <a:endParaRPr sz="24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394" y="2654290"/>
            <a:ext cx="3764081" cy="23883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6"/>
          <p:cNvSpPr/>
          <p:nvPr/>
        </p:nvSpPr>
        <p:spPr>
          <a:xfrm>
            <a:off x="1090775" y="3169925"/>
            <a:ext cx="3190800" cy="925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5306675" y="3293450"/>
            <a:ext cx="3190800" cy="110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2115875" y="4904075"/>
            <a:ext cx="3190800" cy="124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Propósitos y </a:t>
            </a:r>
            <a:r>
              <a:rPr b="1" lang="es" sz="2900"/>
              <a:t>Precondiciones</a:t>
            </a:r>
            <a:endParaRPr b="1"/>
          </a:p>
        </p:txBody>
      </p:sp>
      <p:sp>
        <p:nvSpPr>
          <p:cNvPr id="237" name="Google Shape;237;p27"/>
          <p:cNvSpPr txBox="1"/>
          <p:nvPr/>
        </p:nvSpPr>
        <p:spPr>
          <a:xfrm>
            <a:off x="517500" y="1060950"/>
            <a:ext cx="8109000" cy="185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precondiciones </a:t>
            </a:r>
            <a:r>
              <a:rPr lang="es" sz="2400"/>
              <a:t>se dan en términos del estado del tablero inicial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Si la precondición se cumple, un programa correcto debe cumplir su propósito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352" y="3169267"/>
            <a:ext cx="3464925" cy="23458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7"/>
          <p:cNvSpPr txBox="1"/>
          <p:nvPr/>
        </p:nvSpPr>
        <p:spPr>
          <a:xfrm>
            <a:off x="1850212" y="5920300"/>
            <a:ext cx="5443200" cy="52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¿Y si la precondición no se cumple?</a:t>
            </a:r>
            <a:endParaRPr sz="2400"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25" y="3307351"/>
            <a:ext cx="1893789" cy="206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5">
            <a:alphaModFix/>
          </a:blip>
          <a:srcRect b="748" l="0" r="0" t="758"/>
          <a:stretch/>
        </p:blipFill>
        <p:spPr>
          <a:xfrm>
            <a:off x="6736325" y="3307351"/>
            <a:ext cx="1893789" cy="2069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7"/>
          <p:cNvCxnSpPr>
            <a:endCxn id="238" idx="1"/>
          </p:cNvCxnSpPr>
          <p:nvPr/>
        </p:nvCxnSpPr>
        <p:spPr>
          <a:xfrm>
            <a:off x="2381852" y="4342176"/>
            <a:ext cx="45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238" idx="3"/>
            <a:endCxn id="241" idx="1"/>
          </p:cNvCxnSpPr>
          <p:nvPr/>
        </p:nvCxnSpPr>
        <p:spPr>
          <a:xfrm>
            <a:off x="6304277" y="4342176"/>
            <a:ext cx="43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Contratos: Propósitos y </a:t>
            </a:r>
            <a:r>
              <a:rPr b="1" lang="es" sz="2900"/>
              <a:t>Precondiciones</a:t>
            </a:r>
            <a:endParaRPr b="1"/>
          </a:p>
        </p:txBody>
      </p:sp>
      <p:sp>
        <p:nvSpPr>
          <p:cNvPr id="249" name="Google Shape;249;p28"/>
          <p:cNvSpPr txBox="1"/>
          <p:nvPr/>
        </p:nvSpPr>
        <p:spPr>
          <a:xfrm>
            <a:off x="517500" y="1060950"/>
            <a:ext cx="8232000" cy="185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Si la precondición NO se cumple, el programa puede comportarse de cualquier manera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esta materia, el programa debe fallar con BOOM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mejor para establecer precondiciones</a:t>
            </a:r>
            <a:endParaRPr sz="24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352" y="3169267"/>
            <a:ext cx="3464925" cy="23458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28"/>
          <p:cNvSpPr txBox="1"/>
          <p:nvPr/>
        </p:nvSpPr>
        <p:spPr>
          <a:xfrm>
            <a:off x="2084525" y="5804025"/>
            <a:ext cx="4822200" cy="9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 BOOM es una clara muestra de que el programa falló</a:t>
            </a:r>
            <a:endParaRPr sz="2400"/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 b="855" l="0" r="0" t="864"/>
          <a:stretch/>
        </p:blipFill>
        <p:spPr>
          <a:xfrm>
            <a:off x="487925" y="3307351"/>
            <a:ext cx="1893789" cy="20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325" y="3358215"/>
            <a:ext cx="1893789" cy="1967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8"/>
          <p:cNvCxnSpPr>
            <a:endCxn id="250" idx="1"/>
          </p:cNvCxnSpPr>
          <p:nvPr/>
        </p:nvCxnSpPr>
        <p:spPr>
          <a:xfrm>
            <a:off x="2381852" y="4342176"/>
            <a:ext cx="45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8"/>
          <p:cNvCxnSpPr>
            <a:stCxn id="250" idx="3"/>
            <a:endCxn id="253" idx="1"/>
          </p:cNvCxnSpPr>
          <p:nvPr/>
        </p:nvCxnSpPr>
        <p:spPr>
          <a:xfrm>
            <a:off x="6304277" y="4342176"/>
            <a:ext cx="43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/>
              <a:t>Contratos</a:t>
            </a:r>
            <a:r>
              <a:rPr lang="es" sz="2900"/>
              <a:t>: Propósitos y Precondiciones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517500" y="1060950"/>
            <a:ext cx="8232000" cy="185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Al conjunto de propósito y precondiciones lo llamamos </a:t>
            </a:r>
            <a:r>
              <a:rPr b="1" i="1" lang="es" sz="2400"/>
              <a:t>CONTRATO </a:t>
            </a:r>
            <a:r>
              <a:rPr lang="es" sz="2400"/>
              <a:t>de un programa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contrato establece qué debe hacer un programa y en qué situaciones va a funcionar correctamente</a:t>
            </a:r>
            <a:endParaRPr sz="2400"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375" y="3035025"/>
            <a:ext cx="6018753" cy="25742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29"/>
          <p:cNvSpPr txBox="1"/>
          <p:nvPr/>
        </p:nvSpPr>
        <p:spPr>
          <a:xfrm>
            <a:off x="1660350" y="5727825"/>
            <a:ext cx="6442800" cy="9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Las precondiciones del contrato dependen de la combinación de comandos del código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/>
              <a:t>Contratos</a:t>
            </a:r>
            <a:r>
              <a:rPr lang="es" sz="2900"/>
              <a:t>: Propósitos y Precondiciones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517500" y="1060950"/>
            <a:ext cx="8130900" cy="185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contrato de un programa puede no ser tan fácil de determinar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¡La combinación de los comandos afecta las precondiciones!</a:t>
            </a:r>
            <a:endParaRPr sz="2400"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3078950"/>
            <a:ext cx="5127725" cy="288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30"/>
          <p:cNvSpPr txBox="1"/>
          <p:nvPr/>
        </p:nvSpPr>
        <p:spPr>
          <a:xfrm>
            <a:off x="5818500" y="4024175"/>
            <a:ext cx="2829900" cy="205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Este comando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Sacar </a:t>
            </a:r>
            <a:r>
              <a:rPr lang="es" sz="2400"/>
              <a:t>siempre funciona, porque el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Poner </a:t>
            </a:r>
            <a:r>
              <a:rPr lang="es" sz="2400"/>
              <a:t>garantiza su precondición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/>
              <a:t>Contratos</a:t>
            </a:r>
            <a:r>
              <a:rPr lang="es" sz="2900"/>
              <a:t>: Propósitos y Precondiciones</a:t>
            </a:r>
            <a:endParaRPr/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0" y="3566975"/>
            <a:ext cx="4215150" cy="307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31"/>
          <p:cNvSpPr txBox="1"/>
          <p:nvPr/>
        </p:nvSpPr>
        <p:spPr>
          <a:xfrm>
            <a:off x="517500" y="1060950"/>
            <a:ext cx="8130900" cy="185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contrato ES PARTE del programa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Debe aparecer como comentario para que se pueda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determinar si el programa es correcto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saber en qué condiciones va a funcionar</a:t>
            </a:r>
            <a:endParaRPr sz="2400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0" y="3103562"/>
            <a:ext cx="3842750" cy="1368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1"/>
          <p:cNvSpPr txBox="1"/>
          <p:nvPr/>
        </p:nvSpPr>
        <p:spPr>
          <a:xfrm>
            <a:off x="762925" y="4774900"/>
            <a:ext cx="3351900" cy="1621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Uno de estos dos programas no es considerado adecuado en esta materia…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461200" y="1137150"/>
            <a:ext cx="8362200" cy="156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comandos primitivos se pueden poner en </a:t>
            </a:r>
            <a:r>
              <a:rPr b="1" i="1" lang="es" sz="2400"/>
              <a:t>secuencia </a:t>
            </a:r>
            <a:r>
              <a:rPr lang="es" sz="2400"/>
              <a:t>para indicar varias acciones una detrás de otra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Salvo para problemas MUY simples, esto es poco claro</a:t>
            </a:r>
            <a:endParaRPr sz="2400"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25" y="3141576"/>
            <a:ext cx="7510175" cy="351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33"/>
          <p:cNvSpPr txBox="1"/>
          <p:nvPr/>
        </p:nvSpPr>
        <p:spPr>
          <a:xfrm>
            <a:off x="6098700" y="5692550"/>
            <a:ext cx="2527800" cy="777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indentación ayuda, pero no es suficiente</a:t>
            </a:r>
            <a:endParaRPr sz="1800"/>
          </a:p>
        </p:txBody>
      </p:sp>
      <p:sp>
        <p:nvSpPr>
          <p:cNvPr id="294" name="Google Shape;294;p33"/>
          <p:cNvSpPr txBox="1"/>
          <p:nvPr/>
        </p:nvSpPr>
        <p:spPr>
          <a:xfrm>
            <a:off x="3632825" y="3263100"/>
            <a:ext cx="2279400" cy="39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¡La documentación está!</a:t>
            </a:r>
            <a:endParaRPr/>
          </a:p>
        </p:txBody>
      </p:sp>
      <p:cxnSp>
        <p:nvCxnSpPr>
          <p:cNvPr id="295" name="Google Shape;295;p33"/>
          <p:cNvCxnSpPr>
            <a:stCxn id="294" idx="1"/>
          </p:cNvCxnSpPr>
          <p:nvPr/>
        </p:nvCxnSpPr>
        <p:spPr>
          <a:xfrm flipH="1">
            <a:off x="2597225" y="3461550"/>
            <a:ext cx="1035600" cy="15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517500" y="1213350"/>
            <a:ext cx="8109000" cy="141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falta de claridad se evidencia más si hay que modificar el programa para cambiar algo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difícil saber dónde y qué cambiar</a:t>
            </a:r>
            <a:endParaRPr sz="2400"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957727"/>
            <a:ext cx="8109000" cy="258337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34"/>
          <p:cNvSpPr txBox="1"/>
          <p:nvPr/>
        </p:nvSpPr>
        <p:spPr>
          <a:xfrm>
            <a:off x="4929225" y="5785175"/>
            <a:ext cx="2527800" cy="777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¿Qué cambió respecto del anterior?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517500" y="1213350"/>
            <a:ext cx="8109000" cy="185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Sería mejor tener un comando para dibujar cuadrados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Pero Gobstones no puede tener uno por cada cosa que se nos ocurra…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¿Podemos definir nuestros propios comandos?</a:t>
            </a:r>
            <a:endParaRPr sz="2400"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775" y="4119225"/>
            <a:ext cx="5204725" cy="2436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0" y="3288298"/>
            <a:ext cx="4723450" cy="18546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35"/>
          <p:cNvSpPr txBox="1"/>
          <p:nvPr/>
        </p:nvSpPr>
        <p:spPr>
          <a:xfrm>
            <a:off x="517500" y="5583050"/>
            <a:ext cx="2527800" cy="777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¡Son equivalentes!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¿Cuál es más claro?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517500" y="1082850"/>
            <a:ext cx="8109000" cy="165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 </a:t>
            </a:r>
            <a:r>
              <a:rPr b="1" i="1" lang="es" sz="2400"/>
              <a:t>procedimiento </a:t>
            </a:r>
            <a:r>
              <a:rPr lang="es" sz="2400"/>
              <a:t>permite definir un comando nuevo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definimos un procedimiento?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En GobstonesJr, ver </a:t>
            </a:r>
            <a:r>
              <a:rPr b="1" lang="es" sz="1800"/>
              <a:t>“DEFINICIONES”</a:t>
            </a:r>
            <a:r>
              <a:rPr lang="es" sz="1800"/>
              <a:t> en la caja de herramientas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En GobstonesSr, se usa la palabra clave </a:t>
            </a: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937775"/>
            <a:ext cx="3193050" cy="12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36"/>
          <p:cNvSpPr txBox="1"/>
          <p:nvPr/>
        </p:nvSpPr>
        <p:spPr>
          <a:xfrm>
            <a:off x="3970500" y="3187800"/>
            <a:ext cx="4656000" cy="48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¡La definición es parecida a la de program!</a:t>
            </a:r>
            <a:endParaRPr sz="1800"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174" y="4013850"/>
            <a:ext cx="6149327" cy="2709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Procedimientos</a:t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517500" y="1097300"/>
            <a:ext cx="8109000" cy="152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 </a:t>
            </a:r>
            <a:r>
              <a:rPr b="1" lang="es" sz="2400"/>
              <a:t>procedimiento</a:t>
            </a:r>
            <a:r>
              <a:rPr lang="es" sz="2400"/>
              <a:t>, al igual que un programa, tiene un </a:t>
            </a:r>
            <a:r>
              <a:rPr b="1" i="1" lang="es" sz="2400"/>
              <a:t>cuerpo </a:t>
            </a:r>
            <a:r>
              <a:rPr i="1" lang="es" sz="2400"/>
              <a:t>conformado por comandos entre llaves</a:t>
            </a:r>
            <a:r>
              <a:rPr lang="es" sz="2400"/>
              <a:t> { … }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Pero a diferencia del programa, tiene un </a:t>
            </a:r>
            <a:r>
              <a:rPr b="1" i="1" lang="es" sz="2400"/>
              <a:t>nombre</a:t>
            </a:r>
            <a:endParaRPr i="1" sz="1800"/>
          </a:p>
        </p:txBody>
      </p:sp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7209" r="0" t="42392"/>
          <a:stretch/>
        </p:blipFill>
        <p:spPr>
          <a:xfrm>
            <a:off x="551600" y="3272925"/>
            <a:ext cx="8040800" cy="21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37"/>
          <p:cNvSpPr txBox="1"/>
          <p:nvPr/>
        </p:nvSpPr>
        <p:spPr>
          <a:xfrm>
            <a:off x="1963375" y="5913800"/>
            <a:ext cx="1236900" cy="567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Cuerpo</a:t>
            </a:r>
            <a:endParaRPr sz="2400"/>
          </a:p>
        </p:txBody>
      </p:sp>
      <p:sp>
        <p:nvSpPr>
          <p:cNvPr id="330" name="Google Shape;330;p37"/>
          <p:cNvSpPr/>
          <p:nvPr/>
        </p:nvSpPr>
        <p:spPr>
          <a:xfrm>
            <a:off x="138275" y="3687700"/>
            <a:ext cx="8793600" cy="168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7"/>
          <p:cNvCxnSpPr>
            <a:stCxn id="329" idx="0"/>
          </p:cNvCxnSpPr>
          <p:nvPr/>
        </p:nvCxnSpPr>
        <p:spPr>
          <a:xfrm flipH="1" rot="10800000">
            <a:off x="2581825" y="5333000"/>
            <a:ext cx="307800" cy="58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7"/>
          <p:cNvSpPr txBox="1"/>
          <p:nvPr/>
        </p:nvSpPr>
        <p:spPr>
          <a:xfrm>
            <a:off x="6637075" y="2871600"/>
            <a:ext cx="1506900" cy="567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Nombre</a:t>
            </a:r>
            <a:endParaRPr sz="2400"/>
          </a:p>
        </p:txBody>
      </p:sp>
      <p:sp>
        <p:nvSpPr>
          <p:cNvPr id="333" name="Google Shape;333;p37"/>
          <p:cNvSpPr/>
          <p:nvPr/>
        </p:nvSpPr>
        <p:spPr>
          <a:xfrm>
            <a:off x="1859075" y="3106950"/>
            <a:ext cx="3353700" cy="580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7"/>
          <p:cNvCxnSpPr>
            <a:stCxn id="332" idx="1"/>
            <a:endCxn id="333" idx="6"/>
          </p:cNvCxnSpPr>
          <p:nvPr/>
        </p:nvCxnSpPr>
        <p:spPr>
          <a:xfrm flipH="1">
            <a:off x="5212675" y="3155100"/>
            <a:ext cx="1424400" cy="24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Procedimientos</a:t>
            </a:r>
            <a:endParaRPr/>
          </a:p>
        </p:txBody>
      </p:sp>
      <p:sp>
        <p:nvSpPr>
          <p:cNvPr id="340" name="Google Shape;340;p38"/>
          <p:cNvSpPr txBox="1"/>
          <p:nvPr/>
        </p:nvSpPr>
        <p:spPr>
          <a:xfrm>
            <a:off x="517500" y="1097300"/>
            <a:ext cx="8109000" cy="101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</a:t>
            </a:r>
            <a:r>
              <a:rPr b="1" lang="es" sz="2400"/>
              <a:t>cuerpo </a:t>
            </a:r>
            <a:r>
              <a:rPr lang="es" sz="2400"/>
              <a:t>determina el efecto del comando definido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</a:t>
            </a:r>
            <a:r>
              <a:rPr b="1" lang="es" sz="2400"/>
              <a:t>nombre </a:t>
            </a:r>
            <a:r>
              <a:rPr lang="es" sz="2400"/>
              <a:t>es el que define al nuevo comando</a:t>
            </a:r>
            <a:endParaRPr sz="2400"/>
          </a:p>
        </p:txBody>
      </p:sp>
      <p:pic>
        <p:nvPicPr>
          <p:cNvPr id="341" name="Google Shape;3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371911"/>
            <a:ext cx="5870799" cy="300722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38"/>
          <p:cNvSpPr txBox="1"/>
          <p:nvPr/>
        </p:nvSpPr>
        <p:spPr>
          <a:xfrm>
            <a:off x="6262775" y="2972850"/>
            <a:ext cx="1866300" cy="912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Comandos nuevos</a:t>
            </a:r>
            <a:endParaRPr sz="2400"/>
          </a:p>
        </p:txBody>
      </p:sp>
      <p:cxnSp>
        <p:nvCxnSpPr>
          <p:cNvPr id="343" name="Google Shape;343;p38"/>
          <p:cNvCxnSpPr>
            <a:stCxn id="342" idx="1"/>
          </p:cNvCxnSpPr>
          <p:nvPr/>
        </p:nvCxnSpPr>
        <p:spPr>
          <a:xfrm rot="10800000">
            <a:off x="3705575" y="3120300"/>
            <a:ext cx="2557200" cy="3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8"/>
          <p:cNvCxnSpPr>
            <a:stCxn id="342" idx="1"/>
          </p:cNvCxnSpPr>
          <p:nvPr/>
        </p:nvCxnSpPr>
        <p:spPr>
          <a:xfrm flipH="1">
            <a:off x="4493675" y="3429000"/>
            <a:ext cx="1769100" cy="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8"/>
          <p:cNvCxnSpPr>
            <a:stCxn id="342" idx="1"/>
          </p:cNvCxnSpPr>
          <p:nvPr/>
        </p:nvCxnSpPr>
        <p:spPr>
          <a:xfrm flipH="1">
            <a:off x="3774575" y="3429000"/>
            <a:ext cx="2488200" cy="28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8"/>
          <p:cNvSpPr txBox="1"/>
          <p:nvPr/>
        </p:nvSpPr>
        <p:spPr>
          <a:xfrm>
            <a:off x="5862100" y="5185425"/>
            <a:ext cx="2557200" cy="912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Definiciones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de procedimientos</a:t>
            </a:r>
            <a:endParaRPr sz="2200"/>
          </a:p>
        </p:txBody>
      </p:sp>
      <p:cxnSp>
        <p:nvCxnSpPr>
          <p:cNvPr id="347" name="Google Shape;347;p38"/>
          <p:cNvCxnSpPr>
            <a:stCxn id="346" idx="1"/>
          </p:cNvCxnSpPr>
          <p:nvPr/>
        </p:nvCxnSpPr>
        <p:spPr>
          <a:xfrm rot="10800000">
            <a:off x="1908100" y="5208075"/>
            <a:ext cx="3954000" cy="43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8"/>
          <p:cNvCxnSpPr>
            <a:stCxn id="346" idx="1"/>
          </p:cNvCxnSpPr>
          <p:nvPr/>
        </p:nvCxnSpPr>
        <p:spPr>
          <a:xfrm rot="10800000">
            <a:off x="2018800" y="4668675"/>
            <a:ext cx="3843300" cy="97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517500" y="1097300"/>
            <a:ext cx="8109000" cy="387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 </a:t>
            </a:r>
            <a:r>
              <a:rPr b="1" lang="es" sz="2400"/>
              <a:t>procedimiento</a:t>
            </a:r>
            <a:r>
              <a:rPr lang="es" sz="2400"/>
              <a:t>, al igual que un programa, tiene un </a:t>
            </a:r>
            <a:r>
              <a:rPr b="1" i="1" lang="es" sz="2400"/>
              <a:t>cuerpo </a:t>
            </a:r>
            <a:r>
              <a:rPr lang="es" sz="2400"/>
              <a:t>conformado por comandos entre llaves { … }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Pero a diferencia del programa, tiene un </a:t>
            </a:r>
            <a:r>
              <a:rPr b="1" lang="es" sz="2400"/>
              <a:t>nombre</a:t>
            </a:r>
            <a:endParaRPr b="1"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Es el que se usará como comando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Empieza con mayúsculas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La primera palabra es un verbo (¿por qué?)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Lleva paréntesis después (ej.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DibujarCuadradoRojo()</a:t>
            </a:r>
            <a:r>
              <a:rPr lang="es" sz="2000"/>
              <a:t>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Recomendamos usar camelCase para poner nombres</a:t>
            </a:r>
            <a:endParaRPr sz="20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Varias palabras en mayúsculas, todas pegadas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>
                <a:solidFill>
                  <a:schemeClr val="dk1"/>
                </a:solidFill>
              </a:rPr>
              <a:t>Debe describir el propósito de forma rápida</a:t>
            </a:r>
            <a:endParaRPr sz="1800"/>
          </a:p>
        </p:txBody>
      </p:sp>
      <p:pic>
        <p:nvPicPr>
          <p:cNvPr id="355" name="Google Shape;355;p39"/>
          <p:cNvPicPr preferRelativeResize="0"/>
          <p:nvPr/>
        </p:nvPicPr>
        <p:blipFill rotWithShape="1">
          <a:blip r:embed="rId3">
            <a:alphaModFix/>
          </a:blip>
          <a:srcRect b="31802" l="0" r="35128" t="39958"/>
          <a:stretch/>
        </p:blipFill>
        <p:spPr>
          <a:xfrm>
            <a:off x="1636600" y="5281875"/>
            <a:ext cx="5870800" cy="112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17500" y="1441950"/>
            <a:ext cx="8174100" cy="496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</a:t>
            </a:r>
            <a:endParaRPr b="1"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una máquina </a:t>
            </a:r>
            <a:r>
              <a:rPr b="1" lang="es" sz="2000"/>
              <a:t>ejecuta </a:t>
            </a:r>
            <a:r>
              <a:rPr lang="es" sz="2000"/>
              <a:t>el código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las personas deben </a:t>
            </a:r>
            <a:r>
              <a:rPr b="1" lang="es" sz="2000"/>
              <a:t>entender </a:t>
            </a:r>
            <a:r>
              <a:rPr lang="es" sz="2000"/>
              <a:t>el código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Lenguaje de programación (Gobstones)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Comandos</a:t>
            </a:r>
            <a:r>
              <a:rPr lang="es" sz="2000"/>
              <a:t>: describen acciones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Comandos primitivos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Expresiones</a:t>
            </a:r>
            <a:r>
              <a:rPr lang="es" sz="2000"/>
              <a:t>: describen información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Debemos aprender las reglas de sintaxis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programa 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puede ser un texto o estar hecho con bloques 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describe</a:t>
            </a:r>
            <a:r>
              <a:rPr lang="es" sz="2000"/>
              <a:t> soluciones a problemas expresados como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transformaciones de estado </a:t>
            </a:r>
            <a:r>
              <a:rPr lang="es" sz="2000"/>
              <a:t>(tablero inicial en final)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y si es la misma transformación son </a:t>
            </a:r>
            <a:r>
              <a:rPr b="1" lang="es" sz="2000"/>
              <a:t>equivalentes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Procedimientos</a:t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517500" y="1097300"/>
            <a:ext cx="8109000" cy="2686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</a:t>
            </a:r>
            <a:r>
              <a:rPr b="1" lang="es" sz="2400"/>
              <a:t>nombre </a:t>
            </a:r>
            <a:r>
              <a:rPr lang="es" sz="2400"/>
              <a:t>de un procedimiento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Empieza con mayúsculas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La primera palabra es un verbo (¿por qué?)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Lleva paréntesis después (ej. </a:t>
            </a:r>
            <a:r>
              <a:rPr b="1"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DibujarCuadradoRojo()</a:t>
            </a:r>
            <a:r>
              <a:rPr lang="e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s" sz="2000">
                <a:solidFill>
                  <a:schemeClr val="dk1"/>
                </a:solidFill>
              </a:rPr>
              <a:t>Recomendamos usar camelCase para poner nombres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s" sz="1800">
                <a:solidFill>
                  <a:schemeClr val="dk1"/>
                </a:solidFill>
              </a:rPr>
              <a:t>Varias palabras en mayúsculas, todas pegadas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2000">
                <a:solidFill>
                  <a:schemeClr val="dk1"/>
                </a:solidFill>
              </a:rPr>
              <a:t>Debe describir el propósito de forma rápida</a:t>
            </a:r>
            <a:endParaRPr sz="2000"/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5" y="4753325"/>
            <a:ext cx="6946125" cy="39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100" y="6288075"/>
            <a:ext cx="4996653" cy="411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40"/>
          <p:cNvPicPr preferRelativeResize="0"/>
          <p:nvPr/>
        </p:nvPicPr>
        <p:blipFill rotWithShape="1">
          <a:blip r:embed="rId5">
            <a:alphaModFix/>
          </a:blip>
          <a:srcRect b="0" l="9" r="0" t="0"/>
          <a:stretch/>
        </p:blipFill>
        <p:spPr>
          <a:xfrm>
            <a:off x="587125" y="5787925"/>
            <a:ext cx="5787900" cy="39111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5650" y="4147875"/>
            <a:ext cx="5046175" cy="411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40"/>
          <p:cNvPicPr preferRelativeResize="0"/>
          <p:nvPr/>
        </p:nvPicPr>
        <p:blipFill rotWithShape="1">
          <a:blip r:embed="rId7">
            <a:alphaModFix/>
          </a:blip>
          <a:srcRect b="10" l="0" r="0" t="0"/>
          <a:stretch/>
        </p:blipFill>
        <p:spPr>
          <a:xfrm>
            <a:off x="2643625" y="5277450"/>
            <a:ext cx="5787900" cy="351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40"/>
          <p:cNvSpPr txBox="1"/>
          <p:nvPr/>
        </p:nvSpPr>
        <p:spPr>
          <a:xfrm>
            <a:off x="587125" y="4019950"/>
            <a:ext cx="3037200" cy="53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Buenos nombres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Procedimientos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517500" y="1097300"/>
            <a:ext cx="8109000" cy="22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nombre de un procedimiento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Debe estar vinculado con su propósito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parte de la documentación del programa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 comenzar con un verbo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 poderse entender con facilidad</a:t>
            </a:r>
            <a:endParaRPr sz="2400"/>
          </a:p>
        </p:txBody>
      </p:sp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b="13283" l="0" r="2856" t="12089"/>
          <a:stretch/>
        </p:blipFill>
        <p:spPr>
          <a:xfrm>
            <a:off x="4759850" y="3780750"/>
            <a:ext cx="3508400" cy="440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725" y="5978025"/>
            <a:ext cx="3672050" cy="4716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350" y="5260175"/>
            <a:ext cx="3865100" cy="440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25" y="4571013"/>
            <a:ext cx="4515400" cy="412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0610" y="4426025"/>
            <a:ext cx="2797315" cy="440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41"/>
          <p:cNvSpPr txBox="1"/>
          <p:nvPr/>
        </p:nvSpPr>
        <p:spPr>
          <a:xfrm>
            <a:off x="5390725" y="5283125"/>
            <a:ext cx="3037200" cy="108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¿Por qué ninguno de estos nombres es adecuado?</a:t>
            </a:r>
            <a:endParaRPr sz="2000"/>
          </a:p>
        </p:txBody>
      </p:sp>
      <p:sp>
        <p:nvSpPr>
          <p:cNvPr id="380" name="Google Shape;380;p41"/>
          <p:cNvSpPr txBox="1"/>
          <p:nvPr/>
        </p:nvSpPr>
        <p:spPr>
          <a:xfrm>
            <a:off x="663325" y="3691063"/>
            <a:ext cx="3037200" cy="539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Malos nombres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517500" y="1097300"/>
            <a:ext cx="8109000" cy="228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¿Para qué sirven los procedimientos?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Aportan claridad </a:t>
            </a:r>
            <a:r>
              <a:rPr lang="es" sz="1800"/>
              <a:t>(si están bien definidos y nombrados)</a:t>
            </a:r>
            <a:endParaRPr sz="18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Facilitan la reutilización y la modificación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expresar la solución en términos del problema y no de bolitas</a:t>
            </a:r>
            <a:endParaRPr sz="2400"/>
          </a:p>
        </p:txBody>
      </p:sp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300" y="4859500"/>
            <a:ext cx="5138825" cy="17555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8" name="Google Shape;3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0" y="3591150"/>
            <a:ext cx="2906576" cy="17555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42"/>
          <p:cNvSpPr txBox="1"/>
          <p:nvPr/>
        </p:nvSpPr>
        <p:spPr>
          <a:xfrm>
            <a:off x="3855050" y="3661200"/>
            <a:ext cx="4771500" cy="103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¡Son equivalentes!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Pero en el primero sabemos en qué está pensando el programador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Procedimientos</a:t>
            </a:r>
            <a:endParaRPr/>
          </a:p>
        </p:txBody>
      </p:sp>
      <p:sp>
        <p:nvSpPr>
          <p:cNvPr id="395" name="Google Shape;395;p43"/>
          <p:cNvSpPr txBox="1"/>
          <p:nvPr/>
        </p:nvSpPr>
        <p:spPr>
          <a:xfrm>
            <a:off x="317750" y="1097300"/>
            <a:ext cx="8547300" cy="142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proyecto de GobstonesWeb puede traer definidos procedimientos que expresen las primitivas del problema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llamamos </a:t>
            </a:r>
            <a:r>
              <a:rPr b="1" i="1" lang="es" sz="2400"/>
              <a:t>procedimientos primitivos </a:t>
            </a:r>
            <a:endParaRPr sz="2400"/>
          </a:p>
        </p:txBody>
      </p:sp>
      <p:pic>
        <p:nvPicPr>
          <p:cNvPr id="396" name="Google Shape;3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625" y="2577573"/>
            <a:ext cx="6309424" cy="41791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7" name="Google Shape;3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0" y="4407125"/>
            <a:ext cx="5544150" cy="2163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43"/>
          <p:cNvSpPr txBox="1"/>
          <p:nvPr/>
        </p:nvSpPr>
        <p:spPr>
          <a:xfrm>
            <a:off x="317750" y="2794925"/>
            <a:ext cx="2093400" cy="140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¡La única diferencia es quién define esos procedimentos!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409" name="Google Shape;409;p45"/>
          <p:cNvSpPr txBox="1"/>
          <p:nvPr/>
        </p:nvSpPr>
        <p:spPr>
          <a:xfrm>
            <a:off x="517500" y="1441950"/>
            <a:ext cx="8174100" cy="4968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</a:t>
            </a:r>
            <a:endParaRPr b="1"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una máquina </a:t>
            </a:r>
            <a:r>
              <a:rPr b="1" lang="es" sz="2000"/>
              <a:t>ejecuta </a:t>
            </a:r>
            <a:r>
              <a:rPr lang="es" sz="2000"/>
              <a:t>el código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las personas deben </a:t>
            </a:r>
            <a:r>
              <a:rPr b="1" lang="es" sz="2000"/>
              <a:t>entender </a:t>
            </a:r>
            <a:r>
              <a:rPr lang="es" sz="2000"/>
              <a:t>el código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Lenguaje de programación (Gobstones)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Comandos</a:t>
            </a:r>
            <a:r>
              <a:rPr lang="es" sz="2000"/>
              <a:t>: describen acciones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Comandos primitivos, </a:t>
            </a:r>
            <a:r>
              <a:rPr b="1" lang="es" sz="2000"/>
              <a:t>PROCEDIMIENTOS</a:t>
            </a:r>
            <a:endParaRPr b="1"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Expresiones</a:t>
            </a:r>
            <a:r>
              <a:rPr lang="es" sz="2000"/>
              <a:t>: describen información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Debemos aprender las reglas de sintaxis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programa 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puede ser un texto o estar hecho con bloques y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describe</a:t>
            </a:r>
            <a:r>
              <a:rPr lang="es" sz="2000"/>
              <a:t> soluciones a problemas expresados como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transformaciones de estado </a:t>
            </a:r>
            <a:r>
              <a:rPr lang="es" sz="2000"/>
              <a:t>(tablero inicial en final)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y si es la misma transformación son </a:t>
            </a:r>
            <a:r>
              <a:rPr b="1" lang="es" sz="2000"/>
              <a:t>equivalentes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517500" y="1670550"/>
            <a:ext cx="8174100" cy="401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Indentar </a:t>
            </a:r>
            <a:r>
              <a:rPr lang="es" sz="2400"/>
              <a:t>es organizar el texto </a:t>
            </a:r>
            <a:endParaRPr sz="24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para mostrar las jerarquías, y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hacer el texto más entendible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Documentar </a:t>
            </a:r>
            <a:r>
              <a:rPr lang="es" sz="2400"/>
              <a:t>es agregar información para las personas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Contrato</a:t>
            </a:r>
            <a:r>
              <a:rPr lang="es" sz="2000"/>
              <a:t>: </a:t>
            </a:r>
            <a:r>
              <a:rPr b="1" lang="es" sz="2000"/>
              <a:t>propósito </a:t>
            </a:r>
            <a:r>
              <a:rPr lang="es" sz="2000"/>
              <a:t>y </a:t>
            </a:r>
            <a:r>
              <a:rPr b="1" lang="es" sz="2000"/>
              <a:t>precondiciones</a:t>
            </a:r>
            <a:endParaRPr b="1"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Se utilizan </a:t>
            </a:r>
            <a:r>
              <a:rPr b="1" lang="es" sz="2000"/>
              <a:t>comentarios</a:t>
            </a:r>
            <a:r>
              <a:rPr lang="es" sz="2000"/>
              <a:t>, que es texto que la máquina ignora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</a:t>
            </a:r>
            <a:r>
              <a:rPr b="1" lang="es" sz="2400"/>
              <a:t>procedimientos </a:t>
            </a:r>
            <a:r>
              <a:rPr lang="es" sz="2400"/>
              <a:t>nos permiten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definir nuestros propios comandos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expresar los problemas en forma más clara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no tener que repetir código innecesariamente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Contratos y Procedimientos</a:t>
            </a:r>
            <a:endParaRPr/>
          </a:p>
        </p:txBody>
      </p:sp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Gobstones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202725" y="2915675"/>
            <a:ext cx="1402800" cy="56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Tablero</a:t>
            </a:r>
            <a:endParaRPr sz="2500"/>
          </a:p>
        </p:txBody>
      </p:sp>
      <p:sp>
        <p:nvSpPr>
          <p:cNvPr id="110" name="Google Shape;110;p14"/>
          <p:cNvSpPr txBox="1"/>
          <p:nvPr/>
        </p:nvSpPr>
        <p:spPr>
          <a:xfrm>
            <a:off x="517500" y="1213350"/>
            <a:ext cx="8109000" cy="133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Máquina (</a:t>
            </a:r>
            <a:r>
              <a:rPr b="1" i="1" lang="es" sz="2400"/>
              <a:t>cabezal</a:t>
            </a:r>
            <a:r>
              <a:rPr lang="e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Manipula </a:t>
            </a:r>
            <a:r>
              <a:rPr b="1" i="1" lang="es" sz="2400"/>
              <a:t>bolitas</a:t>
            </a:r>
            <a:r>
              <a:rPr b="1" lang="es" sz="2400"/>
              <a:t> </a:t>
            </a:r>
            <a:r>
              <a:rPr lang="es" sz="2400"/>
              <a:t>sobre un </a:t>
            </a:r>
            <a:r>
              <a:rPr b="1" i="1" lang="es" sz="2400"/>
              <a:t>tablero</a:t>
            </a:r>
            <a:endParaRPr b="1"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Solo puede acceder a una </a:t>
            </a:r>
            <a:r>
              <a:rPr b="1" i="1" lang="es" sz="2400"/>
              <a:t>celda </a:t>
            </a:r>
            <a:r>
              <a:rPr lang="es" sz="2400"/>
              <a:t>por vez</a:t>
            </a:r>
            <a:endParaRPr i="1" sz="2400"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16" y="3147475"/>
            <a:ext cx="3985225" cy="33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6928400" y="5191225"/>
            <a:ext cx="1402800" cy="56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Bolitas</a:t>
            </a:r>
            <a:endParaRPr sz="2500"/>
          </a:p>
        </p:txBody>
      </p:sp>
      <p:sp>
        <p:nvSpPr>
          <p:cNvPr id="113" name="Google Shape;113;p14"/>
          <p:cNvSpPr txBox="1"/>
          <p:nvPr/>
        </p:nvSpPr>
        <p:spPr>
          <a:xfrm>
            <a:off x="506950" y="2952763"/>
            <a:ext cx="1936200" cy="915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Posición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del cabezal</a:t>
            </a:r>
            <a:endParaRPr sz="2500"/>
          </a:p>
        </p:txBody>
      </p:sp>
      <p:cxnSp>
        <p:nvCxnSpPr>
          <p:cNvPr id="114" name="Google Shape;114;p14"/>
          <p:cNvCxnSpPr>
            <a:stCxn id="113" idx="3"/>
          </p:cNvCxnSpPr>
          <p:nvPr/>
        </p:nvCxnSpPr>
        <p:spPr>
          <a:xfrm>
            <a:off x="2443150" y="3410713"/>
            <a:ext cx="1036500" cy="128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09" idx="1"/>
          </p:cNvCxnSpPr>
          <p:nvPr/>
        </p:nvCxnSpPr>
        <p:spPr>
          <a:xfrm flipH="1">
            <a:off x="6569125" y="3197225"/>
            <a:ext cx="633600" cy="3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112" idx="1"/>
          </p:cNvCxnSpPr>
          <p:nvPr/>
        </p:nvCxnSpPr>
        <p:spPr>
          <a:xfrm rot="10800000">
            <a:off x="5370800" y="4750075"/>
            <a:ext cx="1557600" cy="72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112" idx="1"/>
          </p:cNvCxnSpPr>
          <p:nvPr/>
        </p:nvCxnSpPr>
        <p:spPr>
          <a:xfrm flipH="1">
            <a:off x="5428700" y="5472775"/>
            <a:ext cx="1499700" cy="33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915825" y="5180425"/>
            <a:ext cx="1402800" cy="915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500"/>
              <a:t>Celda actual</a:t>
            </a:r>
            <a:endParaRPr b="1" i="1" sz="2500"/>
          </a:p>
        </p:txBody>
      </p:sp>
      <p:cxnSp>
        <p:nvCxnSpPr>
          <p:cNvPr id="119" name="Google Shape;119;p14"/>
          <p:cNvCxnSpPr>
            <a:stCxn id="118" idx="3"/>
          </p:cNvCxnSpPr>
          <p:nvPr/>
        </p:nvCxnSpPr>
        <p:spPr>
          <a:xfrm flipH="1" rot="10800000">
            <a:off x="2318625" y="5284375"/>
            <a:ext cx="886500" cy="35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 Gobstones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17500" y="1213350"/>
            <a:ext cx="8109000" cy="2738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</a:t>
            </a:r>
            <a:r>
              <a:rPr i="1" lang="es" sz="2400"/>
              <a:t>cabezal</a:t>
            </a:r>
            <a:r>
              <a:rPr lang="es" sz="2400"/>
              <a:t>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realiza </a:t>
            </a:r>
            <a:r>
              <a:rPr b="1" i="1" lang="es" sz="2400"/>
              <a:t>acciones </a:t>
            </a:r>
            <a:r>
              <a:rPr lang="es" sz="2400"/>
              <a:t>al recibir instrucciones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brinda </a:t>
            </a:r>
            <a:r>
              <a:rPr b="1" i="1" lang="es" sz="2400"/>
              <a:t>información</a:t>
            </a:r>
            <a:r>
              <a:rPr lang="es" sz="2400"/>
              <a:t> al responder preguntas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 utilizan textos (o bloques) para manejar al cabezal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</a:t>
            </a:r>
            <a:r>
              <a:rPr b="1" i="1" lang="es" sz="2400"/>
              <a:t>comandos </a:t>
            </a:r>
            <a:r>
              <a:rPr lang="es" sz="2400"/>
              <a:t>son descripciones de </a:t>
            </a:r>
            <a:r>
              <a:rPr i="1" lang="es" sz="2400"/>
              <a:t>acciones</a:t>
            </a:r>
            <a:endParaRPr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</a:t>
            </a:r>
            <a:r>
              <a:rPr b="1" i="1" lang="es" sz="2400"/>
              <a:t>expresiones</a:t>
            </a:r>
            <a:r>
              <a:rPr lang="es" sz="2400"/>
              <a:t> son descripciones de </a:t>
            </a:r>
            <a:r>
              <a:rPr i="1" lang="es" sz="2400"/>
              <a:t>información</a:t>
            </a:r>
            <a:endParaRPr i="1" sz="2400"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753875" y="5887803"/>
            <a:ext cx="2460343" cy="71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396" l="0" r="0" t="406"/>
          <a:stretch/>
        </p:blipFill>
        <p:spPr>
          <a:xfrm>
            <a:off x="2441325" y="4969734"/>
            <a:ext cx="2423700" cy="70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 b="631" l="0" r="0" t="631"/>
          <a:stretch/>
        </p:blipFill>
        <p:spPr>
          <a:xfrm>
            <a:off x="6744975" y="4588727"/>
            <a:ext cx="1443952" cy="52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751575" y="4150500"/>
            <a:ext cx="1733100" cy="56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Comandos</a:t>
            </a:r>
            <a:endParaRPr sz="2500"/>
          </a:p>
        </p:txBody>
      </p:sp>
      <p:cxnSp>
        <p:nvCxnSpPr>
          <p:cNvPr id="130" name="Google Shape;130;p15"/>
          <p:cNvCxnSpPr>
            <a:stCxn id="129" idx="2"/>
            <a:endCxn id="126" idx="0"/>
          </p:cNvCxnSpPr>
          <p:nvPr/>
        </p:nvCxnSpPr>
        <p:spPr>
          <a:xfrm>
            <a:off x="1618125" y="4713600"/>
            <a:ext cx="366000" cy="117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9" idx="2"/>
            <a:endCxn id="127" idx="1"/>
          </p:cNvCxnSpPr>
          <p:nvPr/>
        </p:nvCxnSpPr>
        <p:spPr>
          <a:xfrm>
            <a:off x="1618125" y="4713600"/>
            <a:ext cx="823200" cy="60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5"/>
          <p:cNvPicPr preferRelativeResize="0"/>
          <p:nvPr/>
        </p:nvPicPr>
        <p:blipFill rotWithShape="1">
          <a:blip r:embed="rId6">
            <a:alphaModFix/>
          </a:blip>
          <a:srcRect b="0" l="59" r="59" t="0"/>
          <a:stretch/>
        </p:blipFill>
        <p:spPr>
          <a:xfrm>
            <a:off x="4941225" y="4211402"/>
            <a:ext cx="1443952" cy="52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6338975" y="5804425"/>
            <a:ext cx="2053500" cy="56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Expresiones</a:t>
            </a:r>
            <a:endParaRPr sz="2500"/>
          </a:p>
        </p:txBody>
      </p:sp>
      <p:cxnSp>
        <p:nvCxnSpPr>
          <p:cNvPr id="134" name="Google Shape;134;p15"/>
          <p:cNvCxnSpPr>
            <a:stCxn id="133" idx="0"/>
            <a:endCxn id="132" idx="2"/>
          </p:cNvCxnSpPr>
          <p:nvPr/>
        </p:nvCxnSpPr>
        <p:spPr>
          <a:xfrm rot="10800000">
            <a:off x="5663225" y="4740025"/>
            <a:ext cx="1702500" cy="106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3" idx="0"/>
            <a:endCxn id="128" idx="2"/>
          </p:cNvCxnSpPr>
          <p:nvPr/>
        </p:nvCxnSpPr>
        <p:spPr>
          <a:xfrm flipH="1" rot="10800000">
            <a:off x="7365725" y="5117425"/>
            <a:ext cx="101100" cy="68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vs. Texto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517500" y="1213350"/>
            <a:ext cx="8109000" cy="197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bloques son una facilidad para comenzar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Pero para programar profesionalmente debe usarse </a:t>
            </a:r>
            <a:r>
              <a:rPr b="1" i="1" lang="es" sz="2400"/>
              <a:t>texto</a:t>
            </a:r>
            <a:endParaRPr b="1" i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texto debe seguir </a:t>
            </a:r>
            <a:r>
              <a:rPr b="1" i="1" lang="es" sz="2400"/>
              <a:t>reglas precisas (sintaxis)</a:t>
            </a:r>
            <a:endParaRPr b="1" i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98" y="4153641"/>
            <a:ext cx="2391550" cy="244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925" y="4246890"/>
            <a:ext cx="2686900" cy="22577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16"/>
          <p:cNvSpPr txBox="1"/>
          <p:nvPr/>
        </p:nvSpPr>
        <p:spPr>
          <a:xfrm>
            <a:off x="868925" y="3485088"/>
            <a:ext cx="25299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 bloques</a:t>
            </a:r>
            <a:endParaRPr sz="2500"/>
          </a:p>
        </p:txBody>
      </p:sp>
      <p:sp>
        <p:nvSpPr>
          <p:cNvPr id="145" name="Google Shape;145;p16"/>
          <p:cNvSpPr txBox="1"/>
          <p:nvPr/>
        </p:nvSpPr>
        <p:spPr>
          <a:xfrm>
            <a:off x="5779425" y="3485100"/>
            <a:ext cx="25299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 texto</a:t>
            </a:r>
            <a:endParaRPr sz="2500"/>
          </a:p>
        </p:txBody>
      </p:sp>
      <p:sp>
        <p:nvSpPr>
          <p:cNvPr id="146" name="Google Shape;146;p16"/>
          <p:cNvSpPr txBox="1"/>
          <p:nvPr/>
        </p:nvSpPr>
        <p:spPr>
          <a:xfrm>
            <a:off x="3800988" y="5177300"/>
            <a:ext cx="1664100" cy="39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comparar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estilo: </a:t>
            </a:r>
            <a:r>
              <a:rPr b="1" lang="es"/>
              <a:t>Comentarios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17500" y="1213350"/>
            <a:ext cx="8174100" cy="1410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programas en texto pueden contener texto que sea </a:t>
            </a:r>
            <a:r>
              <a:rPr i="1" lang="es" sz="2400"/>
              <a:t>ignorado </a:t>
            </a:r>
            <a:r>
              <a:rPr lang="es" sz="2400"/>
              <a:t>por la computadora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Este texto a ignorar se utiliza para varios propósitos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0" y="2819175"/>
            <a:ext cx="7773275" cy="296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7"/>
          <p:cNvSpPr txBox="1"/>
          <p:nvPr/>
        </p:nvSpPr>
        <p:spPr>
          <a:xfrm>
            <a:off x="4844100" y="4507575"/>
            <a:ext cx="3847500" cy="1867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Usos típicos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dejar comentarios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documentar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anular un comando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es comunicar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751200"/>
            <a:ext cx="8520600" cy="19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https://gobstones.github.io/gobstones-jr/</a:t>
            </a:r>
            <a:br>
              <a:rPr lang="es" sz="3000"/>
            </a:br>
            <a:r>
              <a:rPr lang="es" sz="3000"/>
              <a:t>?course=alanrodas/curso-InPr-UNAHUR</a:t>
            </a:r>
            <a:endParaRPr sz="3000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464100" y="1429167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https://goo.gl/7QRERD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1433550" y="3705067"/>
            <a:ext cx="6276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sino anda el link a: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498775" y="1045933"/>
            <a:ext cx="6276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Ingresar con Google Chrome 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