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1F64B1-3AF6-45B4-8CDF-559D207A09D9}">
  <a:tblStyle styleId="{661F64B1-3AF6-45B4-8CDF-559D207A0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f4e603f1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f4e603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f4e603f1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f4e603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f4e603f1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f4e603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ff4e603f1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ff4e603f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ff4e603f1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ff4e603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f4e603f1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ff4e603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f4e603f1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f4e603f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ff4e603f1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ff4e603f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f4e603f1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f4e603f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f4e603f1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f4e603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e2a1ec53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e2a1ec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ff4e603f1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ff4e603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ff4e603f1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ff4e603f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ff4e603f1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ff4e603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ff4e603f1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ff4e603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ff4e603f1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ff4e603f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ff4e603f1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ff4e603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ff4e603f1_0_3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ff4e603f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ff4e603f1_0_3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ff4e603f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ff4e603f1_0_3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ff4e603f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ff4e603f1_0_3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ff4e603f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f4b56f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f4b56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ff4e603f1_0_3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ff4e603f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ff4e603f1_0_3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ff4e603f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ff4e603f1_0_3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ff4e603f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ff4e603f1_0_4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ff4e603f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ff4e603f1_0_4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ff4e603f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ff4e603f1_0_4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4ff4e603f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ff4e603f1_0_4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ff4e603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4ff4e603f1_0_4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4ff4e603f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ff4e603f1_0_4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ff4e603f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4ff4e603f1_0_4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4ff4e603f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f4e603f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f4e603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ff4e603f1_0_5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ff4e603f1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ff4e603f1_0_5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ff4e603f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ff4e603f1_0_5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ff4e603f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ff4e603f1_0_5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ff4e603f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ff4e603f1_0_5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ff4e603f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4ff4e603f1_0_5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4ff4e603f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4ff4b56f53_0_6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4ff4b56f53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4ff4e603f1_0_5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4ff4e603f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4ff4b56f53_0_6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4ff4b56f5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4ff4e603f1_0_6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4ff4e603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f4b56f53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f4b56f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f4b56f53_0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f4b56f5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f4e603f1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f4e603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f4e603f1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f4e603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f4e603f1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f4e603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3" name="Google Shape;63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0" name="Google Shape;70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1" name="Google Shape;81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Relationship Id="rId4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Relationship Id="rId5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2.png"/><Relationship Id="rId4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6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Relationship Id="rId4" Type="http://schemas.openxmlformats.org/officeDocument/2006/relationships/image" Target="../media/image7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</a:t>
            </a:r>
            <a:r>
              <a:rPr lang="es"/>
              <a:t>S</a:t>
            </a:r>
            <a:r>
              <a:rPr lang="es"/>
              <a:t>imple y </a:t>
            </a:r>
            <a:r>
              <a:rPr lang="es"/>
              <a:t>P</a:t>
            </a:r>
            <a:r>
              <a:rPr lang="es"/>
              <a:t>arámetros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487500" y="618780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simple y casos de borde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461200" y="1137150"/>
            <a:ext cx="8362200" cy="15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Al usar una repetición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Hay que tener cuidado de los “casos de borde”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los “bordes” a veces hay que hacer algo diferente</a:t>
            </a:r>
            <a:endParaRPr sz="2400"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200" y="2820450"/>
            <a:ext cx="4324300" cy="25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5575" y="5221125"/>
            <a:ext cx="6207823" cy="14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5274675" y="2996625"/>
            <a:ext cx="3418500" cy="127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Hay 7 focos de incendio, ¡pero solo hay que moverse 6 veces!</a:t>
            </a:r>
            <a:endParaRPr sz="2200"/>
          </a:p>
        </p:txBody>
      </p:sp>
      <p:sp>
        <p:nvSpPr>
          <p:cNvPr id="170" name="Google Shape;170;p20"/>
          <p:cNvSpPr txBox="1"/>
          <p:nvPr/>
        </p:nvSpPr>
        <p:spPr>
          <a:xfrm>
            <a:off x="4159775" y="3686025"/>
            <a:ext cx="386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0000"/>
                </a:solidFill>
              </a:rPr>
              <a:t>6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0000"/>
                </a:solidFill>
              </a:rPr>
              <a:t>+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0000"/>
                </a:solidFill>
              </a:rPr>
              <a:t>1</a:t>
            </a:r>
            <a:endParaRPr sz="2200">
              <a:solidFill>
                <a:srgbClr val="FF0000"/>
              </a:solidFill>
            </a:endParaRPr>
          </a:p>
        </p:txBody>
      </p:sp>
      <p:cxnSp>
        <p:nvCxnSpPr>
          <p:cNvPr id="171" name="Google Shape;171;p20"/>
          <p:cNvCxnSpPr/>
          <p:nvPr/>
        </p:nvCxnSpPr>
        <p:spPr>
          <a:xfrm rot="10800000">
            <a:off x="3348050" y="3938575"/>
            <a:ext cx="794100" cy="2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/>
          <p:nvPr/>
        </p:nvCxnSpPr>
        <p:spPr>
          <a:xfrm flipH="1">
            <a:off x="3131300" y="4718150"/>
            <a:ext cx="1068600" cy="8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/>
          <p:nvPr/>
        </p:nvCxnSpPr>
        <p:spPr>
          <a:xfrm flipH="1">
            <a:off x="2813700" y="3981825"/>
            <a:ext cx="1314000" cy="28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5658100" y="4507125"/>
            <a:ext cx="2223600" cy="477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Caso de borde</a:t>
            </a:r>
            <a:endParaRPr sz="2200"/>
          </a:p>
        </p:txBody>
      </p:sp>
      <p:cxnSp>
        <p:nvCxnSpPr>
          <p:cNvPr id="175" name="Google Shape;175;p20"/>
          <p:cNvCxnSpPr>
            <a:stCxn id="174" idx="1"/>
          </p:cNvCxnSpPr>
          <p:nvPr/>
        </p:nvCxnSpPr>
        <p:spPr>
          <a:xfrm rot="10800000">
            <a:off x="4546300" y="4718025"/>
            <a:ext cx="1111800" cy="2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6" name="Google Shape;176;p20"/>
          <p:cNvGrpSpPr/>
          <p:nvPr/>
        </p:nvGrpSpPr>
        <p:grpSpPr>
          <a:xfrm>
            <a:off x="3360688" y="5427605"/>
            <a:ext cx="854113" cy="310595"/>
            <a:chOff x="3360688" y="5427605"/>
            <a:chExt cx="854113" cy="310595"/>
          </a:xfrm>
        </p:grpSpPr>
        <p:sp>
          <p:nvSpPr>
            <p:cNvPr id="177" name="Google Shape;177;p20"/>
            <p:cNvSpPr/>
            <p:nvPr/>
          </p:nvSpPr>
          <p:spPr>
            <a:xfrm>
              <a:off x="3360688" y="5427605"/>
              <a:ext cx="768825" cy="267125"/>
            </a:xfrm>
            <a:custGeom>
              <a:rect b="b" l="l" r="r" t="t"/>
              <a:pathLst>
                <a:path extrusionOk="0" h="10685" w="30753">
                  <a:moveTo>
                    <a:pt x="0" y="10685"/>
                  </a:moveTo>
                  <a:cubicBezTo>
                    <a:pt x="2503" y="8904"/>
                    <a:pt x="9890" y="97"/>
                    <a:pt x="15015" y="1"/>
                  </a:cubicBezTo>
                  <a:cubicBezTo>
                    <a:pt x="20141" y="-95"/>
                    <a:pt x="28130" y="8424"/>
                    <a:pt x="30753" y="1010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78" name="Google Shape;178;p20"/>
            <p:cNvCxnSpPr/>
            <p:nvPr/>
          </p:nvCxnSpPr>
          <p:spPr>
            <a:xfrm>
              <a:off x="3959200" y="5539600"/>
              <a:ext cx="255600" cy="19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9" name="Google Shape;179;p20"/>
          <p:cNvGrpSpPr/>
          <p:nvPr/>
        </p:nvGrpSpPr>
        <p:grpSpPr>
          <a:xfrm>
            <a:off x="4198888" y="5427605"/>
            <a:ext cx="854113" cy="310595"/>
            <a:chOff x="3360688" y="5427605"/>
            <a:chExt cx="854113" cy="310595"/>
          </a:xfrm>
        </p:grpSpPr>
        <p:sp>
          <p:nvSpPr>
            <p:cNvPr id="180" name="Google Shape;180;p20"/>
            <p:cNvSpPr/>
            <p:nvPr/>
          </p:nvSpPr>
          <p:spPr>
            <a:xfrm>
              <a:off x="3360688" y="5427605"/>
              <a:ext cx="768825" cy="267125"/>
            </a:xfrm>
            <a:custGeom>
              <a:rect b="b" l="l" r="r" t="t"/>
              <a:pathLst>
                <a:path extrusionOk="0" h="10685" w="30753">
                  <a:moveTo>
                    <a:pt x="0" y="10685"/>
                  </a:moveTo>
                  <a:cubicBezTo>
                    <a:pt x="2503" y="8904"/>
                    <a:pt x="9890" y="97"/>
                    <a:pt x="15015" y="1"/>
                  </a:cubicBezTo>
                  <a:cubicBezTo>
                    <a:pt x="20141" y="-95"/>
                    <a:pt x="28130" y="8424"/>
                    <a:pt x="30753" y="1010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81" name="Google Shape;181;p20"/>
            <p:cNvCxnSpPr/>
            <p:nvPr/>
          </p:nvCxnSpPr>
          <p:spPr>
            <a:xfrm>
              <a:off x="3959200" y="5539600"/>
              <a:ext cx="255600" cy="19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2" name="Google Shape;182;p20"/>
          <p:cNvGrpSpPr/>
          <p:nvPr/>
        </p:nvGrpSpPr>
        <p:grpSpPr>
          <a:xfrm>
            <a:off x="5037088" y="5427605"/>
            <a:ext cx="854113" cy="310595"/>
            <a:chOff x="3360688" y="5427605"/>
            <a:chExt cx="854113" cy="310595"/>
          </a:xfrm>
        </p:grpSpPr>
        <p:sp>
          <p:nvSpPr>
            <p:cNvPr id="183" name="Google Shape;183;p20"/>
            <p:cNvSpPr/>
            <p:nvPr/>
          </p:nvSpPr>
          <p:spPr>
            <a:xfrm>
              <a:off x="3360688" y="5427605"/>
              <a:ext cx="768825" cy="267125"/>
            </a:xfrm>
            <a:custGeom>
              <a:rect b="b" l="l" r="r" t="t"/>
              <a:pathLst>
                <a:path extrusionOk="0" h="10685" w="30753">
                  <a:moveTo>
                    <a:pt x="0" y="10685"/>
                  </a:moveTo>
                  <a:cubicBezTo>
                    <a:pt x="2503" y="8904"/>
                    <a:pt x="9890" y="97"/>
                    <a:pt x="15015" y="1"/>
                  </a:cubicBezTo>
                  <a:cubicBezTo>
                    <a:pt x="20141" y="-95"/>
                    <a:pt x="28130" y="8424"/>
                    <a:pt x="30753" y="1010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84" name="Google Shape;184;p20"/>
            <p:cNvCxnSpPr/>
            <p:nvPr/>
          </p:nvCxnSpPr>
          <p:spPr>
            <a:xfrm>
              <a:off x="3959200" y="5539600"/>
              <a:ext cx="255600" cy="19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5" name="Google Shape;185;p20"/>
          <p:cNvGrpSpPr/>
          <p:nvPr/>
        </p:nvGrpSpPr>
        <p:grpSpPr>
          <a:xfrm>
            <a:off x="5875288" y="5427605"/>
            <a:ext cx="854113" cy="310595"/>
            <a:chOff x="3360688" y="5427605"/>
            <a:chExt cx="854113" cy="310595"/>
          </a:xfrm>
        </p:grpSpPr>
        <p:sp>
          <p:nvSpPr>
            <p:cNvPr id="186" name="Google Shape;186;p20"/>
            <p:cNvSpPr/>
            <p:nvPr/>
          </p:nvSpPr>
          <p:spPr>
            <a:xfrm>
              <a:off x="3360688" y="5427605"/>
              <a:ext cx="768825" cy="267125"/>
            </a:xfrm>
            <a:custGeom>
              <a:rect b="b" l="l" r="r" t="t"/>
              <a:pathLst>
                <a:path extrusionOk="0" h="10685" w="30753">
                  <a:moveTo>
                    <a:pt x="0" y="10685"/>
                  </a:moveTo>
                  <a:cubicBezTo>
                    <a:pt x="2503" y="8904"/>
                    <a:pt x="9890" y="97"/>
                    <a:pt x="15015" y="1"/>
                  </a:cubicBezTo>
                  <a:cubicBezTo>
                    <a:pt x="20141" y="-95"/>
                    <a:pt x="28130" y="8424"/>
                    <a:pt x="30753" y="1010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87" name="Google Shape;187;p20"/>
            <p:cNvCxnSpPr/>
            <p:nvPr/>
          </p:nvCxnSpPr>
          <p:spPr>
            <a:xfrm>
              <a:off x="3959200" y="5539600"/>
              <a:ext cx="255600" cy="19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8" name="Google Shape;188;p20"/>
          <p:cNvGrpSpPr/>
          <p:nvPr/>
        </p:nvGrpSpPr>
        <p:grpSpPr>
          <a:xfrm>
            <a:off x="6713488" y="5427605"/>
            <a:ext cx="854113" cy="310595"/>
            <a:chOff x="3360688" y="5427605"/>
            <a:chExt cx="854113" cy="310595"/>
          </a:xfrm>
        </p:grpSpPr>
        <p:sp>
          <p:nvSpPr>
            <p:cNvPr id="189" name="Google Shape;189;p20"/>
            <p:cNvSpPr/>
            <p:nvPr/>
          </p:nvSpPr>
          <p:spPr>
            <a:xfrm>
              <a:off x="3360688" y="5427605"/>
              <a:ext cx="768825" cy="267125"/>
            </a:xfrm>
            <a:custGeom>
              <a:rect b="b" l="l" r="r" t="t"/>
              <a:pathLst>
                <a:path extrusionOk="0" h="10685" w="30753">
                  <a:moveTo>
                    <a:pt x="0" y="10685"/>
                  </a:moveTo>
                  <a:cubicBezTo>
                    <a:pt x="2503" y="8904"/>
                    <a:pt x="9890" y="97"/>
                    <a:pt x="15015" y="1"/>
                  </a:cubicBezTo>
                  <a:cubicBezTo>
                    <a:pt x="20141" y="-95"/>
                    <a:pt x="28130" y="8424"/>
                    <a:pt x="30753" y="1010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0" name="Google Shape;190;p20"/>
            <p:cNvCxnSpPr/>
            <p:nvPr/>
          </p:nvCxnSpPr>
          <p:spPr>
            <a:xfrm>
              <a:off x="3959200" y="5539600"/>
              <a:ext cx="255600" cy="19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" name="Google Shape;191;p20"/>
          <p:cNvGrpSpPr/>
          <p:nvPr/>
        </p:nvGrpSpPr>
        <p:grpSpPr>
          <a:xfrm>
            <a:off x="7551688" y="5427605"/>
            <a:ext cx="854113" cy="310595"/>
            <a:chOff x="3360688" y="5427605"/>
            <a:chExt cx="854113" cy="310595"/>
          </a:xfrm>
        </p:grpSpPr>
        <p:sp>
          <p:nvSpPr>
            <p:cNvPr id="192" name="Google Shape;192;p20"/>
            <p:cNvSpPr/>
            <p:nvPr/>
          </p:nvSpPr>
          <p:spPr>
            <a:xfrm>
              <a:off x="3360688" y="5427605"/>
              <a:ext cx="768825" cy="267125"/>
            </a:xfrm>
            <a:custGeom>
              <a:rect b="b" l="l" r="r" t="t"/>
              <a:pathLst>
                <a:path extrusionOk="0" h="10685" w="30753">
                  <a:moveTo>
                    <a:pt x="0" y="10685"/>
                  </a:moveTo>
                  <a:cubicBezTo>
                    <a:pt x="2503" y="8904"/>
                    <a:pt x="9890" y="97"/>
                    <a:pt x="15015" y="1"/>
                  </a:cubicBezTo>
                  <a:cubicBezTo>
                    <a:pt x="20141" y="-95"/>
                    <a:pt x="28130" y="8424"/>
                    <a:pt x="30753" y="1010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3" name="Google Shape;193;p20"/>
            <p:cNvCxnSpPr/>
            <p:nvPr/>
          </p:nvCxnSpPr>
          <p:spPr>
            <a:xfrm>
              <a:off x="3959200" y="5539600"/>
              <a:ext cx="255600" cy="19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simple y legibilidad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461200" y="1137150"/>
            <a:ext cx="8362200" cy="19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regla general para mejorar código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s" sz="2400"/>
              <a:t>No usar una repetición dentro de otra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 bien se puede hacer, es difícil de entender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Recordar que la </a:t>
            </a:r>
            <a:r>
              <a:rPr b="1" i="1" lang="es" sz="2400"/>
              <a:t>legibilidad</a:t>
            </a:r>
            <a:r>
              <a:rPr lang="es" sz="2400"/>
              <a:t> importa</a:t>
            </a:r>
            <a:endParaRPr sz="2400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53" y="3364725"/>
            <a:ext cx="5186425" cy="45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5819400" y="3726450"/>
            <a:ext cx="2425500" cy="92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Una repetición </a:t>
            </a:r>
            <a:r>
              <a:rPr lang="es" sz="2400"/>
              <a:t>dentro</a:t>
            </a:r>
            <a:r>
              <a:rPr lang="es" sz="2400"/>
              <a:t> de otra</a:t>
            </a:r>
            <a:endParaRPr sz="2400"/>
          </a:p>
        </p:txBody>
      </p:sp>
      <p:cxnSp>
        <p:nvCxnSpPr>
          <p:cNvPr id="202" name="Google Shape;202;p21"/>
          <p:cNvCxnSpPr>
            <a:stCxn id="201" idx="1"/>
          </p:cNvCxnSpPr>
          <p:nvPr/>
        </p:nvCxnSpPr>
        <p:spPr>
          <a:xfrm rot="10800000">
            <a:off x="2162700" y="4086600"/>
            <a:ext cx="3656700" cy="10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>
            <a:stCxn id="201" idx="1"/>
          </p:cNvCxnSpPr>
          <p:nvPr/>
        </p:nvCxnSpPr>
        <p:spPr>
          <a:xfrm flipH="1">
            <a:off x="2364600" y="4189200"/>
            <a:ext cx="3454800" cy="14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1"/>
          <p:cNvSpPr txBox="1"/>
          <p:nvPr/>
        </p:nvSpPr>
        <p:spPr>
          <a:xfrm>
            <a:off x="6072000" y="5121825"/>
            <a:ext cx="1920300" cy="1068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¡MUY FEO!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¡¡FEÍSIMO!!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simple y legibilidad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461200" y="1137150"/>
            <a:ext cx="8362200" cy="152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¡No usar una repetición dentro de otra!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 hay 2 repeticiones, es porque hay una subtarea que se repite. ¡Mejor definir procedimientos!</a:t>
            </a:r>
            <a:endParaRPr sz="2400"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88" y="2950150"/>
            <a:ext cx="39719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313" y="2950150"/>
            <a:ext cx="38576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950" y="5109950"/>
            <a:ext cx="50577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534275" y="5447675"/>
            <a:ext cx="2757600" cy="967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¡Así es más fácil de entender!</a:t>
            </a:r>
            <a:endParaRPr sz="2400"/>
          </a:p>
        </p:txBody>
      </p:sp>
      <p:cxnSp>
        <p:nvCxnSpPr>
          <p:cNvPr id="215" name="Google Shape;215;p22"/>
          <p:cNvCxnSpPr>
            <a:stCxn id="214" idx="0"/>
          </p:cNvCxnSpPr>
          <p:nvPr/>
        </p:nvCxnSpPr>
        <p:spPr>
          <a:xfrm rot="10800000">
            <a:off x="1371575" y="3826775"/>
            <a:ext cx="541500" cy="162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214" idx="3"/>
          </p:cNvCxnSpPr>
          <p:nvPr/>
        </p:nvCxnSpPr>
        <p:spPr>
          <a:xfrm flipH="1" rot="10800000">
            <a:off x="3291875" y="5848175"/>
            <a:ext cx="880800" cy="8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Argumentos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461200" y="1137150"/>
            <a:ext cx="8362200" cy="234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Vimos que los comandos primitivos llevan </a:t>
            </a:r>
            <a:r>
              <a:rPr b="1" lang="es" sz="2400"/>
              <a:t>argumentos 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un dato que le da información al comando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GobstonesJr se arma como un rompecabezas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GobstonesSr se usan paréntesis después del nombre del comando</a:t>
            </a:r>
            <a:endParaRPr sz="2400"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614453" y="3848550"/>
            <a:ext cx="3695700" cy="1304925"/>
            <a:chOff x="2724153" y="4628125"/>
            <a:chExt cx="3695700" cy="1304925"/>
          </a:xfrm>
        </p:grpSpPr>
        <p:pic>
          <p:nvPicPr>
            <p:cNvPr id="229" name="Google Shape;22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24153" y="4628125"/>
              <a:ext cx="3695700" cy="1304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0" name="Google Shape;230;p24"/>
            <p:cNvCxnSpPr/>
            <p:nvPr/>
          </p:nvCxnSpPr>
          <p:spPr>
            <a:xfrm flipH="1">
              <a:off x="4172700" y="4769000"/>
              <a:ext cx="960600" cy="341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4"/>
            <p:cNvCxnSpPr/>
            <p:nvPr/>
          </p:nvCxnSpPr>
          <p:spPr>
            <a:xfrm flipH="1">
              <a:off x="4421025" y="5266950"/>
              <a:ext cx="1902300" cy="351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198" y="4237700"/>
            <a:ext cx="2984750" cy="9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 flipH="1" rot="5400000">
            <a:off x="6910200" y="4421175"/>
            <a:ext cx="161700" cy="1042200"/>
          </a:xfrm>
          <a:prstGeom prst="leftBrace">
            <a:avLst>
              <a:gd fmla="val 77690" name="adj1"/>
              <a:gd fmla="val 49841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2679200" y="5433825"/>
            <a:ext cx="3527700" cy="85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Azul </a:t>
            </a:r>
            <a:r>
              <a:rPr lang="es" sz="2400"/>
              <a:t>es el </a:t>
            </a:r>
            <a:r>
              <a:rPr b="1" i="1" lang="es" sz="2400"/>
              <a:t>argumento </a:t>
            </a:r>
            <a:r>
              <a:rPr lang="es" sz="2400"/>
              <a:t>del comando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Poner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24"/>
          <p:cNvCxnSpPr>
            <a:stCxn id="234" idx="0"/>
          </p:cNvCxnSpPr>
          <p:nvPr/>
        </p:nvCxnSpPr>
        <p:spPr>
          <a:xfrm rot="10800000">
            <a:off x="3807650" y="4436925"/>
            <a:ext cx="635400" cy="99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4"/>
          <p:cNvCxnSpPr>
            <a:stCxn id="234" idx="0"/>
            <a:endCxn id="233" idx="1"/>
          </p:cNvCxnSpPr>
          <p:nvPr/>
        </p:nvCxnSpPr>
        <p:spPr>
          <a:xfrm flipH="1" rot="10800000">
            <a:off x="4443050" y="5023125"/>
            <a:ext cx="2549700" cy="41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Argumentos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61200" y="1137150"/>
            <a:ext cx="8362200" cy="234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procedimientos primitivos también pueden llevar </a:t>
            </a:r>
            <a:r>
              <a:rPr b="1" lang="es" sz="2400"/>
              <a:t>argumentos 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Sirven para lo mismo, y se escriben igual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GobstonesWeb, los </a:t>
            </a:r>
            <a:r>
              <a:rPr i="1" lang="es" sz="2400"/>
              <a:t>procedimientos primitivos</a:t>
            </a:r>
            <a:r>
              <a:rPr lang="es" sz="2400"/>
              <a:t> que esperan argumentos tienen un _ en el nombre</a:t>
            </a:r>
            <a:endParaRPr sz="2400"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75" y="5415855"/>
            <a:ext cx="3780250" cy="58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75" y="5405750"/>
            <a:ext cx="3849039" cy="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563" y="3563900"/>
            <a:ext cx="3009525" cy="9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475" y="3592864"/>
            <a:ext cx="3780250" cy="8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1258400" y="4704500"/>
            <a:ext cx="2530800" cy="466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Acá va el argumento…</a:t>
            </a:r>
            <a:endParaRPr sz="1800"/>
          </a:p>
        </p:txBody>
      </p:sp>
      <p:sp>
        <p:nvSpPr>
          <p:cNvPr id="248" name="Google Shape;248;p25"/>
          <p:cNvSpPr txBox="1"/>
          <p:nvPr/>
        </p:nvSpPr>
        <p:spPr>
          <a:xfrm>
            <a:off x="5757375" y="4690013"/>
            <a:ext cx="2530800" cy="466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…por ejemplo,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Norte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9" name="Google Shape;249;p25"/>
          <p:cNvCxnSpPr>
            <a:stCxn id="247" idx="0"/>
          </p:cNvCxnSpPr>
          <p:nvPr/>
        </p:nvCxnSpPr>
        <p:spPr>
          <a:xfrm flipH="1" rot="10800000">
            <a:off x="2523800" y="4153400"/>
            <a:ext cx="834600" cy="55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>
            <a:stCxn id="247" idx="2"/>
          </p:cNvCxnSpPr>
          <p:nvPr/>
        </p:nvCxnSpPr>
        <p:spPr>
          <a:xfrm>
            <a:off x="2523800" y="5171000"/>
            <a:ext cx="1086600" cy="41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>
            <a:stCxn id="248" idx="0"/>
          </p:cNvCxnSpPr>
          <p:nvPr/>
        </p:nvCxnSpPr>
        <p:spPr>
          <a:xfrm flipH="1" rot="10800000">
            <a:off x="7022775" y="4164413"/>
            <a:ext cx="235800" cy="52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>
            <a:stCxn id="248" idx="2"/>
          </p:cNvCxnSpPr>
          <p:nvPr/>
        </p:nvCxnSpPr>
        <p:spPr>
          <a:xfrm>
            <a:off x="7022775" y="5156513"/>
            <a:ext cx="553500" cy="33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5"/>
          <p:cNvSpPr txBox="1"/>
          <p:nvPr/>
        </p:nvSpPr>
        <p:spPr>
          <a:xfrm>
            <a:off x="3697875" y="6165900"/>
            <a:ext cx="2059500" cy="41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OBSERVAR EL _</a:t>
            </a:r>
            <a:endParaRPr sz="1800"/>
          </a:p>
        </p:txBody>
      </p:sp>
      <p:cxnSp>
        <p:nvCxnSpPr>
          <p:cNvPr id="254" name="Google Shape;254;p25"/>
          <p:cNvCxnSpPr>
            <a:stCxn id="253" idx="1"/>
          </p:cNvCxnSpPr>
          <p:nvPr/>
        </p:nvCxnSpPr>
        <p:spPr>
          <a:xfrm rot="10800000">
            <a:off x="3183075" y="5915700"/>
            <a:ext cx="514800" cy="45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5"/>
          <p:cNvCxnSpPr>
            <a:stCxn id="253" idx="3"/>
          </p:cNvCxnSpPr>
          <p:nvPr/>
        </p:nvCxnSpPr>
        <p:spPr>
          <a:xfrm flipH="1" rot="10800000">
            <a:off x="5757375" y="5871900"/>
            <a:ext cx="1468200" cy="50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Argumentos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461200" y="1137150"/>
            <a:ext cx="8362200" cy="236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procedimientos definidos por nosotros, por el momento, no pueden llevar argumentos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llamamos </a:t>
            </a:r>
            <a:r>
              <a:rPr b="1" i="1" lang="es" sz="2400"/>
              <a:t>procedimientos simples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Van seguidos de (), para indicar que no los tienen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hacer para que esperen argumentos?</a:t>
            </a:r>
            <a:endParaRPr sz="2400"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8" y="3826075"/>
            <a:ext cx="3259962" cy="8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081" y="3781000"/>
            <a:ext cx="4639756" cy="8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888" y="5644650"/>
            <a:ext cx="29813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887" y="5709125"/>
            <a:ext cx="44481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4259050" y="5032050"/>
            <a:ext cx="2563500" cy="457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 espera argumentos</a:t>
            </a:r>
            <a:endParaRPr sz="1800"/>
          </a:p>
        </p:txBody>
      </p:sp>
      <p:cxnSp>
        <p:nvCxnSpPr>
          <p:cNvPr id="267" name="Google Shape;267;p26"/>
          <p:cNvCxnSpPr>
            <a:stCxn id="266" idx="2"/>
          </p:cNvCxnSpPr>
          <p:nvPr/>
        </p:nvCxnSpPr>
        <p:spPr>
          <a:xfrm flipH="1">
            <a:off x="3478900" y="5489850"/>
            <a:ext cx="2061900" cy="3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6"/>
          <p:cNvCxnSpPr>
            <a:stCxn id="266" idx="2"/>
          </p:cNvCxnSpPr>
          <p:nvPr/>
        </p:nvCxnSpPr>
        <p:spPr>
          <a:xfrm>
            <a:off x="5540800" y="5489850"/>
            <a:ext cx="2616000" cy="3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parámetros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461200" y="1137150"/>
            <a:ext cx="8362200" cy="233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 procedimiento podría definir tener </a:t>
            </a:r>
            <a:r>
              <a:rPr b="1" i="1" lang="es" sz="2400"/>
              <a:t>parámetros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Hablamos de </a:t>
            </a:r>
            <a:r>
              <a:rPr b="1" i="1" lang="es" sz="2400"/>
              <a:t>procedimientos con parámetros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cada parámetro definido, el comando definido esperará un argumento (misma cantidad y orden)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se definen los parámetros?</a:t>
            </a:r>
            <a:endParaRPr sz="2400"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25" y="5955067"/>
            <a:ext cx="4442275" cy="69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13" y="3742550"/>
            <a:ext cx="5090301" cy="13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6262775" y="4752650"/>
            <a:ext cx="2585100" cy="966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¡Quiero definir un procedimiento que tenga esta posibilidad!</a:t>
            </a:r>
            <a:endParaRPr sz="1800"/>
          </a:p>
        </p:txBody>
      </p:sp>
      <p:cxnSp>
        <p:nvCxnSpPr>
          <p:cNvPr id="278" name="Google Shape;278;p27"/>
          <p:cNvCxnSpPr>
            <a:stCxn id="277" idx="1"/>
          </p:cNvCxnSpPr>
          <p:nvPr/>
        </p:nvCxnSpPr>
        <p:spPr>
          <a:xfrm flipH="1">
            <a:off x="4892075" y="5235650"/>
            <a:ext cx="1370700" cy="86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7"/>
          <p:cNvCxnSpPr>
            <a:stCxn id="277" idx="1"/>
          </p:cNvCxnSpPr>
          <p:nvPr/>
        </p:nvCxnSpPr>
        <p:spPr>
          <a:xfrm rot="10800000">
            <a:off x="4267775" y="4721750"/>
            <a:ext cx="1995000" cy="51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parámetros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461200" y="1137150"/>
            <a:ext cx="8362200" cy="183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se definen los parámetros?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bloques, con el </a:t>
            </a:r>
            <a:r>
              <a:rPr b="1" lang="es" sz="2400"/>
              <a:t>+</a:t>
            </a:r>
            <a:r>
              <a:rPr lang="es" sz="2400"/>
              <a:t> dentro del bloque de definición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texto, con un nombre entre los paréntesis al definir el procedimiento</a:t>
            </a:r>
            <a:endParaRPr sz="2400"/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00" y="5602100"/>
            <a:ext cx="61150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00" y="3141300"/>
            <a:ext cx="5265576" cy="18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6262775" y="3141300"/>
            <a:ext cx="2339400" cy="69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Cada click acá agrega un parámetro</a:t>
            </a:r>
            <a:endParaRPr sz="1800"/>
          </a:p>
        </p:txBody>
      </p:sp>
      <p:sp>
        <p:nvSpPr>
          <p:cNvPr id="289" name="Google Shape;289;p28"/>
          <p:cNvSpPr txBox="1"/>
          <p:nvPr/>
        </p:nvSpPr>
        <p:spPr>
          <a:xfrm>
            <a:off x="6050950" y="4371150"/>
            <a:ext cx="2861700" cy="1006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nombre debe describir qué argumento se espera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ese lugar</a:t>
            </a:r>
            <a:endParaRPr sz="1800"/>
          </a:p>
        </p:txBody>
      </p:sp>
      <p:cxnSp>
        <p:nvCxnSpPr>
          <p:cNvPr id="290" name="Google Shape;290;p28"/>
          <p:cNvCxnSpPr>
            <a:stCxn id="288" idx="1"/>
          </p:cNvCxnSpPr>
          <p:nvPr/>
        </p:nvCxnSpPr>
        <p:spPr>
          <a:xfrm flipH="1">
            <a:off x="4771475" y="3487350"/>
            <a:ext cx="1491300" cy="13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8"/>
          <p:cNvCxnSpPr>
            <a:stCxn id="289" idx="1"/>
          </p:cNvCxnSpPr>
          <p:nvPr/>
        </p:nvCxnSpPr>
        <p:spPr>
          <a:xfrm rot="10800000">
            <a:off x="3741850" y="4358850"/>
            <a:ext cx="2309100" cy="51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8"/>
          <p:cNvCxnSpPr>
            <a:stCxn id="289" idx="1"/>
          </p:cNvCxnSpPr>
          <p:nvPr/>
        </p:nvCxnSpPr>
        <p:spPr>
          <a:xfrm flipH="1">
            <a:off x="5089450" y="4874550"/>
            <a:ext cx="961500" cy="68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461200" y="1137150"/>
            <a:ext cx="8362200" cy="152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¿Qué es un parámetro?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 </a:t>
            </a:r>
            <a:r>
              <a:rPr b="1" lang="es" sz="2400"/>
              <a:t>agujero </a:t>
            </a:r>
            <a:r>
              <a:rPr lang="es" sz="2400"/>
              <a:t>en un procedimiento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 dato que </a:t>
            </a:r>
            <a:r>
              <a:rPr b="1" lang="es" sz="2400"/>
              <a:t>FALTA</a:t>
            </a:r>
            <a:r>
              <a:rPr lang="es" sz="2400"/>
              <a:t>, y debe proveerse al usarlo</a:t>
            </a:r>
            <a:endParaRPr sz="2400"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25" y="2944325"/>
            <a:ext cx="4230600" cy="35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50" y="2671412"/>
            <a:ext cx="2219375" cy="295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9"/>
          <p:cNvCxnSpPr/>
          <p:nvPr/>
        </p:nvCxnSpPr>
        <p:spPr>
          <a:xfrm flipH="1">
            <a:off x="2665975" y="3812600"/>
            <a:ext cx="3399900" cy="36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9"/>
          <p:cNvCxnSpPr/>
          <p:nvPr/>
        </p:nvCxnSpPr>
        <p:spPr>
          <a:xfrm rot="10800000">
            <a:off x="2724400" y="4244825"/>
            <a:ext cx="3598500" cy="24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9"/>
          <p:cNvCxnSpPr/>
          <p:nvPr/>
        </p:nvCxnSpPr>
        <p:spPr>
          <a:xfrm flipH="1">
            <a:off x="2631125" y="3251800"/>
            <a:ext cx="3259500" cy="81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/>
          <p:nvPr/>
        </p:nvCxnSpPr>
        <p:spPr>
          <a:xfrm rot="10800000">
            <a:off x="2748000" y="4338225"/>
            <a:ext cx="3236100" cy="70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6381325" y="6091725"/>
            <a:ext cx="1635600" cy="534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Datos</a:t>
            </a:r>
            <a:endParaRPr sz="2400"/>
          </a:p>
        </p:txBody>
      </p:sp>
      <p:sp>
        <p:nvSpPr>
          <p:cNvPr id="306" name="Google Shape;306;p29"/>
          <p:cNvSpPr txBox="1"/>
          <p:nvPr/>
        </p:nvSpPr>
        <p:spPr>
          <a:xfrm>
            <a:off x="4500350" y="5651050"/>
            <a:ext cx="1273500" cy="63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Agujero</a:t>
            </a:r>
            <a:endParaRPr sz="2400"/>
          </a:p>
        </p:txBody>
      </p:sp>
      <p:cxnSp>
        <p:nvCxnSpPr>
          <p:cNvPr id="307" name="Google Shape;307;p29"/>
          <p:cNvCxnSpPr/>
          <p:nvPr/>
        </p:nvCxnSpPr>
        <p:spPr>
          <a:xfrm rot="10800000">
            <a:off x="2666150" y="4490200"/>
            <a:ext cx="1834200" cy="147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9"/>
          <p:cNvCxnSpPr>
            <a:stCxn id="306" idx="1"/>
          </p:cNvCxnSpPr>
          <p:nvPr/>
        </p:nvCxnSpPr>
        <p:spPr>
          <a:xfrm rot="10800000">
            <a:off x="2724350" y="5927200"/>
            <a:ext cx="1776000" cy="3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305" idx="0"/>
          </p:cNvCxnSpPr>
          <p:nvPr/>
        </p:nvCxnSpPr>
        <p:spPr>
          <a:xfrm rot="10800000">
            <a:off x="7070725" y="5331525"/>
            <a:ext cx="128400" cy="76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 txBox="1"/>
          <p:nvPr/>
        </p:nvSpPr>
        <p:spPr>
          <a:xfrm>
            <a:off x="7759950" y="3684075"/>
            <a:ext cx="876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0000"/>
                </a:solidFill>
              </a:rPr>
              <a:t>?</a:t>
            </a:r>
            <a:endParaRPr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 parametrizados</a:t>
            </a:r>
            <a:endParaRPr/>
          </a:p>
        </p:txBody>
      </p:sp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87" y="2925900"/>
            <a:ext cx="7763299" cy="15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61200" y="1137150"/>
            <a:ext cx="8362200" cy="165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procedimiento parametrizado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Representa a muchos otros procedimientos simples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Permite solucionar muchos problemas parecidos de una sola vez</a:t>
            </a:r>
            <a:endParaRPr sz="2200"/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50" y="4355900"/>
            <a:ext cx="8271574" cy="250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0"/>
          <p:cNvCxnSpPr/>
          <p:nvPr/>
        </p:nvCxnSpPr>
        <p:spPr>
          <a:xfrm flipH="1">
            <a:off x="1252475" y="3508825"/>
            <a:ext cx="175200" cy="9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0"/>
          <p:cNvCxnSpPr/>
          <p:nvPr/>
        </p:nvCxnSpPr>
        <p:spPr>
          <a:xfrm flipH="1">
            <a:off x="3741525" y="3894900"/>
            <a:ext cx="175200" cy="9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/>
          <p:nvPr/>
        </p:nvCxnSpPr>
        <p:spPr>
          <a:xfrm flipH="1">
            <a:off x="6978250" y="3452663"/>
            <a:ext cx="175200" cy="9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 flipH="1">
            <a:off x="5188550" y="4326650"/>
            <a:ext cx="257100" cy="139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endParaRPr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4071225" y="4850150"/>
            <a:ext cx="4829175" cy="1631650"/>
            <a:chOff x="4223625" y="4850150"/>
            <a:chExt cx="4829175" cy="1631650"/>
          </a:xfrm>
        </p:grpSpPr>
        <p:pic>
          <p:nvPicPr>
            <p:cNvPr id="329" name="Google Shape;329;p31"/>
            <p:cNvPicPr preferRelativeResize="0"/>
            <p:nvPr/>
          </p:nvPicPr>
          <p:blipFill rotWithShape="1">
            <a:blip r:embed="rId3">
              <a:alphaModFix/>
            </a:blip>
            <a:srcRect b="5347" l="0" r="0" t="0"/>
            <a:stretch/>
          </p:blipFill>
          <p:spPr>
            <a:xfrm>
              <a:off x="4223625" y="4850150"/>
              <a:ext cx="4829175" cy="163165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30" name="Google Shape;330;p31"/>
            <p:cNvSpPr/>
            <p:nvPr/>
          </p:nvSpPr>
          <p:spPr>
            <a:xfrm>
              <a:off x="6618375" y="5339738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618375" y="5580188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618375" y="5820638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618375" y="6061088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087225" y="4882025"/>
              <a:ext cx="5595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4128363" y="2838525"/>
            <a:ext cx="4772025" cy="1714500"/>
            <a:chOff x="4280763" y="2838525"/>
            <a:chExt cx="4772025" cy="1714500"/>
          </a:xfrm>
        </p:grpSpPr>
        <p:pic>
          <p:nvPicPr>
            <p:cNvPr id="336" name="Google Shape;33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0763" y="2838525"/>
              <a:ext cx="4772025" cy="17145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37" name="Google Shape;337;p31"/>
            <p:cNvSpPr/>
            <p:nvPr/>
          </p:nvSpPr>
          <p:spPr>
            <a:xfrm>
              <a:off x="6671525" y="3331238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671525" y="3571688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6671525" y="3812138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6671525" y="4052588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147625" y="2839150"/>
              <a:ext cx="4470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1"/>
          <p:cNvSpPr txBox="1"/>
          <p:nvPr/>
        </p:nvSpPr>
        <p:spPr>
          <a:xfrm>
            <a:off x="461200" y="1137150"/>
            <a:ext cx="8362200" cy="152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hacer para saber poner un parámetro? (1)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varios procedimientos parecidos, determinar las diferencias (por ejemplo, recuadrarlas)…</a:t>
            </a:r>
            <a:endParaRPr sz="2400"/>
          </a:p>
        </p:txBody>
      </p:sp>
      <p:grpSp>
        <p:nvGrpSpPr>
          <p:cNvPr id="343" name="Google Shape;343;p31"/>
          <p:cNvGrpSpPr/>
          <p:nvPr/>
        </p:nvGrpSpPr>
        <p:grpSpPr>
          <a:xfrm>
            <a:off x="333225" y="2809950"/>
            <a:ext cx="4733925" cy="1771650"/>
            <a:chOff x="485625" y="2809950"/>
            <a:chExt cx="4733925" cy="1771650"/>
          </a:xfrm>
        </p:grpSpPr>
        <p:pic>
          <p:nvPicPr>
            <p:cNvPr id="344" name="Google Shape;344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5625" y="2809950"/>
              <a:ext cx="4733925" cy="177165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5" name="Google Shape;345;p31"/>
            <p:cNvSpPr/>
            <p:nvPr/>
          </p:nvSpPr>
          <p:spPr>
            <a:xfrm>
              <a:off x="2875875" y="3345850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2875875" y="3586300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2875875" y="3826750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875875" y="4067200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3327750" y="2877675"/>
              <a:ext cx="4761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276075" y="4827450"/>
            <a:ext cx="4848225" cy="1714500"/>
            <a:chOff x="428475" y="4827450"/>
            <a:chExt cx="4848225" cy="1714500"/>
          </a:xfrm>
        </p:grpSpPr>
        <p:pic>
          <p:nvPicPr>
            <p:cNvPr id="351" name="Google Shape;35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475" y="4827450"/>
              <a:ext cx="4848225" cy="17145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52" name="Google Shape;352;p31"/>
            <p:cNvSpPr/>
            <p:nvPr/>
          </p:nvSpPr>
          <p:spPr>
            <a:xfrm>
              <a:off x="2806250" y="5313150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2806250" y="5553600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2806250" y="5794050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2806250" y="6034500"/>
              <a:ext cx="5814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275100" y="4855425"/>
              <a:ext cx="559500" cy="183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endParaRPr/>
          </a:p>
        </p:txBody>
      </p:sp>
      <p:grpSp>
        <p:nvGrpSpPr>
          <p:cNvPr id="362" name="Google Shape;362;p32"/>
          <p:cNvGrpSpPr/>
          <p:nvPr/>
        </p:nvGrpSpPr>
        <p:grpSpPr>
          <a:xfrm>
            <a:off x="4280763" y="2736100"/>
            <a:ext cx="4772025" cy="1816925"/>
            <a:chOff x="4280763" y="2736100"/>
            <a:chExt cx="4772025" cy="1816925"/>
          </a:xfrm>
        </p:grpSpPr>
        <p:pic>
          <p:nvPicPr>
            <p:cNvPr id="363" name="Google Shape;36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0763" y="2838525"/>
              <a:ext cx="4772025" cy="17145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64" name="Google Shape;364;p32"/>
            <p:cNvSpPr/>
            <p:nvPr/>
          </p:nvSpPr>
          <p:spPr>
            <a:xfrm>
              <a:off x="6671525" y="3331238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671525" y="3571688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6671525" y="3812138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671525" y="4052588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7147625" y="2839150"/>
              <a:ext cx="4470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9" name="Google Shape;369;p32"/>
            <p:cNvPicPr preferRelativeResize="0"/>
            <p:nvPr/>
          </p:nvPicPr>
          <p:blipFill rotWithShape="1">
            <a:blip r:embed="rId4">
              <a:alphaModFix/>
            </a:blip>
            <a:srcRect b="31166" l="7137" r="28271" t="56080"/>
            <a:stretch/>
          </p:blipFill>
          <p:spPr>
            <a:xfrm>
              <a:off x="8337475" y="2736100"/>
              <a:ext cx="476100" cy="213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cxnSp>
          <p:nvCxnSpPr>
            <p:cNvPr id="370" name="Google Shape;370;p32"/>
            <p:cNvCxnSpPr/>
            <p:nvPr/>
          </p:nvCxnSpPr>
          <p:spPr>
            <a:xfrm flipH="1" rot="10800000">
              <a:off x="6670300" y="2737100"/>
              <a:ext cx="1668600" cy="597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2"/>
            <p:cNvCxnSpPr/>
            <p:nvPr/>
          </p:nvCxnSpPr>
          <p:spPr>
            <a:xfrm flipH="1" rot="10800000">
              <a:off x="7140150" y="2966800"/>
              <a:ext cx="1683300" cy="558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2" name="Google Shape;372;p32"/>
          <p:cNvGrpSpPr/>
          <p:nvPr/>
        </p:nvGrpSpPr>
        <p:grpSpPr>
          <a:xfrm>
            <a:off x="4223625" y="4760175"/>
            <a:ext cx="4829175" cy="1721625"/>
            <a:chOff x="4223625" y="4760175"/>
            <a:chExt cx="4829175" cy="1721625"/>
          </a:xfrm>
        </p:grpSpPr>
        <p:pic>
          <p:nvPicPr>
            <p:cNvPr id="373" name="Google Shape;373;p32"/>
            <p:cNvPicPr preferRelativeResize="0"/>
            <p:nvPr/>
          </p:nvPicPr>
          <p:blipFill rotWithShape="1">
            <a:blip r:embed="rId5">
              <a:alphaModFix/>
            </a:blip>
            <a:srcRect b="5347" l="0" r="0" t="0"/>
            <a:stretch/>
          </p:blipFill>
          <p:spPr>
            <a:xfrm>
              <a:off x="4223625" y="4850150"/>
              <a:ext cx="4829175" cy="163165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74" name="Google Shape;374;p32"/>
            <p:cNvSpPr/>
            <p:nvPr/>
          </p:nvSpPr>
          <p:spPr>
            <a:xfrm>
              <a:off x="6618375" y="5339738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6618375" y="5580188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618375" y="5820638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6618375" y="6061088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087225" y="4882025"/>
              <a:ext cx="5595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9" name="Google Shape;379;p32"/>
            <p:cNvPicPr preferRelativeResize="0"/>
            <p:nvPr/>
          </p:nvPicPr>
          <p:blipFill rotWithShape="1">
            <a:blip r:embed="rId4">
              <a:alphaModFix/>
            </a:blip>
            <a:srcRect b="4420" l="8634" r="16604" t="82826"/>
            <a:stretch/>
          </p:blipFill>
          <p:spPr>
            <a:xfrm>
              <a:off x="8290627" y="4760175"/>
              <a:ext cx="551050" cy="213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cxnSp>
          <p:nvCxnSpPr>
            <p:cNvPr id="380" name="Google Shape;380;p32"/>
            <p:cNvCxnSpPr/>
            <p:nvPr/>
          </p:nvCxnSpPr>
          <p:spPr>
            <a:xfrm flipH="1" rot="10800000">
              <a:off x="6621800" y="4760275"/>
              <a:ext cx="1686000" cy="581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32"/>
            <p:cNvCxnSpPr/>
            <p:nvPr/>
          </p:nvCxnSpPr>
          <p:spPr>
            <a:xfrm flipH="1" rot="10800000">
              <a:off x="7192500" y="4986825"/>
              <a:ext cx="1667700" cy="540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32"/>
          <p:cNvSpPr txBox="1"/>
          <p:nvPr/>
        </p:nvSpPr>
        <p:spPr>
          <a:xfrm>
            <a:off x="461200" y="1137150"/>
            <a:ext cx="8362200" cy="152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hacer para saber poner un parámetro? (2)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…y recortar el contenido de los recuadros para obtener el agujero. ¡Quedan todos iguales!</a:t>
            </a:r>
            <a:endParaRPr sz="2400"/>
          </a:p>
        </p:txBody>
      </p:sp>
      <p:sp>
        <p:nvSpPr>
          <p:cNvPr id="383" name="Google Shape;383;p32"/>
          <p:cNvSpPr/>
          <p:nvPr/>
        </p:nvSpPr>
        <p:spPr>
          <a:xfrm>
            <a:off x="3327750" y="2877675"/>
            <a:ext cx="476100" cy="18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485625" y="2736100"/>
            <a:ext cx="4733925" cy="1845500"/>
            <a:chOff x="485625" y="2736100"/>
            <a:chExt cx="4733925" cy="1845500"/>
          </a:xfrm>
        </p:grpSpPr>
        <p:pic>
          <p:nvPicPr>
            <p:cNvPr id="385" name="Google Shape;385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5625" y="2809950"/>
              <a:ext cx="4733925" cy="177165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86" name="Google Shape;386;p32"/>
            <p:cNvSpPr/>
            <p:nvPr/>
          </p:nvSpPr>
          <p:spPr>
            <a:xfrm>
              <a:off x="2875875" y="3345850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2875875" y="3586300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2875875" y="3826750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2875875" y="4067200"/>
              <a:ext cx="4761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0" name="Google Shape;390;p32"/>
            <p:cNvPicPr preferRelativeResize="0"/>
            <p:nvPr/>
          </p:nvPicPr>
          <p:blipFill rotWithShape="1">
            <a:blip r:embed="rId4">
              <a:alphaModFix/>
            </a:blip>
            <a:srcRect b="81407" l="7989" r="27418" t="5839"/>
            <a:stretch/>
          </p:blipFill>
          <p:spPr>
            <a:xfrm>
              <a:off x="4556850" y="2736100"/>
              <a:ext cx="476100" cy="213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cxnSp>
          <p:nvCxnSpPr>
            <p:cNvPr id="391" name="Google Shape;391;p32"/>
            <p:cNvCxnSpPr/>
            <p:nvPr/>
          </p:nvCxnSpPr>
          <p:spPr>
            <a:xfrm flipH="1" rot="10800000">
              <a:off x="2869050" y="2737000"/>
              <a:ext cx="1689300" cy="600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32"/>
            <p:cNvCxnSpPr/>
            <p:nvPr/>
          </p:nvCxnSpPr>
          <p:spPr>
            <a:xfrm flipH="1" rot="10800000">
              <a:off x="3351975" y="2966750"/>
              <a:ext cx="1690800" cy="548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p32"/>
          <p:cNvGrpSpPr/>
          <p:nvPr/>
        </p:nvGrpSpPr>
        <p:grpSpPr>
          <a:xfrm>
            <a:off x="428475" y="4734000"/>
            <a:ext cx="4848225" cy="1807950"/>
            <a:chOff x="428475" y="4734000"/>
            <a:chExt cx="4848225" cy="1807950"/>
          </a:xfrm>
        </p:grpSpPr>
        <p:pic>
          <p:nvPicPr>
            <p:cNvPr id="394" name="Google Shape;394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8475" y="4827450"/>
              <a:ext cx="4848225" cy="17145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95" name="Google Shape;395;p32"/>
            <p:cNvSpPr/>
            <p:nvPr/>
          </p:nvSpPr>
          <p:spPr>
            <a:xfrm>
              <a:off x="2806250" y="5313150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806250" y="5553600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806250" y="5794050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806250" y="6034500"/>
              <a:ext cx="5814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275100" y="4855425"/>
              <a:ext cx="559500" cy="18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0" name="Google Shape;400;p32"/>
            <p:cNvPicPr preferRelativeResize="0"/>
            <p:nvPr/>
          </p:nvPicPr>
          <p:blipFill rotWithShape="1">
            <a:blip r:embed="rId4">
              <a:alphaModFix/>
            </a:blip>
            <a:srcRect b="56022" l="9041" r="17510" t="31224"/>
            <a:stretch/>
          </p:blipFill>
          <p:spPr>
            <a:xfrm>
              <a:off x="4466525" y="4734000"/>
              <a:ext cx="541375" cy="213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cxnSp>
          <p:nvCxnSpPr>
            <p:cNvPr id="401" name="Google Shape;401;p32"/>
            <p:cNvCxnSpPr/>
            <p:nvPr/>
          </p:nvCxnSpPr>
          <p:spPr>
            <a:xfrm flipH="1" rot="10800000">
              <a:off x="2807200" y="4734900"/>
              <a:ext cx="1660800" cy="585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2"/>
            <p:cNvCxnSpPr/>
            <p:nvPr/>
          </p:nvCxnSpPr>
          <p:spPr>
            <a:xfrm flipH="1" rot="10800000">
              <a:off x="3373525" y="4956275"/>
              <a:ext cx="1648200" cy="547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Parámetros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461200" y="1137150"/>
            <a:ext cx="8362200" cy="152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hacer para saber poner un parámetro? (3)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procedimiento con agujero es uno solo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falta </a:t>
            </a:r>
            <a:r>
              <a:rPr i="1" lang="es" sz="2400"/>
              <a:t>algo </a:t>
            </a:r>
            <a:r>
              <a:rPr lang="es" sz="2400"/>
              <a:t>para que esté completo</a:t>
            </a:r>
            <a:endParaRPr sz="2400"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777713" y="3129725"/>
            <a:ext cx="7588575" cy="2939550"/>
            <a:chOff x="777713" y="3129725"/>
            <a:chExt cx="7588575" cy="2939550"/>
          </a:xfrm>
        </p:grpSpPr>
        <p:pic>
          <p:nvPicPr>
            <p:cNvPr id="410" name="Google Shape;41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713" y="3129725"/>
              <a:ext cx="7588575" cy="293955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11" name="Google Shape;411;p33"/>
            <p:cNvSpPr/>
            <p:nvPr/>
          </p:nvSpPr>
          <p:spPr>
            <a:xfrm>
              <a:off x="4609330" y="4018899"/>
              <a:ext cx="762900" cy="305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609330" y="4417857"/>
              <a:ext cx="762900" cy="305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609330" y="4816816"/>
              <a:ext cx="762900" cy="305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609330" y="5215774"/>
              <a:ext cx="762900" cy="305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5333695" y="3242095"/>
              <a:ext cx="762900" cy="305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3"/>
          <p:cNvGrpSpPr/>
          <p:nvPr/>
        </p:nvGrpSpPr>
        <p:grpSpPr>
          <a:xfrm>
            <a:off x="7018775" y="2845863"/>
            <a:ext cx="762900" cy="345900"/>
            <a:chOff x="7094975" y="2769663"/>
            <a:chExt cx="762900" cy="345900"/>
          </a:xfrm>
        </p:grpSpPr>
        <p:sp>
          <p:nvSpPr>
            <p:cNvPr id="417" name="Google Shape;417;p33"/>
            <p:cNvSpPr txBox="1"/>
            <p:nvPr/>
          </p:nvSpPr>
          <p:spPr>
            <a:xfrm>
              <a:off x="7094975" y="2769663"/>
              <a:ext cx="762900" cy="345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8" name="Google Shape;418;p33"/>
            <p:cNvPicPr preferRelativeResize="0"/>
            <p:nvPr/>
          </p:nvPicPr>
          <p:blipFill rotWithShape="1">
            <a:blip r:embed="rId4">
              <a:alphaModFix/>
            </a:blip>
            <a:srcRect b="81407" l="7989" r="27418" t="5839"/>
            <a:stretch/>
          </p:blipFill>
          <p:spPr>
            <a:xfrm>
              <a:off x="7115190" y="2782850"/>
              <a:ext cx="722473" cy="31953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</p:grpSp>
      <p:grpSp>
        <p:nvGrpSpPr>
          <p:cNvPr id="419" name="Google Shape;419;p33"/>
          <p:cNvGrpSpPr/>
          <p:nvPr/>
        </p:nvGrpSpPr>
        <p:grpSpPr>
          <a:xfrm>
            <a:off x="6802950" y="3420475"/>
            <a:ext cx="862500" cy="360900"/>
            <a:chOff x="6950950" y="3326650"/>
            <a:chExt cx="862500" cy="360900"/>
          </a:xfrm>
        </p:grpSpPr>
        <p:sp>
          <p:nvSpPr>
            <p:cNvPr id="420" name="Google Shape;420;p33"/>
            <p:cNvSpPr txBox="1"/>
            <p:nvPr/>
          </p:nvSpPr>
          <p:spPr>
            <a:xfrm>
              <a:off x="6950950" y="3326650"/>
              <a:ext cx="862500" cy="360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1" name="Google Shape;421;p33"/>
            <p:cNvPicPr preferRelativeResize="0"/>
            <p:nvPr/>
          </p:nvPicPr>
          <p:blipFill rotWithShape="1">
            <a:blip r:embed="rId4">
              <a:alphaModFix/>
            </a:blip>
            <a:srcRect b="56022" l="9041" r="17510" t="31224"/>
            <a:stretch/>
          </p:blipFill>
          <p:spPr>
            <a:xfrm>
              <a:off x="6977049" y="3347179"/>
              <a:ext cx="821526" cy="31953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</p:grpSp>
      <p:grpSp>
        <p:nvGrpSpPr>
          <p:cNvPr id="422" name="Google Shape;422;p33"/>
          <p:cNvGrpSpPr/>
          <p:nvPr/>
        </p:nvGrpSpPr>
        <p:grpSpPr>
          <a:xfrm>
            <a:off x="7968825" y="2987375"/>
            <a:ext cx="762900" cy="360900"/>
            <a:chOff x="8019350" y="2936825"/>
            <a:chExt cx="762900" cy="360900"/>
          </a:xfrm>
        </p:grpSpPr>
        <p:sp>
          <p:nvSpPr>
            <p:cNvPr id="423" name="Google Shape;423;p33"/>
            <p:cNvSpPr txBox="1"/>
            <p:nvPr/>
          </p:nvSpPr>
          <p:spPr>
            <a:xfrm>
              <a:off x="8019350" y="2936825"/>
              <a:ext cx="762900" cy="360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4" name="Google Shape;424;p33"/>
            <p:cNvPicPr preferRelativeResize="0"/>
            <p:nvPr/>
          </p:nvPicPr>
          <p:blipFill rotWithShape="1">
            <a:blip r:embed="rId4">
              <a:alphaModFix/>
            </a:blip>
            <a:srcRect b="31166" l="7137" r="28271" t="56080"/>
            <a:stretch/>
          </p:blipFill>
          <p:spPr>
            <a:xfrm>
              <a:off x="8044056" y="2955967"/>
              <a:ext cx="722473" cy="31953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</p:grpSp>
      <p:grpSp>
        <p:nvGrpSpPr>
          <p:cNvPr id="425" name="Google Shape;425;p33"/>
          <p:cNvGrpSpPr/>
          <p:nvPr/>
        </p:nvGrpSpPr>
        <p:grpSpPr>
          <a:xfrm>
            <a:off x="7831650" y="3467400"/>
            <a:ext cx="877200" cy="360900"/>
            <a:chOff x="7961600" y="3456575"/>
            <a:chExt cx="877200" cy="360900"/>
          </a:xfrm>
        </p:grpSpPr>
        <p:sp>
          <p:nvSpPr>
            <p:cNvPr id="426" name="Google Shape;426;p33"/>
            <p:cNvSpPr txBox="1"/>
            <p:nvPr/>
          </p:nvSpPr>
          <p:spPr>
            <a:xfrm>
              <a:off x="7961600" y="3456575"/>
              <a:ext cx="877200" cy="360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7" name="Google Shape;427;p33"/>
            <p:cNvPicPr preferRelativeResize="0"/>
            <p:nvPr/>
          </p:nvPicPr>
          <p:blipFill rotWithShape="1">
            <a:blip r:embed="rId4">
              <a:alphaModFix/>
            </a:blip>
            <a:srcRect b="4420" l="8634" r="16604" t="82826"/>
            <a:stretch/>
          </p:blipFill>
          <p:spPr>
            <a:xfrm>
              <a:off x="7987191" y="3477188"/>
              <a:ext cx="836208" cy="31953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Parámetros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461200" y="1137150"/>
            <a:ext cx="8362200" cy="152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hacer para saber poner un parámetro? (4)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Le ponemos </a:t>
            </a:r>
            <a:r>
              <a:rPr b="1" lang="es" sz="2400"/>
              <a:t>nombre </a:t>
            </a:r>
            <a:r>
              <a:rPr lang="es" sz="2400"/>
              <a:t>al parámetro…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…y ahora el procedimiento está completo</a:t>
            </a:r>
            <a:endParaRPr sz="2400"/>
          </a:p>
        </p:txBody>
      </p:sp>
      <p:grpSp>
        <p:nvGrpSpPr>
          <p:cNvPr id="434" name="Google Shape;434;p34"/>
          <p:cNvGrpSpPr/>
          <p:nvPr/>
        </p:nvGrpSpPr>
        <p:grpSpPr>
          <a:xfrm>
            <a:off x="210862" y="2915400"/>
            <a:ext cx="8862876" cy="2467275"/>
            <a:chOff x="210862" y="3220200"/>
            <a:chExt cx="8862876" cy="2467275"/>
          </a:xfrm>
        </p:grpSpPr>
        <p:pic>
          <p:nvPicPr>
            <p:cNvPr id="435" name="Google Shape;43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0862" y="3220200"/>
              <a:ext cx="8862876" cy="246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34"/>
            <p:cNvSpPr/>
            <p:nvPr/>
          </p:nvSpPr>
          <p:spPr>
            <a:xfrm>
              <a:off x="3678925" y="3934725"/>
              <a:ext cx="2632500" cy="280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678925" y="4277262"/>
              <a:ext cx="2632500" cy="280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678925" y="4630274"/>
              <a:ext cx="2632500" cy="280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678925" y="4983298"/>
              <a:ext cx="2632500" cy="280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499000" y="3258075"/>
              <a:ext cx="2619900" cy="280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1" name="Google Shape;441;p34"/>
          <p:cNvPicPr preferRelativeResize="0"/>
          <p:nvPr/>
        </p:nvPicPr>
        <p:blipFill rotWithShape="1">
          <a:blip r:embed="rId4">
            <a:alphaModFix/>
          </a:blip>
          <a:srcRect b="0" l="0" r="52952" t="0"/>
          <a:stretch/>
        </p:blipFill>
        <p:spPr>
          <a:xfrm>
            <a:off x="711550" y="5270385"/>
            <a:ext cx="4312049" cy="126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4"/>
          <p:cNvPicPr preferRelativeResize="0"/>
          <p:nvPr/>
        </p:nvPicPr>
        <p:blipFill rotWithShape="1">
          <a:blip r:embed="rId4">
            <a:alphaModFix/>
          </a:blip>
          <a:srcRect b="0" l="52952" r="0" t="0"/>
          <a:stretch/>
        </p:blipFill>
        <p:spPr>
          <a:xfrm>
            <a:off x="4761700" y="5151450"/>
            <a:ext cx="4312049" cy="126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4"/>
          <p:cNvPicPr preferRelativeResize="0"/>
          <p:nvPr/>
        </p:nvPicPr>
        <p:blipFill rotWithShape="1">
          <a:blip r:embed="rId5">
            <a:alphaModFix/>
          </a:blip>
          <a:srcRect b="81407" l="7989" r="27418" t="5839"/>
          <a:stretch/>
        </p:blipFill>
        <p:spPr>
          <a:xfrm>
            <a:off x="3234615" y="5395850"/>
            <a:ext cx="722473" cy="3195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444" name="Google Shape;444;p34"/>
          <p:cNvPicPr preferRelativeResize="0"/>
          <p:nvPr/>
        </p:nvPicPr>
        <p:blipFill rotWithShape="1">
          <a:blip r:embed="rId5">
            <a:alphaModFix/>
          </a:blip>
          <a:srcRect b="56022" l="9041" r="17510" t="31224"/>
          <a:stretch/>
        </p:blipFill>
        <p:spPr>
          <a:xfrm>
            <a:off x="3854712" y="6057679"/>
            <a:ext cx="821526" cy="3195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445" name="Google Shape;445;p34"/>
          <p:cNvPicPr preferRelativeResize="0"/>
          <p:nvPr/>
        </p:nvPicPr>
        <p:blipFill rotWithShape="1">
          <a:blip r:embed="rId5">
            <a:alphaModFix/>
          </a:blip>
          <a:srcRect b="31166" l="7137" r="28271" t="56080"/>
          <a:stretch/>
        </p:blipFill>
        <p:spPr>
          <a:xfrm>
            <a:off x="7235556" y="5289517"/>
            <a:ext cx="722473" cy="3195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446" name="Google Shape;446;p34"/>
          <p:cNvPicPr preferRelativeResize="0"/>
          <p:nvPr/>
        </p:nvPicPr>
        <p:blipFill rotWithShape="1">
          <a:blip r:embed="rId5">
            <a:alphaModFix/>
          </a:blip>
          <a:srcRect b="4420" l="8634" r="16604" t="82826"/>
          <a:stretch/>
        </p:blipFill>
        <p:spPr>
          <a:xfrm>
            <a:off x="7999341" y="5935238"/>
            <a:ext cx="836208" cy="3195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parámetros</a:t>
            </a:r>
            <a:endParaRPr/>
          </a:p>
        </p:txBody>
      </p:sp>
      <p:sp>
        <p:nvSpPr>
          <p:cNvPr id="452" name="Google Shape;452;p35"/>
          <p:cNvSpPr txBox="1"/>
          <p:nvPr/>
        </p:nvSpPr>
        <p:spPr>
          <a:xfrm>
            <a:off x="461200" y="1137150"/>
            <a:ext cx="8362200" cy="183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parámetro tiene un </a:t>
            </a:r>
            <a:r>
              <a:rPr b="1" lang="es" sz="2400"/>
              <a:t>nombre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Que representa al valor del argumento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parámetro</a:t>
            </a:r>
            <a:r>
              <a:rPr i="1" lang="es" sz="2400"/>
              <a:t> sol</a:t>
            </a:r>
            <a:r>
              <a:rPr lang="es" sz="2400"/>
              <a:t>amente puede </a:t>
            </a:r>
            <a:r>
              <a:rPr i="1" lang="es" sz="2400"/>
              <a:t>usarse </a:t>
            </a:r>
            <a:r>
              <a:rPr lang="es" sz="2400"/>
              <a:t>en el procedimiento que lo define (y en </a:t>
            </a:r>
            <a:r>
              <a:rPr b="1" lang="es" sz="2400"/>
              <a:t>ningún </a:t>
            </a:r>
            <a:r>
              <a:rPr lang="es" sz="2400"/>
              <a:t>otro lado)</a:t>
            </a:r>
            <a:endParaRPr sz="2400"/>
          </a:p>
        </p:txBody>
      </p:sp>
      <p:pic>
        <p:nvPicPr>
          <p:cNvPr id="453" name="Google Shape;4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3986889"/>
            <a:ext cx="7754201" cy="208196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5"/>
          <p:cNvSpPr/>
          <p:nvPr/>
        </p:nvSpPr>
        <p:spPr>
          <a:xfrm>
            <a:off x="4422194" y="3927800"/>
            <a:ext cx="2349600" cy="426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5380650" y="3162600"/>
            <a:ext cx="2512200" cy="426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Nombre del parámetro</a:t>
            </a:r>
            <a:endParaRPr sz="1800"/>
          </a:p>
        </p:txBody>
      </p:sp>
      <p:cxnSp>
        <p:nvCxnSpPr>
          <p:cNvPr id="456" name="Google Shape;456;p35"/>
          <p:cNvCxnSpPr>
            <a:stCxn id="455" idx="2"/>
            <a:endCxn id="454" idx="7"/>
          </p:cNvCxnSpPr>
          <p:nvPr/>
        </p:nvCxnSpPr>
        <p:spPr>
          <a:xfrm flipH="1">
            <a:off x="6427650" y="3588900"/>
            <a:ext cx="209100" cy="40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5"/>
          <p:cNvSpPr txBox="1"/>
          <p:nvPr/>
        </p:nvSpPr>
        <p:spPr>
          <a:xfrm>
            <a:off x="5157650" y="6177000"/>
            <a:ext cx="2512200" cy="426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Usos del parámetro</a:t>
            </a:r>
            <a:endParaRPr sz="1800"/>
          </a:p>
        </p:txBody>
      </p:sp>
      <p:cxnSp>
        <p:nvCxnSpPr>
          <p:cNvPr id="458" name="Google Shape;458;p35"/>
          <p:cNvCxnSpPr>
            <a:stCxn id="457" idx="0"/>
            <a:endCxn id="459" idx="5"/>
          </p:cNvCxnSpPr>
          <p:nvPr/>
        </p:nvCxnSpPr>
        <p:spPr>
          <a:xfrm rot="10800000">
            <a:off x="5860850" y="5620500"/>
            <a:ext cx="552900" cy="55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5"/>
          <p:cNvSpPr/>
          <p:nvPr/>
        </p:nvSpPr>
        <p:spPr>
          <a:xfrm>
            <a:off x="3518175" y="4462000"/>
            <a:ext cx="2744700" cy="13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parámetros</a:t>
            </a:r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461200" y="1137150"/>
            <a:ext cx="8362200" cy="183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nombre de un parámetro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 ser un sustantivo (pues describe un dato)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Gobstones, debe empezar con minúscula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También usamos camelCase para escribirlo</a:t>
            </a:r>
            <a:endParaRPr sz="2400"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 b="65056" l="0" r="61710" t="13695"/>
          <a:stretch/>
        </p:blipFill>
        <p:spPr>
          <a:xfrm>
            <a:off x="1139950" y="3356625"/>
            <a:ext cx="1039450" cy="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6"/>
          <p:cNvPicPr preferRelativeResize="0"/>
          <p:nvPr/>
        </p:nvPicPr>
        <p:blipFill rotWithShape="1">
          <a:blip r:embed="rId4">
            <a:alphaModFix/>
          </a:blip>
          <a:srcRect b="32608" l="0" r="76475" t="49058"/>
          <a:stretch/>
        </p:blipFill>
        <p:spPr>
          <a:xfrm>
            <a:off x="7481046" y="3901100"/>
            <a:ext cx="63860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6"/>
          <p:cNvPicPr preferRelativeResize="0"/>
          <p:nvPr/>
        </p:nvPicPr>
        <p:blipFill rotWithShape="1">
          <a:blip r:embed="rId5">
            <a:alphaModFix/>
          </a:blip>
          <a:srcRect b="0" l="0" r="2600" t="81667"/>
          <a:stretch/>
        </p:blipFill>
        <p:spPr>
          <a:xfrm>
            <a:off x="1754925" y="4666300"/>
            <a:ext cx="26439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6"/>
          <p:cNvPicPr preferRelativeResize="0"/>
          <p:nvPr/>
        </p:nvPicPr>
        <p:blipFill rotWithShape="1">
          <a:blip r:embed="rId4">
            <a:alphaModFix/>
          </a:blip>
          <a:srcRect b="49219" l="0" r="82621" t="32447"/>
          <a:stretch/>
        </p:blipFill>
        <p:spPr>
          <a:xfrm>
            <a:off x="5096594" y="4505325"/>
            <a:ext cx="4717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6"/>
          <p:cNvPicPr preferRelativeResize="0"/>
          <p:nvPr/>
        </p:nvPicPr>
        <p:blipFill rotWithShape="1">
          <a:blip r:embed="rId5">
            <a:alphaModFix/>
          </a:blip>
          <a:srcRect b="13698" l="0" r="76475" t="65054"/>
          <a:stretch/>
        </p:blipFill>
        <p:spPr>
          <a:xfrm>
            <a:off x="4458000" y="3376975"/>
            <a:ext cx="638600" cy="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6"/>
          <p:cNvPicPr preferRelativeResize="0"/>
          <p:nvPr/>
        </p:nvPicPr>
        <p:blipFill rotWithShape="1">
          <a:blip r:embed="rId3">
            <a:alphaModFix/>
          </a:blip>
          <a:srcRect b="84084" l="0" r="7927" t="0"/>
          <a:stretch/>
        </p:blipFill>
        <p:spPr>
          <a:xfrm>
            <a:off x="5444700" y="3226175"/>
            <a:ext cx="2499500" cy="5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6"/>
          <p:cNvPicPr preferRelativeResize="0"/>
          <p:nvPr/>
        </p:nvPicPr>
        <p:blipFill rotWithShape="1">
          <a:blip r:embed="rId6">
            <a:alphaModFix/>
          </a:blip>
          <a:srcRect b="72078" l="0" r="21666" t="0"/>
          <a:stretch/>
        </p:blipFill>
        <p:spPr>
          <a:xfrm>
            <a:off x="3208550" y="4063050"/>
            <a:ext cx="21143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 rotWithShape="1">
          <a:blip r:embed="rId6">
            <a:alphaModFix/>
          </a:blip>
          <a:srcRect b="48920" l="0" r="61489" t="23157"/>
          <a:stretch/>
        </p:blipFill>
        <p:spPr>
          <a:xfrm>
            <a:off x="1397125" y="4063050"/>
            <a:ext cx="10394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6">
            <a:alphaModFix/>
          </a:blip>
          <a:srcRect b="-4084" l="-4816" r="78962" t="76163"/>
          <a:stretch/>
        </p:blipFill>
        <p:spPr>
          <a:xfrm>
            <a:off x="2727988" y="3309150"/>
            <a:ext cx="697825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6"/>
          <p:cNvPicPr preferRelativeResize="0"/>
          <p:nvPr/>
        </p:nvPicPr>
        <p:blipFill rotWithShape="1">
          <a:blip r:embed="rId6">
            <a:alphaModFix/>
          </a:blip>
          <a:srcRect b="22359" l="0" r="2047" t="49719"/>
          <a:stretch/>
        </p:blipFill>
        <p:spPr>
          <a:xfrm>
            <a:off x="5723025" y="4773225"/>
            <a:ext cx="2643950" cy="5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6"/>
          <p:cNvSpPr txBox="1"/>
          <p:nvPr/>
        </p:nvSpPr>
        <p:spPr>
          <a:xfrm>
            <a:off x="480575" y="5621975"/>
            <a:ext cx="6828000" cy="758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¿Cuales de éstos son nombres válidos para el parámetro anterior? ¿Y cuáles son adecuados? ¿Por qué?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parámetros</a:t>
            </a:r>
            <a:endParaRPr/>
          </a:p>
        </p:txBody>
      </p:sp>
      <p:sp>
        <p:nvSpPr>
          <p:cNvPr id="482" name="Google Shape;482;p37"/>
          <p:cNvSpPr txBox="1"/>
          <p:nvPr/>
        </p:nvSpPr>
        <p:spPr>
          <a:xfrm>
            <a:off x="461200" y="1137150"/>
            <a:ext cx="8362200" cy="183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nombre de un parámetro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 ser un sustantivo (pues describe un dato)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Gobstones, debe empezar con minúscula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También usamos camelCase para escribirlo</a:t>
            </a:r>
            <a:endParaRPr sz="2400"/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65056" l="0" r="61710" t="13695"/>
          <a:stretch/>
        </p:blipFill>
        <p:spPr>
          <a:xfrm>
            <a:off x="1139950" y="3356625"/>
            <a:ext cx="1039450" cy="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7"/>
          <p:cNvPicPr preferRelativeResize="0"/>
          <p:nvPr/>
        </p:nvPicPr>
        <p:blipFill rotWithShape="1">
          <a:blip r:embed="rId4">
            <a:alphaModFix/>
          </a:blip>
          <a:srcRect b="32608" l="0" r="76475" t="49058"/>
          <a:stretch/>
        </p:blipFill>
        <p:spPr>
          <a:xfrm>
            <a:off x="7481046" y="3901100"/>
            <a:ext cx="63860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 rotWithShape="1">
          <a:blip r:embed="rId5">
            <a:alphaModFix/>
          </a:blip>
          <a:srcRect b="0" l="0" r="2600" t="81667"/>
          <a:stretch/>
        </p:blipFill>
        <p:spPr>
          <a:xfrm>
            <a:off x="1754925" y="4666300"/>
            <a:ext cx="26439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7"/>
          <p:cNvPicPr preferRelativeResize="0"/>
          <p:nvPr/>
        </p:nvPicPr>
        <p:blipFill rotWithShape="1">
          <a:blip r:embed="rId4">
            <a:alphaModFix/>
          </a:blip>
          <a:srcRect b="49219" l="0" r="82621" t="32447"/>
          <a:stretch/>
        </p:blipFill>
        <p:spPr>
          <a:xfrm>
            <a:off x="5096594" y="4505325"/>
            <a:ext cx="4717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7"/>
          <p:cNvPicPr preferRelativeResize="0"/>
          <p:nvPr/>
        </p:nvPicPr>
        <p:blipFill rotWithShape="1">
          <a:blip r:embed="rId5">
            <a:alphaModFix/>
          </a:blip>
          <a:srcRect b="13698" l="0" r="76475" t="65054"/>
          <a:stretch/>
        </p:blipFill>
        <p:spPr>
          <a:xfrm>
            <a:off x="4458000" y="3376975"/>
            <a:ext cx="638600" cy="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7"/>
          <p:cNvPicPr preferRelativeResize="0"/>
          <p:nvPr/>
        </p:nvPicPr>
        <p:blipFill rotWithShape="1">
          <a:blip r:embed="rId3">
            <a:alphaModFix/>
          </a:blip>
          <a:srcRect b="84084" l="0" r="7927" t="0"/>
          <a:stretch/>
        </p:blipFill>
        <p:spPr>
          <a:xfrm>
            <a:off x="5444700" y="3226175"/>
            <a:ext cx="2499500" cy="5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7"/>
          <p:cNvPicPr preferRelativeResize="0"/>
          <p:nvPr/>
        </p:nvPicPr>
        <p:blipFill rotWithShape="1">
          <a:blip r:embed="rId6">
            <a:alphaModFix/>
          </a:blip>
          <a:srcRect b="72078" l="0" r="21666" t="0"/>
          <a:stretch/>
        </p:blipFill>
        <p:spPr>
          <a:xfrm>
            <a:off x="3208550" y="4063050"/>
            <a:ext cx="21143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7"/>
          <p:cNvPicPr preferRelativeResize="0"/>
          <p:nvPr/>
        </p:nvPicPr>
        <p:blipFill rotWithShape="1">
          <a:blip r:embed="rId6">
            <a:alphaModFix/>
          </a:blip>
          <a:srcRect b="48920" l="0" r="61489" t="23157"/>
          <a:stretch/>
        </p:blipFill>
        <p:spPr>
          <a:xfrm>
            <a:off x="1397125" y="4063050"/>
            <a:ext cx="1039450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7"/>
          <p:cNvPicPr preferRelativeResize="0"/>
          <p:nvPr/>
        </p:nvPicPr>
        <p:blipFill rotWithShape="1">
          <a:blip r:embed="rId6">
            <a:alphaModFix/>
          </a:blip>
          <a:srcRect b="-4084" l="-4816" r="78962" t="76163"/>
          <a:stretch/>
        </p:blipFill>
        <p:spPr>
          <a:xfrm>
            <a:off x="2727975" y="3309150"/>
            <a:ext cx="697825" cy="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7"/>
          <p:cNvPicPr preferRelativeResize="0"/>
          <p:nvPr/>
        </p:nvPicPr>
        <p:blipFill rotWithShape="1">
          <a:blip r:embed="rId6">
            <a:alphaModFix/>
          </a:blip>
          <a:srcRect b="22359" l="0" r="2047" t="49719"/>
          <a:stretch/>
        </p:blipFill>
        <p:spPr>
          <a:xfrm>
            <a:off x="5723025" y="4773225"/>
            <a:ext cx="2643950" cy="5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7"/>
          <p:cNvSpPr txBox="1"/>
          <p:nvPr/>
        </p:nvSpPr>
        <p:spPr>
          <a:xfrm>
            <a:off x="461200" y="5621975"/>
            <a:ext cx="6782400" cy="758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¿Cuales de éstos son nombres válidos para el parámetro anterior? ¿Y cuáles son adecuados? ¿Por qué?</a:t>
            </a:r>
            <a:endParaRPr sz="2000"/>
          </a:p>
        </p:txBody>
      </p:sp>
      <p:sp>
        <p:nvSpPr>
          <p:cNvPr id="494" name="Google Shape;494;p37"/>
          <p:cNvSpPr/>
          <p:nvPr/>
        </p:nvSpPr>
        <p:spPr>
          <a:xfrm>
            <a:off x="5452850" y="3148175"/>
            <a:ext cx="2499600" cy="5919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3208550" y="4068725"/>
            <a:ext cx="2244300" cy="5139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1139950" y="3442725"/>
            <a:ext cx="1039500" cy="5139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7"/>
          <p:cNvGrpSpPr/>
          <p:nvPr/>
        </p:nvGrpSpPr>
        <p:grpSpPr>
          <a:xfrm>
            <a:off x="1482389" y="4133455"/>
            <a:ext cx="985261" cy="501713"/>
            <a:chOff x="1482425" y="4043400"/>
            <a:chExt cx="924000" cy="606300"/>
          </a:xfrm>
        </p:grpSpPr>
        <p:cxnSp>
          <p:nvCxnSpPr>
            <p:cNvPr id="498" name="Google Shape;498;p37"/>
            <p:cNvCxnSpPr/>
            <p:nvPr/>
          </p:nvCxnSpPr>
          <p:spPr>
            <a:xfrm flipH="1" rot="10800000">
              <a:off x="1482425" y="4043400"/>
              <a:ext cx="924000" cy="60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37"/>
            <p:cNvCxnSpPr/>
            <p:nvPr/>
          </p:nvCxnSpPr>
          <p:spPr>
            <a:xfrm rot="10800000">
              <a:off x="1482425" y="4043400"/>
              <a:ext cx="924000" cy="60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37"/>
          <p:cNvGrpSpPr/>
          <p:nvPr/>
        </p:nvGrpSpPr>
        <p:grpSpPr>
          <a:xfrm>
            <a:off x="2970630" y="3411657"/>
            <a:ext cx="277570" cy="328433"/>
            <a:chOff x="1482425" y="4043400"/>
            <a:chExt cx="924000" cy="606300"/>
          </a:xfrm>
        </p:grpSpPr>
        <p:cxnSp>
          <p:nvCxnSpPr>
            <p:cNvPr id="501" name="Google Shape;501;p37"/>
            <p:cNvCxnSpPr/>
            <p:nvPr/>
          </p:nvCxnSpPr>
          <p:spPr>
            <a:xfrm flipH="1" rot="10800000">
              <a:off x="1482425" y="4043400"/>
              <a:ext cx="924000" cy="60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7"/>
            <p:cNvCxnSpPr/>
            <p:nvPr/>
          </p:nvCxnSpPr>
          <p:spPr>
            <a:xfrm rot="10800000">
              <a:off x="1482425" y="4043400"/>
              <a:ext cx="924000" cy="60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3" name="Google Shape;503;p37"/>
          <p:cNvGrpSpPr/>
          <p:nvPr/>
        </p:nvGrpSpPr>
        <p:grpSpPr>
          <a:xfrm>
            <a:off x="5879316" y="4811629"/>
            <a:ext cx="2478630" cy="506079"/>
            <a:chOff x="1482425" y="4043400"/>
            <a:chExt cx="924000" cy="606300"/>
          </a:xfrm>
        </p:grpSpPr>
        <p:cxnSp>
          <p:nvCxnSpPr>
            <p:cNvPr id="504" name="Google Shape;504;p37"/>
            <p:cNvCxnSpPr/>
            <p:nvPr/>
          </p:nvCxnSpPr>
          <p:spPr>
            <a:xfrm flipH="1" rot="10800000">
              <a:off x="1482425" y="4043400"/>
              <a:ext cx="924000" cy="60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37"/>
            <p:cNvCxnSpPr/>
            <p:nvPr/>
          </p:nvCxnSpPr>
          <p:spPr>
            <a:xfrm rot="10800000">
              <a:off x="1482425" y="4043400"/>
              <a:ext cx="924000" cy="60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6" name="Google Shape;506;p37"/>
          <p:cNvSpPr/>
          <p:nvPr/>
        </p:nvSpPr>
        <p:spPr>
          <a:xfrm>
            <a:off x="7421975" y="3994425"/>
            <a:ext cx="697800" cy="3969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5013125" y="4575700"/>
            <a:ext cx="638700" cy="4512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1754925" y="4761425"/>
            <a:ext cx="2757000" cy="513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4457950" y="3482298"/>
            <a:ext cx="555300" cy="4512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7319875" y="5258250"/>
            <a:ext cx="1692900" cy="68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¡Este sí en GobstonesJr!</a:t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parámetros representan valores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 rotWithShape="1">
          <a:blip r:embed="rId3">
            <a:alphaModFix/>
          </a:blip>
          <a:srcRect b="19919" l="4090" r="2512" t="19919"/>
          <a:stretch/>
        </p:blipFill>
        <p:spPr>
          <a:xfrm>
            <a:off x="5145675" y="4504188"/>
            <a:ext cx="3300550" cy="75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38"/>
          <p:cNvGrpSpPr/>
          <p:nvPr/>
        </p:nvGrpSpPr>
        <p:grpSpPr>
          <a:xfrm>
            <a:off x="308800" y="2679300"/>
            <a:ext cx="3711575" cy="3651625"/>
            <a:chOff x="308800" y="2679300"/>
            <a:chExt cx="3711575" cy="3651625"/>
          </a:xfrm>
        </p:grpSpPr>
        <p:pic>
          <p:nvPicPr>
            <p:cNvPr id="518" name="Google Shape;518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8800" y="2679300"/>
              <a:ext cx="3711575" cy="365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38"/>
            <p:cNvSpPr/>
            <p:nvPr/>
          </p:nvSpPr>
          <p:spPr>
            <a:xfrm>
              <a:off x="1639350" y="3900850"/>
              <a:ext cx="2164200" cy="5079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639350" y="5542075"/>
              <a:ext cx="2164200" cy="5079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8"/>
          <p:cNvSpPr txBox="1"/>
          <p:nvPr/>
        </p:nvSpPr>
        <p:spPr>
          <a:xfrm>
            <a:off x="461200" y="1137150"/>
            <a:ext cx="8362200" cy="145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Como un parámetro representa a un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puede usarse como argumento en otros comandos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puede combinarse con otros valores en expresiones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2" name="Google Shape;522;p38"/>
          <p:cNvSpPr txBox="1"/>
          <p:nvPr/>
        </p:nvSpPr>
        <p:spPr>
          <a:xfrm>
            <a:off x="4203975" y="2974825"/>
            <a:ext cx="4170000" cy="102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Representa al valor del argumento (e.g. Rojo, Azul, etc.)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¡Por eso su forma!</a:t>
            </a:r>
            <a:endParaRPr b="1" sz="2000"/>
          </a:p>
        </p:txBody>
      </p:sp>
      <p:cxnSp>
        <p:nvCxnSpPr>
          <p:cNvPr id="523" name="Google Shape;523;p38"/>
          <p:cNvCxnSpPr>
            <a:stCxn id="522" idx="2"/>
          </p:cNvCxnSpPr>
          <p:nvPr/>
        </p:nvCxnSpPr>
        <p:spPr>
          <a:xfrm flipH="1">
            <a:off x="6165075" y="3997225"/>
            <a:ext cx="123900" cy="66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38"/>
          <p:cNvSpPr txBox="1"/>
          <p:nvPr/>
        </p:nvSpPr>
        <p:spPr>
          <a:xfrm>
            <a:off x="5253975" y="5872700"/>
            <a:ext cx="1889700" cy="628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Usos del parámetro</a:t>
            </a:r>
            <a:endParaRPr sz="1800"/>
          </a:p>
        </p:txBody>
      </p:sp>
      <p:cxnSp>
        <p:nvCxnSpPr>
          <p:cNvPr id="525" name="Google Shape;525;p38"/>
          <p:cNvCxnSpPr>
            <a:stCxn id="524" idx="1"/>
            <a:endCxn id="519" idx="5"/>
          </p:cNvCxnSpPr>
          <p:nvPr/>
        </p:nvCxnSpPr>
        <p:spPr>
          <a:xfrm rot="10800000">
            <a:off x="3486675" y="4334450"/>
            <a:ext cx="1767300" cy="185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8"/>
          <p:cNvCxnSpPr>
            <a:stCxn id="524" idx="1"/>
            <a:endCxn id="520" idx="5"/>
          </p:cNvCxnSpPr>
          <p:nvPr/>
        </p:nvCxnSpPr>
        <p:spPr>
          <a:xfrm rot="10800000">
            <a:off x="3486675" y="5975450"/>
            <a:ext cx="1767300" cy="21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y repetición</a:t>
            </a:r>
            <a:endParaRPr/>
          </a:p>
        </p:txBody>
      </p:sp>
      <p:sp>
        <p:nvSpPr>
          <p:cNvPr id="532" name="Google Shape;532;p39"/>
          <p:cNvSpPr txBox="1"/>
          <p:nvPr/>
        </p:nvSpPr>
        <p:spPr>
          <a:xfrm>
            <a:off x="461200" y="1137150"/>
            <a:ext cx="8362200" cy="19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¿Qué pasa si el parámetro de un procedimiento </a:t>
            </a:r>
            <a:br>
              <a:rPr lang="es" sz="2400"/>
            </a:br>
            <a:r>
              <a:rPr lang="es" sz="2400"/>
              <a:t>  es un número?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¡Se puede usar en repeticiones!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 repetir cantidades distintas cada vez</a:t>
            </a:r>
            <a:endParaRPr sz="2400"/>
          </a:p>
        </p:txBody>
      </p:sp>
      <p:pic>
        <p:nvPicPr>
          <p:cNvPr id="533" name="Google Shape;5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3212750"/>
            <a:ext cx="4722075" cy="26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9"/>
          <p:cNvSpPr txBox="1"/>
          <p:nvPr/>
        </p:nvSpPr>
        <p:spPr>
          <a:xfrm>
            <a:off x="4345875" y="5689125"/>
            <a:ext cx="1916700" cy="1039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Representa a un número</a:t>
            </a:r>
            <a:endParaRPr b="1" sz="2400"/>
          </a:p>
        </p:txBody>
      </p:sp>
      <p:cxnSp>
        <p:nvCxnSpPr>
          <p:cNvPr id="535" name="Google Shape;535;p39"/>
          <p:cNvCxnSpPr>
            <a:stCxn id="534" idx="1"/>
          </p:cNvCxnSpPr>
          <p:nvPr/>
        </p:nvCxnSpPr>
        <p:spPr>
          <a:xfrm rot="10800000">
            <a:off x="3277575" y="4418775"/>
            <a:ext cx="1068300" cy="179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6" name="Google Shape;5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471" y="4610596"/>
            <a:ext cx="3820924" cy="96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39"/>
          <p:cNvCxnSpPr>
            <a:stCxn id="534" idx="3"/>
          </p:cNvCxnSpPr>
          <p:nvPr/>
        </p:nvCxnSpPr>
        <p:spPr>
          <a:xfrm flipH="1" rot="10800000">
            <a:off x="6262575" y="5313975"/>
            <a:ext cx="2010300" cy="89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8" name="Google Shape;53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275" y="3499380"/>
            <a:ext cx="3820925" cy="995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9" name="Google Shape;539;p39"/>
          <p:cNvCxnSpPr>
            <a:stCxn id="534" idx="3"/>
          </p:cNvCxnSpPr>
          <p:nvPr/>
        </p:nvCxnSpPr>
        <p:spPr>
          <a:xfrm flipH="1" rot="10800000">
            <a:off x="6262575" y="4245375"/>
            <a:ext cx="2256000" cy="196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9"/>
          <p:cNvCxnSpPr/>
          <p:nvPr/>
        </p:nvCxnSpPr>
        <p:spPr>
          <a:xfrm>
            <a:off x="6179475" y="2902725"/>
            <a:ext cx="1573800" cy="89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517500" y="1441950"/>
            <a:ext cx="81741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 </a:t>
            </a:r>
            <a:r>
              <a:rPr lang="es" sz="2400"/>
              <a:t>(con máquinas y personas)</a:t>
            </a:r>
            <a:endParaRPr sz="20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Lenguaje de programación (Gobstones)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Comandos</a:t>
            </a:r>
            <a:r>
              <a:rPr lang="es" sz="2000"/>
              <a:t>: describen acciones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Expresiones</a:t>
            </a:r>
            <a:r>
              <a:rPr lang="es" sz="2000"/>
              <a:t>: describen información</a:t>
            </a:r>
            <a:endParaRPr sz="20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Programas 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Describen</a:t>
            </a:r>
            <a:r>
              <a:rPr lang="es" sz="2000"/>
              <a:t> </a:t>
            </a:r>
            <a:r>
              <a:rPr b="1" lang="es" sz="2000"/>
              <a:t>transformaciones de estado 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Hay infinitos programas </a:t>
            </a:r>
            <a:r>
              <a:rPr b="1" lang="es" sz="2000"/>
              <a:t>equivalentes</a:t>
            </a:r>
            <a:endParaRPr b="1"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Deben </a:t>
            </a:r>
            <a:r>
              <a:rPr b="1" lang="es" sz="2000"/>
              <a:t>documentarse </a:t>
            </a:r>
            <a:r>
              <a:rPr lang="es" sz="2000"/>
              <a:t>e </a:t>
            </a:r>
            <a:r>
              <a:rPr b="1" lang="es" sz="2000"/>
              <a:t>indentarse</a:t>
            </a:r>
            <a:endParaRPr b="1" sz="2000"/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s" sz="2000"/>
              <a:t>Propósito y precondiciones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y contratos</a:t>
            </a:r>
            <a:endParaRPr/>
          </a:p>
        </p:txBody>
      </p:sp>
      <p:sp>
        <p:nvSpPr>
          <p:cNvPr id="546" name="Google Shape;546;p40"/>
          <p:cNvSpPr txBox="1"/>
          <p:nvPr/>
        </p:nvSpPr>
        <p:spPr>
          <a:xfrm>
            <a:off x="461200" y="1137150"/>
            <a:ext cx="8362200" cy="1851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parámetros deben aparecer en el contrato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¿Cuál es su propósito? ¿Qué datos pueden llenar ese agujero? O sea,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¿Qué información va a describir cada parámetro?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00" y="3155300"/>
            <a:ext cx="7569995" cy="3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0"/>
          <p:cNvSpPr/>
          <p:nvPr/>
        </p:nvSpPr>
        <p:spPr>
          <a:xfrm>
            <a:off x="461250" y="3971125"/>
            <a:ext cx="8362200" cy="1938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Google Shape;549;p40"/>
          <p:cNvCxnSpPr/>
          <p:nvPr/>
        </p:nvCxnSpPr>
        <p:spPr>
          <a:xfrm>
            <a:off x="2541125" y="4822950"/>
            <a:ext cx="6498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40"/>
          <p:cNvCxnSpPr/>
          <p:nvPr/>
        </p:nvCxnSpPr>
        <p:spPr>
          <a:xfrm>
            <a:off x="2541125" y="5538425"/>
            <a:ext cx="6498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parámetros</a:t>
            </a:r>
            <a:endParaRPr/>
          </a:p>
        </p:txBody>
      </p:sp>
      <p:pic>
        <p:nvPicPr>
          <p:cNvPr id="556" name="Google Shape;5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2692175"/>
            <a:ext cx="5157225" cy="3157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p41"/>
          <p:cNvSpPr/>
          <p:nvPr/>
        </p:nvSpPr>
        <p:spPr>
          <a:xfrm>
            <a:off x="718475" y="3279700"/>
            <a:ext cx="4825800" cy="2469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114" y="4040600"/>
            <a:ext cx="4207836" cy="2469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9" name="Google Shape;559;p41"/>
          <p:cNvSpPr txBox="1"/>
          <p:nvPr/>
        </p:nvSpPr>
        <p:spPr>
          <a:xfrm>
            <a:off x="461200" y="1137150"/>
            <a:ext cx="8362200" cy="1462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Restricciones en el uso de parámetros (1)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tienen validez dentro del procedimiento que los define (hablamos del </a:t>
            </a:r>
            <a:r>
              <a:rPr b="1" i="1" lang="es" sz="2400"/>
              <a:t>alcance </a:t>
            </a:r>
            <a:r>
              <a:rPr lang="es" sz="2400"/>
              <a:t>del parámetro)</a:t>
            </a:r>
            <a:endParaRPr sz="2400"/>
          </a:p>
        </p:txBody>
      </p:sp>
      <p:sp>
        <p:nvSpPr>
          <p:cNvPr id="560" name="Google Shape;560;p41"/>
          <p:cNvSpPr txBox="1"/>
          <p:nvPr/>
        </p:nvSpPr>
        <p:spPr>
          <a:xfrm>
            <a:off x="5813975" y="3108975"/>
            <a:ext cx="2525100" cy="56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¡No sirve afuera de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DibujarCuadrado</a:t>
            </a:r>
            <a:r>
              <a:rPr lang="es" sz="1800"/>
              <a:t>!</a:t>
            </a:r>
            <a:endParaRPr sz="1800"/>
          </a:p>
        </p:txBody>
      </p:sp>
      <p:cxnSp>
        <p:nvCxnSpPr>
          <p:cNvPr id="561" name="Google Shape;561;p41"/>
          <p:cNvCxnSpPr>
            <a:stCxn id="560" idx="2"/>
          </p:cNvCxnSpPr>
          <p:nvPr/>
        </p:nvCxnSpPr>
        <p:spPr>
          <a:xfrm>
            <a:off x="7076525" y="3672075"/>
            <a:ext cx="27000" cy="160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1"/>
          <p:cNvSpPr txBox="1"/>
          <p:nvPr/>
        </p:nvSpPr>
        <p:spPr>
          <a:xfrm>
            <a:off x="1154025" y="6105350"/>
            <a:ext cx="2985900" cy="56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Alcance de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color del cuadrado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3" name="Google Shape;563;p41"/>
          <p:cNvCxnSpPr>
            <a:stCxn id="562" idx="0"/>
            <a:endCxn id="557" idx="2"/>
          </p:cNvCxnSpPr>
          <p:nvPr/>
        </p:nvCxnSpPr>
        <p:spPr>
          <a:xfrm flipH="1" rot="10800000">
            <a:off x="2646975" y="5748650"/>
            <a:ext cx="484500" cy="35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Alcance de parámetros</a:t>
            </a:r>
            <a:endParaRPr/>
          </a:p>
        </p:txBody>
      </p:sp>
      <p:pic>
        <p:nvPicPr>
          <p:cNvPr id="569" name="Google Shape;5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25" y="4701550"/>
            <a:ext cx="5684950" cy="12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38431" l="0" r="0" t="0"/>
          <a:stretch/>
        </p:blipFill>
        <p:spPr>
          <a:xfrm>
            <a:off x="461200" y="2785470"/>
            <a:ext cx="8362200" cy="19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2"/>
          <p:cNvSpPr txBox="1"/>
          <p:nvPr/>
        </p:nvSpPr>
        <p:spPr>
          <a:xfrm>
            <a:off x="461200" y="1137150"/>
            <a:ext cx="8362200" cy="1462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Restricciones en el uso de parámetros (2)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bloques se valida el alcance al armar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texto, no; da error al ejecutar</a:t>
            </a:r>
            <a:endParaRPr sz="2400"/>
          </a:p>
        </p:txBody>
      </p:sp>
      <p:sp>
        <p:nvSpPr>
          <p:cNvPr id="572" name="Google Shape;572;p42"/>
          <p:cNvSpPr txBox="1"/>
          <p:nvPr/>
        </p:nvSpPr>
        <p:spPr>
          <a:xfrm>
            <a:off x="3422100" y="6075025"/>
            <a:ext cx="2525100" cy="56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¡No sirve afuera de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DibujarCuadrado</a:t>
            </a:r>
            <a:r>
              <a:rPr lang="es" sz="1800"/>
              <a:t>!</a:t>
            </a:r>
            <a:endParaRPr sz="1800"/>
          </a:p>
        </p:txBody>
      </p:sp>
      <p:cxnSp>
        <p:nvCxnSpPr>
          <p:cNvPr id="573" name="Google Shape;573;p42"/>
          <p:cNvCxnSpPr>
            <a:stCxn id="572" idx="1"/>
          </p:cNvCxnSpPr>
          <p:nvPr/>
        </p:nvCxnSpPr>
        <p:spPr>
          <a:xfrm rot="10800000">
            <a:off x="2685600" y="5708875"/>
            <a:ext cx="736500" cy="64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2"/>
          <p:cNvSpPr/>
          <p:nvPr/>
        </p:nvSpPr>
        <p:spPr>
          <a:xfrm>
            <a:off x="675150" y="3321425"/>
            <a:ext cx="5802900" cy="109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 txBox="1"/>
          <p:nvPr/>
        </p:nvSpPr>
        <p:spPr>
          <a:xfrm>
            <a:off x="6650025" y="2782200"/>
            <a:ext cx="2181300" cy="68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Alcance de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color del cuadrado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6" name="Google Shape;576;p42"/>
          <p:cNvCxnSpPr>
            <a:stCxn id="575" idx="2"/>
            <a:endCxn id="574" idx="3"/>
          </p:cNvCxnSpPr>
          <p:nvPr/>
        </p:nvCxnSpPr>
        <p:spPr>
          <a:xfrm flipH="1">
            <a:off x="6477975" y="3471000"/>
            <a:ext cx="1262700" cy="39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7" name="Google Shape;5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975" y="4245150"/>
            <a:ext cx="2165936" cy="248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8" name="Google Shape;578;p42"/>
          <p:cNvCxnSpPr>
            <a:stCxn id="572" idx="3"/>
          </p:cNvCxnSpPr>
          <p:nvPr/>
        </p:nvCxnSpPr>
        <p:spPr>
          <a:xfrm flipH="1" rot="10800000">
            <a:off x="5947200" y="5593375"/>
            <a:ext cx="1286400" cy="76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Alcance de parámetros</a:t>
            </a:r>
            <a:endParaRPr/>
          </a:p>
        </p:txBody>
      </p:sp>
      <p:sp>
        <p:nvSpPr>
          <p:cNvPr id="584" name="Google Shape;584;p43"/>
          <p:cNvSpPr txBox="1"/>
          <p:nvPr/>
        </p:nvSpPr>
        <p:spPr>
          <a:xfrm>
            <a:off x="461200" y="1137150"/>
            <a:ext cx="8362200" cy="1367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Restricciones en el uso de parámetros (3)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No es bueno repetir nombres de parámetros entre diferentes procedimientos porque genera confusión (al menos al principio)</a:t>
            </a:r>
            <a:endParaRPr sz="2000"/>
          </a:p>
        </p:txBody>
      </p:sp>
      <p:pic>
        <p:nvPicPr>
          <p:cNvPr id="585" name="Google Shape;5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150" y="3843850"/>
            <a:ext cx="4959250" cy="28763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6" name="Google Shape;586;p43"/>
          <p:cNvSpPr txBox="1"/>
          <p:nvPr/>
        </p:nvSpPr>
        <p:spPr>
          <a:xfrm>
            <a:off x="721950" y="5175875"/>
            <a:ext cx="2642100" cy="105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¿Por qué no anda, si el nombre parece estar bien?</a:t>
            </a:r>
            <a:endParaRPr sz="2000"/>
          </a:p>
        </p:txBody>
      </p:sp>
      <p:cxnSp>
        <p:nvCxnSpPr>
          <p:cNvPr id="587" name="Google Shape;587;p43"/>
          <p:cNvCxnSpPr/>
          <p:nvPr/>
        </p:nvCxnSpPr>
        <p:spPr>
          <a:xfrm flipH="1" rot="10800000">
            <a:off x="3364050" y="5464625"/>
            <a:ext cx="2050200" cy="23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Alcance de parámetros</a:t>
            </a:r>
            <a:endParaRPr/>
          </a:p>
        </p:txBody>
      </p:sp>
      <p:pic>
        <p:nvPicPr>
          <p:cNvPr id="593" name="Google Shape;5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2607399"/>
            <a:ext cx="5337999" cy="29401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44"/>
          <p:cNvSpPr txBox="1"/>
          <p:nvPr/>
        </p:nvSpPr>
        <p:spPr>
          <a:xfrm>
            <a:off x="461200" y="1137150"/>
            <a:ext cx="8362200" cy="1367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Restricciones en el uso de parámetros (3)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No es bueno repetir nombres de parámetros entre diferentes procedimientos porque genera confusión (al menos al principio)</a:t>
            </a:r>
            <a:endParaRPr sz="2000"/>
          </a:p>
        </p:txBody>
      </p:sp>
      <p:pic>
        <p:nvPicPr>
          <p:cNvPr id="595" name="Google Shape;5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150" y="3843850"/>
            <a:ext cx="4959250" cy="28763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6" name="Google Shape;596;p44"/>
          <p:cNvSpPr txBox="1"/>
          <p:nvPr/>
        </p:nvSpPr>
        <p:spPr>
          <a:xfrm>
            <a:off x="721950" y="5175875"/>
            <a:ext cx="2642100" cy="10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¡Porque es el parámetro de otro procedimiento!</a:t>
            </a:r>
            <a:endParaRPr sz="2000"/>
          </a:p>
        </p:txBody>
      </p:sp>
      <p:cxnSp>
        <p:nvCxnSpPr>
          <p:cNvPr id="597" name="Google Shape;597;p44"/>
          <p:cNvCxnSpPr/>
          <p:nvPr/>
        </p:nvCxnSpPr>
        <p:spPr>
          <a:xfrm flipH="1" rot="10800000">
            <a:off x="3364050" y="5464625"/>
            <a:ext cx="2050200" cy="23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4"/>
          <p:cNvCxnSpPr>
            <a:stCxn id="596" idx="0"/>
          </p:cNvCxnSpPr>
          <p:nvPr/>
        </p:nvCxnSpPr>
        <p:spPr>
          <a:xfrm rot="10800000">
            <a:off x="1458300" y="3353375"/>
            <a:ext cx="584700" cy="182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y repetición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461200" y="1137150"/>
            <a:ext cx="8362200" cy="145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Puede haber más de un parámetro (1)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ese caso, se debe respetar la cantidad y el orden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bloques, es fácil, por las formas</a:t>
            </a:r>
            <a:endParaRPr sz="2400"/>
          </a:p>
        </p:txBody>
      </p:sp>
      <p:pic>
        <p:nvPicPr>
          <p:cNvPr id="605" name="Google Shape;6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00" y="3231050"/>
            <a:ext cx="3686501" cy="27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450" y="3076250"/>
            <a:ext cx="4474624" cy="1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175" y="4635650"/>
            <a:ext cx="4474626" cy="1179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45"/>
          <p:cNvCxnSpPr/>
          <p:nvPr/>
        </p:nvCxnSpPr>
        <p:spPr>
          <a:xfrm flipH="1" rot="10800000">
            <a:off x="2324575" y="3581300"/>
            <a:ext cx="3208200" cy="16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5"/>
          <p:cNvCxnSpPr/>
          <p:nvPr/>
        </p:nvCxnSpPr>
        <p:spPr>
          <a:xfrm flipH="1" rot="10800000">
            <a:off x="2613325" y="3913650"/>
            <a:ext cx="2731800" cy="1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y repetición</a:t>
            </a:r>
            <a:endParaRPr/>
          </a:p>
        </p:txBody>
      </p:sp>
      <p:sp>
        <p:nvSpPr>
          <p:cNvPr id="615" name="Google Shape;615;p46"/>
          <p:cNvSpPr txBox="1"/>
          <p:nvPr/>
        </p:nvSpPr>
        <p:spPr>
          <a:xfrm>
            <a:off x="461200" y="1137150"/>
            <a:ext cx="8362200" cy="14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Puede haber más de un parámetro (2)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texto, se separan con comas y hay que recordar el orden y la cantidad cada vez que se usa</a:t>
            </a:r>
            <a:endParaRPr sz="2400"/>
          </a:p>
        </p:txBody>
      </p:sp>
      <p:pic>
        <p:nvPicPr>
          <p:cNvPr id="616" name="Google Shape;6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38" y="2987200"/>
            <a:ext cx="8185068" cy="10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4890800"/>
            <a:ext cx="6648450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8" name="Google Shape;618;p46"/>
          <p:cNvCxnSpPr/>
          <p:nvPr/>
        </p:nvCxnSpPr>
        <p:spPr>
          <a:xfrm>
            <a:off x="5453325" y="3249225"/>
            <a:ext cx="144300" cy="167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46"/>
          <p:cNvCxnSpPr/>
          <p:nvPr/>
        </p:nvCxnSpPr>
        <p:spPr>
          <a:xfrm flipH="1">
            <a:off x="7280400" y="3234800"/>
            <a:ext cx="150900" cy="175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Parámetros y repetición</a:t>
            </a: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461200" y="1060950"/>
            <a:ext cx="8362200" cy="140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Usando parámetros puedo hacer subtareas poderosas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Líneas de cualquier longitud, dirección y color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Incluso líneas en diagonal</a:t>
            </a:r>
            <a:r>
              <a:rPr lang="es" sz="2000"/>
              <a:t> (¡Ojo a las precondiciones!)</a:t>
            </a:r>
            <a:endParaRPr sz="2000"/>
          </a:p>
        </p:txBody>
      </p:sp>
      <p:pic>
        <p:nvPicPr>
          <p:cNvPr id="626" name="Google Shape;6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01" y="2615000"/>
            <a:ext cx="7258975" cy="41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Parámetros y repetición</a:t>
            </a:r>
            <a:endParaRPr/>
          </a:p>
        </p:txBody>
      </p:sp>
      <p:sp>
        <p:nvSpPr>
          <p:cNvPr id="632" name="Google Shape;632;p48"/>
          <p:cNvSpPr txBox="1"/>
          <p:nvPr/>
        </p:nvSpPr>
        <p:spPr>
          <a:xfrm>
            <a:off x="461200" y="1137150"/>
            <a:ext cx="8362200" cy="98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Usando parámetros puedo hacer subtareas poderosas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Y dibujar figuras complejas con ellas</a:t>
            </a:r>
            <a:endParaRPr sz="2400"/>
          </a:p>
        </p:txBody>
      </p:sp>
      <p:pic>
        <p:nvPicPr>
          <p:cNvPr id="633" name="Google Shape;6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00" y="5032205"/>
            <a:ext cx="2395750" cy="1598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48"/>
          <p:cNvCxnSpPr/>
          <p:nvPr/>
        </p:nvCxnSpPr>
        <p:spPr>
          <a:xfrm rot="10800000">
            <a:off x="4991086" y="5708927"/>
            <a:ext cx="8700" cy="63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8"/>
          <p:cNvCxnSpPr/>
          <p:nvPr/>
        </p:nvCxnSpPr>
        <p:spPr>
          <a:xfrm flipH="1" rot="10800000">
            <a:off x="4999786" y="5301941"/>
            <a:ext cx="563400" cy="39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48"/>
          <p:cNvCxnSpPr/>
          <p:nvPr/>
        </p:nvCxnSpPr>
        <p:spPr>
          <a:xfrm>
            <a:off x="5562671" y="5313687"/>
            <a:ext cx="76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8"/>
          <p:cNvCxnSpPr/>
          <p:nvPr/>
        </p:nvCxnSpPr>
        <p:spPr>
          <a:xfrm flipH="1">
            <a:off x="6863800" y="5722244"/>
            <a:ext cx="8700" cy="63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48"/>
          <p:cNvCxnSpPr/>
          <p:nvPr/>
        </p:nvCxnSpPr>
        <p:spPr>
          <a:xfrm flipH="1" rot="-5400000">
            <a:off x="6394285" y="5244537"/>
            <a:ext cx="408900" cy="54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48"/>
          <p:cNvCxnSpPr/>
          <p:nvPr/>
        </p:nvCxnSpPr>
        <p:spPr>
          <a:xfrm flipH="1">
            <a:off x="4991062" y="6344121"/>
            <a:ext cx="18708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0" name="Google Shape;640;p48"/>
          <p:cNvPicPr preferRelativeResize="0"/>
          <p:nvPr/>
        </p:nvPicPr>
        <p:blipFill rotWithShape="1">
          <a:blip r:embed="rId4">
            <a:alphaModFix/>
          </a:blip>
          <a:srcRect b="0" l="39" r="39" t="0"/>
          <a:stretch/>
        </p:blipFill>
        <p:spPr>
          <a:xfrm>
            <a:off x="1436525" y="2206836"/>
            <a:ext cx="6411543" cy="2628388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sp>
        <p:nvSpPr>
          <p:cNvPr id="646" name="Google Shape;646;p49"/>
          <p:cNvSpPr txBox="1"/>
          <p:nvPr/>
        </p:nvSpPr>
        <p:spPr>
          <a:xfrm>
            <a:off x="461200" y="1137150"/>
            <a:ext cx="8362200" cy="212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la representación de una rosa con su tallo y su maceta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representación de la carta 1 de Espadas</a:t>
            </a:r>
            <a:endParaRPr sz="2200"/>
          </a:p>
        </p:txBody>
      </p:sp>
      <p:graphicFrame>
        <p:nvGraphicFramePr>
          <p:cNvPr id="647" name="Google Shape;647;p49"/>
          <p:cNvGraphicFramePr/>
          <p:nvPr/>
        </p:nvGraphicFramePr>
        <p:xfrm>
          <a:off x="560800" y="36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{661F64B1-3AF6-45B4-8CDF-559D207A09D9}</a:tableStyleId>
              </a:tblPr>
              <a:tblGrid>
                <a:gridCol w="2643250"/>
                <a:gridCol w="1343850"/>
                <a:gridCol w="1517075"/>
                <a:gridCol w="1444925"/>
                <a:gridCol w="121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/>
                        <a:t>Representación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Azul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Negro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Rojo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Verde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Rosa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0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5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As de Espadas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301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0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0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49"/>
          <p:cNvSpPr txBox="1"/>
          <p:nvPr/>
        </p:nvSpPr>
        <p:spPr>
          <a:xfrm>
            <a:off x="969250" y="5460700"/>
            <a:ext cx="7346100" cy="88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¿Cuántos comandos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Poner</a:t>
            </a:r>
            <a:r>
              <a:rPr lang="es" sz="2400"/>
              <a:t> tenemos que escribir?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¿Y cuántas repeticiones simples?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17500" y="1670550"/>
            <a:ext cx="8174100" cy="40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Procedimientos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Definición de nuevos comandos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Brindan </a:t>
            </a:r>
            <a:r>
              <a:rPr b="1" i="1" lang="es" sz="2400"/>
              <a:t>abstracción</a:t>
            </a:r>
            <a:r>
              <a:rPr b="1" lang="es" sz="2400"/>
              <a:t> </a:t>
            </a:r>
            <a:r>
              <a:rPr lang="es" sz="2400"/>
              <a:t>para los comandos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</a:t>
            </a:r>
            <a:r>
              <a:rPr b="1" lang="es" sz="2400"/>
              <a:t>expresar </a:t>
            </a:r>
            <a:r>
              <a:rPr lang="es" sz="2400"/>
              <a:t>diversas cosas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i="1" lang="es" sz="2400"/>
              <a:t>Representación </a:t>
            </a:r>
            <a:r>
              <a:rPr lang="es" sz="2400"/>
              <a:t>de información y primitivas del dominio del problema a solucionar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i="1" lang="es" sz="2400"/>
              <a:t>Estrategia </a:t>
            </a:r>
            <a:r>
              <a:rPr lang="es" sz="2400"/>
              <a:t>de solución y subtareas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Aportan legibilidad, claridad y modificabilidad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Pueden ser reutilizados muchas veces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pic>
        <p:nvPicPr>
          <p:cNvPr id="654" name="Google Shape;6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0" y="2788775"/>
            <a:ext cx="4403700" cy="18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0"/>
          <p:cNvSpPr txBox="1"/>
          <p:nvPr/>
        </p:nvSpPr>
        <p:spPr>
          <a:xfrm>
            <a:off x="461200" y="1137150"/>
            <a:ext cx="8362200" cy="13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una rosa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carta 1 de Espadas</a:t>
            </a:r>
            <a:endParaRPr sz="2200"/>
          </a:p>
        </p:txBody>
      </p:sp>
      <p:graphicFrame>
        <p:nvGraphicFramePr>
          <p:cNvPr id="656" name="Google Shape;656;p50"/>
          <p:cNvGraphicFramePr/>
          <p:nvPr/>
        </p:nvGraphicFramePr>
        <p:xfrm>
          <a:off x="4884225" y="27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{661F64B1-3AF6-45B4-8CDF-559D207A09D9}</a:tableStyleId>
              </a:tblPr>
              <a:tblGrid>
                <a:gridCol w="1276975"/>
                <a:gridCol w="584575"/>
                <a:gridCol w="714450"/>
                <a:gridCol w="649525"/>
                <a:gridCol w="548625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Representación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Azul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Negro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Rojo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Verde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As de Espadas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301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p50"/>
          <p:cNvSpPr txBox="1"/>
          <p:nvPr/>
        </p:nvSpPr>
        <p:spPr>
          <a:xfrm>
            <a:off x="5428200" y="4110175"/>
            <a:ext cx="2686200" cy="125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¡Hay mucho código parecido!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(5 veces repetir+Poner)</a:t>
            </a:r>
            <a:endParaRPr sz="1800"/>
          </a:p>
        </p:txBody>
      </p:sp>
      <p:sp>
        <p:nvSpPr>
          <p:cNvPr id="658" name="Google Shape;658;p50"/>
          <p:cNvSpPr txBox="1"/>
          <p:nvPr/>
        </p:nvSpPr>
        <p:spPr>
          <a:xfrm>
            <a:off x="5232450" y="5654075"/>
            <a:ext cx="3077700" cy="61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¡¡Definir subtarea!!</a:t>
            </a:r>
            <a:endParaRPr sz="2400"/>
          </a:p>
        </p:txBody>
      </p:sp>
      <p:pic>
        <p:nvPicPr>
          <p:cNvPr id="659" name="Google Shape;6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25" y="4836325"/>
            <a:ext cx="4547500" cy="15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pic>
        <p:nvPicPr>
          <p:cNvPr id="665" name="Google Shape;6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0" y="2788775"/>
            <a:ext cx="4403700" cy="18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1"/>
          <p:cNvSpPr txBox="1"/>
          <p:nvPr/>
        </p:nvSpPr>
        <p:spPr>
          <a:xfrm>
            <a:off x="461200" y="1137150"/>
            <a:ext cx="8362200" cy="13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una rosa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carta 1 de Espadas</a:t>
            </a:r>
            <a:endParaRPr sz="2200"/>
          </a:p>
        </p:txBody>
      </p:sp>
      <p:graphicFrame>
        <p:nvGraphicFramePr>
          <p:cNvPr id="667" name="Google Shape;667;p51"/>
          <p:cNvGraphicFramePr/>
          <p:nvPr/>
        </p:nvGraphicFramePr>
        <p:xfrm>
          <a:off x="4884225" y="27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{661F64B1-3AF6-45B4-8CDF-559D207A09D9}</a:tableStyleId>
              </a:tblPr>
              <a:tblGrid>
                <a:gridCol w="1276975"/>
                <a:gridCol w="584575"/>
                <a:gridCol w="714450"/>
                <a:gridCol w="649525"/>
                <a:gridCol w="548625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Representación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Azul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Negro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Rojo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Verde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As de Espadas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301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8" name="Google Shape;668;p51"/>
          <p:cNvSpPr txBox="1"/>
          <p:nvPr/>
        </p:nvSpPr>
        <p:spPr>
          <a:xfrm>
            <a:off x="5428200" y="4110175"/>
            <a:ext cx="2686200" cy="125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¡Hay mucho código parecido!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(5 veces repetir+Poner)</a:t>
            </a:r>
            <a:endParaRPr sz="1800"/>
          </a:p>
        </p:txBody>
      </p:sp>
      <p:sp>
        <p:nvSpPr>
          <p:cNvPr id="669" name="Google Shape;669;p51"/>
          <p:cNvSpPr txBox="1"/>
          <p:nvPr/>
        </p:nvSpPr>
        <p:spPr>
          <a:xfrm>
            <a:off x="5232450" y="5654075"/>
            <a:ext cx="3077700" cy="61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¡¡Definir subtarea!!</a:t>
            </a:r>
            <a:endParaRPr sz="2400"/>
          </a:p>
        </p:txBody>
      </p:sp>
      <p:pic>
        <p:nvPicPr>
          <p:cNvPr id="670" name="Google Shape;67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25" y="4836325"/>
            <a:ext cx="4547500" cy="1563937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/>
          <p:cNvSpPr txBox="1"/>
          <p:nvPr/>
        </p:nvSpPr>
        <p:spPr>
          <a:xfrm>
            <a:off x="1781905" y="3747270"/>
            <a:ext cx="205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1"/>
          <p:cNvSpPr txBox="1"/>
          <p:nvPr/>
        </p:nvSpPr>
        <p:spPr>
          <a:xfrm>
            <a:off x="1781905" y="4048198"/>
            <a:ext cx="205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1"/>
          <p:cNvSpPr txBox="1"/>
          <p:nvPr/>
        </p:nvSpPr>
        <p:spPr>
          <a:xfrm>
            <a:off x="3359725" y="3747275"/>
            <a:ext cx="7521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1"/>
          <p:cNvSpPr txBox="1"/>
          <p:nvPr/>
        </p:nvSpPr>
        <p:spPr>
          <a:xfrm>
            <a:off x="3359723" y="4048200"/>
            <a:ext cx="7521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1"/>
          <p:cNvSpPr txBox="1"/>
          <p:nvPr/>
        </p:nvSpPr>
        <p:spPr>
          <a:xfrm>
            <a:off x="1796475" y="5470125"/>
            <a:ext cx="209400" cy="23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1"/>
          <p:cNvSpPr txBox="1"/>
          <p:nvPr/>
        </p:nvSpPr>
        <p:spPr>
          <a:xfrm>
            <a:off x="1796475" y="5748875"/>
            <a:ext cx="454200" cy="23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1"/>
          <p:cNvSpPr txBox="1"/>
          <p:nvPr/>
        </p:nvSpPr>
        <p:spPr>
          <a:xfrm>
            <a:off x="3617375" y="5488175"/>
            <a:ext cx="572100" cy="23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1"/>
          <p:cNvSpPr txBox="1"/>
          <p:nvPr/>
        </p:nvSpPr>
        <p:spPr>
          <a:xfrm>
            <a:off x="3617375" y="5779525"/>
            <a:ext cx="734700" cy="23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1"/>
          <p:cNvSpPr txBox="1"/>
          <p:nvPr/>
        </p:nvSpPr>
        <p:spPr>
          <a:xfrm>
            <a:off x="3359725" y="3446350"/>
            <a:ext cx="6117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1"/>
          <p:cNvSpPr txBox="1"/>
          <p:nvPr/>
        </p:nvSpPr>
        <p:spPr>
          <a:xfrm>
            <a:off x="1781905" y="3446345"/>
            <a:ext cx="205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pic>
        <p:nvPicPr>
          <p:cNvPr id="686" name="Google Shape;6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0" y="2788775"/>
            <a:ext cx="4403700" cy="18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2"/>
          <p:cNvSpPr txBox="1"/>
          <p:nvPr/>
        </p:nvSpPr>
        <p:spPr>
          <a:xfrm>
            <a:off x="461200" y="1137150"/>
            <a:ext cx="8362200" cy="13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una rosa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carta 1 de Espadas</a:t>
            </a:r>
            <a:endParaRPr sz="2200"/>
          </a:p>
        </p:txBody>
      </p:sp>
      <p:graphicFrame>
        <p:nvGraphicFramePr>
          <p:cNvPr id="688" name="Google Shape;688;p52"/>
          <p:cNvGraphicFramePr/>
          <p:nvPr/>
        </p:nvGraphicFramePr>
        <p:xfrm>
          <a:off x="4884225" y="27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{661F64B1-3AF6-45B4-8CDF-559D207A09D9}</a:tableStyleId>
              </a:tblPr>
              <a:tblGrid>
                <a:gridCol w="1276975"/>
                <a:gridCol w="584575"/>
                <a:gridCol w="714450"/>
                <a:gridCol w="649525"/>
                <a:gridCol w="548625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Representación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Azul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Negro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Rojo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Verde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As de Espadas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301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9" name="Google Shape;689;p52"/>
          <p:cNvSpPr txBox="1"/>
          <p:nvPr/>
        </p:nvSpPr>
        <p:spPr>
          <a:xfrm>
            <a:off x="5428200" y="4110175"/>
            <a:ext cx="2686200" cy="125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¡Hay mucho código parecido!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(5 veces repetir+Poner)</a:t>
            </a:r>
            <a:endParaRPr sz="1800"/>
          </a:p>
        </p:txBody>
      </p:sp>
      <p:sp>
        <p:nvSpPr>
          <p:cNvPr id="690" name="Google Shape;690;p52"/>
          <p:cNvSpPr txBox="1"/>
          <p:nvPr/>
        </p:nvSpPr>
        <p:spPr>
          <a:xfrm>
            <a:off x="5232450" y="5654075"/>
            <a:ext cx="3077700" cy="61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¡¡Definir subtarea!!</a:t>
            </a:r>
            <a:endParaRPr sz="2400"/>
          </a:p>
        </p:txBody>
      </p:sp>
      <p:pic>
        <p:nvPicPr>
          <p:cNvPr id="691" name="Google Shape;69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25" y="4836325"/>
            <a:ext cx="4547500" cy="1563937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2"/>
          <p:cNvSpPr txBox="1"/>
          <p:nvPr/>
        </p:nvSpPr>
        <p:spPr>
          <a:xfrm>
            <a:off x="1781905" y="3747270"/>
            <a:ext cx="205200" cy="22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 txBox="1"/>
          <p:nvPr/>
        </p:nvSpPr>
        <p:spPr>
          <a:xfrm>
            <a:off x="1781905" y="4048198"/>
            <a:ext cx="205200" cy="22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 txBox="1"/>
          <p:nvPr/>
        </p:nvSpPr>
        <p:spPr>
          <a:xfrm>
            <a:off x="3359725" y="3747275"/>
            <a:ext cx="752100" cy="22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 txBox="1"/>
          <p:nvPr/>
        </p:nvSpPr>
        <p:spPr>
          <a:xfrm>
            <a:off x="3359723" y="4048200"/>
            <a:ext cx="752100" cy="22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2"/>
          <p:cNvSpPr txBox="1"/>
          <p:nvPr/>
        </p:nvSpPr>
        <p:spPr>
          <a:xfrm>
            <a:off x="1796475" y="5470125"/>
            <a:ext cx="209400" cy="23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2"/>
          <p:cNvSpPr txBox="1"/>
          <p:nvPr/>
        </p:nvSpPr>
        <p:spPr>
          <a:xfrm>
            <a:off x="1796475" y="5748875"/>
            <a:ext cx="454200" cy="23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2"/>
          <p:cNvSpPr txBox="1"/>
          <p:nvPr/>
        </p:nvSpPr>
        <p:spPr>
          <a:xfrm>
            <a:off x="3617375" y="5488175"/>
            <a:ext cx="572100" cy="23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2"/>
          <p:cNvSpPr txBox="1"/>
          <p:nvPr/>
        </p:nvSpPr>
        <p:spPr>
          <a:xfrm>
            <a:off x="3617375" y="5779525"/>
            <a:ext cx="734700" cy="23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2"/>
          <p:cNvSpPr txBox="1"/>
          <p:nvPr/>
        </p:nvSpPr>
        <p:spPr>
          <a:xfrm>
            <a:off x="3359725" y="3446350"/>
            <a:ext cx="611700" cy="22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2"/>
          <p:cNvSpPr txBox="1"/>
          <p:nvPr/>
        </p:nvSpPr>
        <p:spPr>
          <a:xfrm>
            <a:off x="1781905" y="3446345"/>
            <a:ext cx="205200" cy="22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2"/>
          <p:cNvSpPr/>
          <p:nvPr/>
        </p:nvSpPr>
        <p:spPr>
          <a:xfrm>
            <a:off x="567275" y="5438775"/>
            <a:ext cx="4109100" cy="340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52"/>
          <p:cNvCxnSpPr>
            <a:stCxn id="702" idx="6"/>
            <a:endCxn id="690" idx="1"/>
          </p:cNvCxnSpPr>
          <p:nvPr/>
        </p:nvCxnSpPr>
        <p:spPr>
          <a:xfrm>
            <a:off x="4676375" y="5609175"/>
            <a:ext cx="556200" cy="35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sp>
        <p:nvSpPr>
          <p:cNvPr id="709" name="Google Shape;709;p53"/>
          <p:cNvSpPr txBox="1"/>
          <p:nvPr/>
        </p:nvSpPr>
        <p:spPr>
          <a:xfrm>
            <a:off x="1127525" y="4286150"/>
            <a:ext cx="7345500" cy="57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subtarea es para poner muchas bolitas juntas</a:t>
            </a:r>
            <a:endParaRPr sz="2400"/>
          </a:p>
        </p:txBody>
      </p:sp>
      <p:grpSp>
        <p:nvGrpSpPr>
          <p:cNvPr id="710" name="Google Shape;710;p53"/>
          <p:cNvGrpSpPr/>
          <p:nvPr/>
        </p:nvGrpSpPr>
        <p:grpSpPr>
          <a:xfrm>
            <a:off x="545600" y="2888700"/>
            <a:ext cx="8052800" cy="1328650"/>
            <a:chOff x="545600" y="3422100"/>
            <a:chExt cx="8052800" cy="1328650"/>
          </a:xfrm>
        </p:grpSpPr>
        <p:pic>
          <p:nvPicPr>
            <p:cNvPr id="711" name="Google Shape;711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5600" y="3422100"/>
              <a:ext cx="8052800" cy="132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2" name="Google Shape;712;p53"/>
            <p:cNvSpPr txBox="1"/>
            <p:nvPr/>
          </p:nvSpPr>
          <p:spPr>
            <a:xfrm>
              <a:off x="2159986" y="4078173"/>
              <a:ext cx="2129400" cy="280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 txBox="1"/>
            <p:nvPr/>
          </p:nvSpPr>
          <p:spPr>
            <a:xfrm>
              <a:off x="5805628" y="4078173"/>
              <a:ext cx="1657500" cy="301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3"/>
            <p:cNvSpPr txBox="1"/>
            <p:nvPr/>
          </p:nvSpPr>
          <p:spPr>
            <a:xfrm>
              <a:off x="6394016" y="3476441"/>
              <a:ext cx="1657500" cy="301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3"/>
            <p:cNvSpPr txBox="1"/>
            <p:nvPr/>
          </p:nvSpPr>
          <p:spPr>
            <a:xfrm>
              <a:off x="3964115" y="3486985"/>
              <a:ext cx="2129400" cy="280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53"/>
          <p:cNvSpPr txBox="1"/>
          <p:nvPr/>
        </p:nvSpPr>
        <p:spPr>
          <a:xfrm>
            <a:off x="3766625" y="5230350"/>
            <a:ext cx="2926800" cy="115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¡Falta determinar el nombre de los parámetros!</a:t>
            </a:r>
            <a:endParaRPr sz="2400"/>
          </a:p>
        </p:txBody>
      </p:sp>
      <p:sp>
        <p:nvSpPr>
          <p:cNvPr id="717" name="Google Shape;717;p53"/>
          <p:cNvSpPr txBox="1"/>
          <p:nvPr/>
        </p:nvSpPr>
        <p:spPr>
          <a:xfrm>
            <a:off x="461200" y="1137150"/>
            <a:ext cx="8362200" cy="13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una rosa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carta 1 de Espadas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pic>
        <p:nvPicPr>
          <p:cNvPr id="723" name="Google Shape;7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00" y="2888700"/>
            <a:ext cx="8052800" cy="13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54"/>
          <p:cNvSpPr txBox="1"/>
          <p:nvPr/>
        </p:nvSpPr>
        <p:spPr>
          <a:xfrm>
            <a:off x="2159986" y="3544773"/>
            <a:ext cx="2129400" cy="28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4"/>
          <p:cNvSpPr txBox="1"/>
          <p:nvPr/>
        </p:nvSpPr>
        <p:spPr>
          <a:xfrm>
            <a:off x="5805628" y="3544773"/>
            <a:ext cx="1657500" cy="30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4"/>
          <p:cNvSpPr txBox="1"/>
          <p:nvPr/>
        </p:nvSpPr>
        <p:spPr>
          <a:xfrm>
            <a:off x="6394016" y="2943041"/>
            <a:ext cx="1657500" cy="30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4"/>
          <p:cNvSpPr txBox="1"/>
          <p:nvPr/>
        </p:nvSpPr>
        <p:spPr>
          <a:xfrm>
            <a:off x="3964115" y="2953585"/>
            <a:ext cx="2129400" cy="28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4"/>
          <p:cNvSpPr txBox="1"/>
          <p:nvPr/>
        </p:nvSpPr>
        <p:spPr>
          <a:xfrm>
            <a:off x="461200" y="1137150"/>
            <a:ext cx="8362200" cy="13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una rosa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carta 1 de Espadas</a:t>
            </a:r>
            <a:endParaRPr sz="2200"/>
          </a:p>
        </p:txBody>
      </p:sp>
      <p:sp>
        <p:nvSpPr>
          <p:cNvPr id="729" name="Google Shape;729;p54"/>
          <p:cNvSpPr txBox="1"/>
          <p:nvPr/>
        </p:nvSpPr>
        <p:spPr>
          <a:xfrm>
            <a:off x="3260625" y="4615225"/>
            <a:ext cx="2926800" cy="115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Buenos nombres para los parámetros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cosas de una sola vez</a:t>
            </a:r>
            <a:endParaRPr/>
          </a:p>
        </p:txBody>
      </p:sp>
      <p:graphicFrame>
        <p:nvGraphicFramePr>
          <p:cNvPr id="735" name="Google Shape;735;p55"/>
          <p:cNvGraphicFramePr/>
          <p:nvPr/>
        </p:nvGraphicFramePr>
        <p:xfrm>
          <a:off x="4884225" y="32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{661F64B1-3AF6-45B4-8CDF-559D207A09D9}</a:tableStyleId>
              </a:tblPr>
              <a:tblGrid>
                <a:gridCol w="1276975"/>
                <a:gridCol w="584575"/>
                <a:gridCol w="714450"/>
                <a:gridCol w="649525"/>
                <a:gridCol w="548625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Representación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Azul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Negro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Rojo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Verde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Rosa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As de Espadas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301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6" name="Google Shape;736;p55"/>
          <p:cNvSpPr txBox="1"/>
          <p:nvPr/>
        </p:nvSpPr>
        <p:spPr>
          <a:xfrm>
            <a:off x="5580675" y="4840425"/>
            <a:ext cx="3077700" cy="848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Ahora con la subtarea nueva</a:t>
            </a:r>
            <a:endParaRPr sz="2400"/>
          </a:p>
        </p:txBody>
      </p:sp>
      <p:sp>
        <p:nvSpPr>
          <p:cNvPr id="737" name="Google Shape;737;p55"/>
          <p:cNvSpPr txBox="1"/>
          <p:nvPr/>
        </p:nvSpPr>
        <p:spPr>
          <a:xfrm>
            <a:off x="461200" y="1137150"/>
            <a:ext cx="8362200" cy="136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construir los siguientes procedimientos?</a:t>
            </a:r>
            <a:endParaRPr sz="24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PonerRosa()</a:t>
            </a:r>
            <a:r>
              <a:rPr lang="es" sz="2200"/>
              <a:t>, que pone una rosa</a:t>
            </a:r>
            <a:endParaRPr sz="2200"/>
          </a:p>
          <a:p>
            <a:pPr indent="-370100" lvl="1" marL="86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PonerAsDeEspadas()</a:t>
            </a:r>
            <a:r>
              <a:rPr lang="es" sz="2200"/>
              <a:t>, que pone la carta 1 de Espadas</a:t>
            </a:r>
            <a:endParaRPr sz="2200"/>
          </a:p>
        </p:txBody>
      </p:sp>
      <p:pic>
        <p:nvPicPr>
          <p:cNvPr id="738" name="Google Shape;7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0" y="2828925"/>
            <a:ext cx="3242354" cy="1726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15" y="4889026"/>
            <a:ext cx="4039110" cy="15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>
            <a:off x="517500" y="1670550"/>
            <a:ext cx="8174100" cy="40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Repetición simple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herramienta del lenguaje para repetir acciones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arma con una expresión numérica y un cuerpo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 cantidad de repeticiones es fija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arma un comando, por lo que se puede usar junto con otros comandos en procedimientos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deben tenerse en cuenta condiciones “de borde”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mejor usar una única repetición por procedimiento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757" name="Google Shape;757;p58"/>
          <p:cNvSpPr txBox="1"/>
          <p:nvPr/>
        </p:nvSpPr>
        <p:spPr>
          <a:xfrm>
            <a:off x="517500" y="1670550"/>
            <a:ext cx="8174100" cy="465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Parámetros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herramienta del lenguaje para hacer procedimientos más generales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define junto con un procedimiento y representa un </a:t>
            </a:r>
            <a:r>
              <a:rPr i="1" lang="es" sz="2400"/>
              <a:t>agujero </a:t>
            </a:r>
            <a:r>
              <a:rPr lang="es" sz="2400"/>
              <a:t>en el mismo que debe completarse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completa con un </a:t>
            </a:r>
            <a:r>
              <a:rPr b="1" lang="es" sz="2400"/>
              <a:t>argumento </a:t>
            </a:r>
            <a:r>
              <a:rPr lang="es" sz="2400"/>
              <a:t>al momento de usar el procedimiento como comando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tiene un </a:t>
            </a:r>
            <a:r>
              <a:rPr b="1" lang="es" sz="2400"/>
              <a:t>nombre </a:t>
            </a:r>
            <a:r>
              <a:rPr lang="es" sz="2400"/>
              <a:t>que debe seguir reglas</a:t>
            </a:r>
            <a:endParaRPr sz="24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empezar con minúscula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empezar con un sustantivo (porque describe a un dato)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describir para qué se va a usar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763" name="Google Shape;763;p59"/>
          <p:cNvSpPr txBox="1"/>
          <p:nvPr/>
        </p:nvSpPr>
        <p:spPr>
          <a:xfrm>
            <a:off x="517500" y="1670550"/>
            <a:ext cx="8174100" cy="435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Parámetros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un parámetro solo sirve en el procedimiento que lo define (</a:t>
            </a:r>
            <a:r>
              <a:rPr b="1" lang="es" sz="2400"/>
              <a:t>alcance </a:t>
            </a:r>
            <a:r>
              <a:rPr lang="es" sz="2400"/>
              <a:t>= el cuerpo de ese procedimiento)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puede haber varios parámetros en un mismo procedimiento (se separan con comas)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 cantidad y el orden importa al usar el procedimiento como comando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definir procedimientos muy poderosos</a:t>
            </a:r>
            <a:endParaRPr sz="24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proveen generalidad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proveen abstracción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Simple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0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769" name="Google Shape;769;p60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Simple y Parámetros</a:t>
            </a:r>
            <a:endParaRPr/>
          </a:p>
        </p:txBody>
      </p:sp>
      <p:sp>
        <p:nvSpPr>
          <p:cNvPr id="770" name="Google Shape;770;p60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simple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1200" y="1137150"/>
            <a:ext cx="8362200" cy="193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Para hacer una tarea muchas veces,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podemos poner muchas veces el mismo comando, 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podemos usar algunos procedimientos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esto es incómodo y poco generalizable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3329588"/>
            <a:ext cx="3581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50" y="3329588"/>
            <a:ext cx="35909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49750" y="5718125"/>
            <a:ext cx="3855000" cy="54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¡Resulta difícil generalizar!</a:t>
            </a:r>
            <a:endParaRPr sz="2400"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0400" y="5311963"/>
            <a:ext cx="41529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simple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61200" y="1137150"/>
            <a:ext cx="8362200" cy="223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mejorar esta situación?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Precisamos una </a:t>
            </a:r>
            <a:r>
              <a:rPr b="1" i="1" lang="es" sz="2400"/>
              <a:t>herramienta del lenguaje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i="1" lang="es" sz="2400"/>
              <a:t>Repetición simple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 repetir un grupo de comandos una cantidad fija de veces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150" y="3694475"/>
            <a:ext cx="4686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200" y="3931500"/>
            <a:ext cx="3681601" cy="22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4995575" y="5140575"/>
            <a:ext cx="3017400" cy="1314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En bloques y texto son parecidas pero levemente diferentes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simple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461200" y="1137150"/>
            <a:ext cx="8362200" cy="215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se define la repetición simple?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En bloques, con el bloque “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repetir _ veces</a:t>
            </a:r>
            <a:r>
              <a:rPr lang="es" sz="2200"/>
              <a:t>”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En texto, con la palabra clave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Lleva una expresión numérica (entre paréntesis)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Tiene un cuerpo (entre llaves)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3405725"/>
            <a:ext cx="4686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375" y="3642750"/>
            <a:ext cx="3681601" cy="22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 flipH="1">
            <a:off x="3482050" y="4753925"/>
            <a:ext cx="223800" cy="706200"/>
          </a:xfrm>
          <a:prstGeom prst="leftBrace">
            <a:avLst>
              <a:gd fmla="val 18128" name="adj1"/>
              <a:gd fmla="val 5032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8"/>
          <p:cNvCxnSpPr>
            <a:stCxn id="141" idx="2"/>
          </p:cNvCxnSpPr>
          <p:nvPr/>
        </p:nvCxnSpPr>
        <p:spPr>
          <a:xfrm flipH="1">
            <a:off x="1563850" y="5460125"/>
            <a:ext cx="1918200" cy="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/>
          <p:nvPr/>
        </p:nvSpPr>
        <p:spPr>
          <a:xfrm flipH="1" rot="5400000">
            <a:off x="7535950" y="3456425"/>
            <a:ext cx="223800" cy="1794000"/>
          </a:xfrm>
          <a:prstGeom prst="leftBrace">
            <a:avLst>
              <a:gd fmla="val 18128" name="adj1"/>
              <a:gd fmla="val 5032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750850" y="5962050"/>
            <a:ext cx="1216500" cy="5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Cuerpo</a:t>
            </a:r>
            <a:endParaRPr sz="2400"/>
          </a:p>
        </p:txBody>
      </p:sp>
      <p:sp>
        <p:nvSpPr>
          <p:cNvPr id="145" name="Google Shape;145;p18"/>
          <p:cNvSpPr txBox="1"/>
          <p:nvPr/>
        </p:nvSpPr>
        <p:spPr>
          <a:xfrm>
            <a:off x="5614750" y="4743100"/>
            <a:ext cx="1593300" cy="806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Expresión numérica</a:t>
            </a:r>
            <a:endParaRPr sz="2400"/>
          </a:p>
        </p:txBody>
      </p:sp>
      <p:cxnSp>
        <p:nvCxnSpPr>
          <p:cNvPr id="146" name="Google Shape;146;p18"/>
          <p:cNvCxnSpPr>
            <a:stCxn id="144" idx="0"/>
            <a:endCxn id="143" idx="1"/>
          </p:cNvCxnSpPr>
          <p:nvPr/>
        </p:nvCxnSpPr>
        <p:spPr>
          <a:xfrm flipH="1" rot="10800000">
            <a:off x="7359100" y="4465350"/>
            <a:ext cx="282900" cy="149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44" idx="1"/>
            <a:endCxn id="141" idx="1"/>
          </p:cNvCxnSpPr>
          <p:nvPr/>
        </p:nvCxnSpPr>
        <p:spPr>
          <a:xfrm rot="10800000">
            <a:off x="3705850" y="5109450"/>
            <a:ext cx="3045000" cy="114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5" idx="0"/>
          </p:cNvCxnSpPr>
          <p:nvPr/>
        </p:nvCxnSpPr>
        <p:spPr>
          <a:xfrm rot="10800000">
            <a:off x="6142600" y="4183900"/>
            <a:ext cx="268800" cy="55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45" idx="1"/>
          </p:cNvCxnSpPr>
          <p:nvPr/>
        </p:nvCxnSpPr>
        <p:spPr>
          <a:xfrm rot="10800000">
            <a:off x="2749750" y="4530550"/>
            <a:ext cx="2865000" cy="61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simple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61200" y="1137150"/>
            <a:ext cx="8362200" cy="19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repetición simple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Arma un comando compuesto</a:t>
            </a:r>
            <a:endParaRPr sz="20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000"/>
              <a:t>Observar la forma que tiene el bloque…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ello se puede usar como otros comandos</a:t>
            </a:r>
            <a:endParaRPr sz="2000"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3475" y="3544075"/>
            <a:ext cx="3999309" cy="25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1642275" y="5282300"/>
            <a:ext cx="2050800" cy="99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Secuencia de comandos</a:t>
            </a:r>
            <a:endParaRPr sz="2400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875" y="3544075"/>
            <a:ext cx="4403701" cy="1283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>
            <a:stCxn id="157" idx="0"/>
          </p:cNvCxnSpPr>
          <p:nvPr/>
        </p:nvCxnSpPr>
        <p:spPr>
          <a:xfrm rot="10800000">
            <a:off x="1353975" y="4313900"/>
            <a:ext cx="1313700" cy="96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57" idx="0"/>
          </p:cNvCxnSpPr>
          <p:nvPr/>
        </p:nvCxnSpPr>
        <p:spPr>
          <a:xfrm flipH="1" rot="10800000">
            <a:off x="2667675" y="4544900"/>
            <a:ext cx="2988900" cy="73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