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471d146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471d1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02b2438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02b243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02b2438c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02b243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02b2438c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02b243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02b2438c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02b243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02b2438c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02b243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02b2438c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02b243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02b2438c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02b243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02b2438c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02b243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02b2438c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02b243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02b2438c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02b243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e2a1ec53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e2a1ec5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02b2438c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02b243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002b2438c_0_1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002b2438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002b2438c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002b2438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002b2438c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002b2438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02b2438c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02b2438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002b2438c_0_2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002b2438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002b2438c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002b2438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002b2438c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002b2438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002b2438c_0_1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002b2438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02b2438c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02b2438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f4b56f5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f4b56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002b2438c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002b2438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002b2438c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002b2438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002b2438c_0_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002b2438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002b2438c_0_3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002b2438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002b2438c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002b2438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002b2438c_0_2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002b2438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002b2438c_0_2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002b2438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002b2438c_0_3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002b2438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002b2438c_0_3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002b2438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002b2438c_0_3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002b2438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f4e603f1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f4e603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002b2438c_0_3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002b2438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002b2438c_0_3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002b2438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ff4b56f53_0_6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ff4b56f53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ff4e603f1_0_5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ff4e603f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ff4b56f53_0_6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ff4b56f5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002b2438c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002b243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002b2438c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002b243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fd8479817_1_10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fd8479817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02b2438c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02b243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02b2438c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02b243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f4b56f53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f4b56f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02b2438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02b243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02b2438c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02b243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3" name="Google Shape;63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0" name="Google Shape;70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1" name="Google Shape;81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8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69.png"/><Relationship Id="rId5" Type="http://schemas.openxmlformats.org/officeDocument/2006/relationships/image" Target="../media/image50.png"/><Relationship Id="rId6" Type="http://schemas.openxmlformats.org/officeDocument/2006/relationships/image" Target="../media/image5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Relationship Id="rId6" Type="http://schemas.openxmlformats.org/officeDocument/2006/relationships/image" Target="../media/image49.png"/><Relationship Id="rId7" Type="http://schemas.openxmlformats.org/officeDocument/2006/relationships/image" Target="../media/image42.png"/><Relationship Id="rId8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7" Type="http://schemas.openxmlformats.org/officeDocument/2006/relationships/image" Target="../media/image67.png"/><Relationship Id="rId8" Type="http://schemas.openxmlformats.org/officeDocument/2006/relationships/image" Target="../media/image6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y Funciones</a:t>
            </a:r>
            <a:endParaRPr/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¿Para qué necesitamos saber el </a:t>
            </a:r>
            <a:r>
              <a:rPr lang="es" sz="2400"/>
              <a:t>estado del tablero</a:t>
            </a:r>
            <a:r>
              <a:rPr lang="es" sz="2400"/>
              <a:t>?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Para tomar </a:t>
            </a:r>
            <a:r>
              <a:rPr b="1" i="1" lang="es" sz="2400"/>
              <a:t>decisiones</a:t>
            </a:r>
            <a:endParaRPr b="1" i="1"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O sea, una opción elegida entre varias alternativas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Las condiciones se usan, entonces, para decidir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75" y="5238350"/>
            <a:ext cx="1365300" cy="1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50" y="3412863"/>
            <a:ext cx="1365300" cy="136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0"/>
          <p:cNvCxnSpPr>
            <a:stCxn id="151" idx="0"/>
            <a:endCxn id="152" idx="1"/>
          </p:cNvCxnSpPr>
          <p:nvPr/>
        </p:nvCxnSpPr>
        <p:spPr>
          <a:xfrm rot="-5400000">
            <a:off x="3575225" y="3793850"/>
            <a:ext cx="1142700" cy="1746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 flipH="1" rot="10800000">
            <a:off x="4841500" y="4098800"/>
            <a:ext cx="16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52" idx="2"/>
            <a:endCxn id="151" idx="3"/>
          </p:cNvCxnSpPr>
          <p:nvPr/>
        </p:nvCxnSpPr>
        <p:spPr>
          <a:xfrm rot="5400000">
            <a:off x="4258000" y="4476363"/>
            <a:ext cx="1142700" cy="1746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 flipH="1">
            <a:off x="3904150" y="5913775"/>
            <a:ext cx="239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295100" y="3167500"/>
            <a:ext cx="3576600" cy="1546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Hay 2 situaciones posibles: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luz está apagada 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luz está prendida</a:t>
            </a:r>
            <a:endParaRPr sz="2400"/>
          </a:p>
        </p:txBody>
      </p:sp>
      <p:sp>
        <p:nvSpPr>
          <p:cNvPr id="158" name="Google Shape;158;p20"/>
          <p:cNvSpPr txBox="1"/>
          <p:nvPr/>
        </p:nvSpPr>
        <p:spPr>
          <a:xfrm>
            <a:off x="5133600" y="5195075"/>
            <a:ext cx="3646800" cy="1365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  Si </a:t>
            </a:r>
            <a:r>
              <a:rPr lang="es" sz="2400" u="sng"/>
              <a:t>la luz está prendida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  entonces </a:t>
            </a:r>
            <a:r>
              <a:rPr lang="es" sz="2400"/>
              <a:t>apagar la luz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  si no</a:t>
            </a:r>
            <a:r>
              <a:rPr lang="es" sz="2400"/>
              <a:t> prender la luz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</a:t>
            </a:r>
            <a:r>
              <a:rPr b="1" i="1" lang="es" sz="2400"/>
              <a:t>alternativas condicionales </a:t>
            </a:r>
            <a:r>
              <a:rPr lang="es" sz="2400"/>
              <a:t>permiten que el programa tome decisiones entre diferentes situaciones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 </a:t>
            </a:r>
            <a:r>
              <a:rPr b="1" i="1" lang="es" sz="2400"/>
              <a:t>condición </a:t>
            </a:r>
            <a:r>
              <a:rPr lang="es" sz="2400"/>
              <a:t>se describe con una expresión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¿Qué valores puede tomar la condición?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75" y="3025200"/>
            <a:ext cx="4786650" cy="275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1"/>
          <p:cNvCxnSpPr>
            <a:stCxn id="167" idx="0"/>
          </p:cNvCxnSpPr>
          <p:nvPr/>
        </p:nvCxnSpPr>
        <p:spPr>
          <a:xfrm rot="10800000">
            <a:off x="6376700" y="3977900"/>
            <a:ext cx="972000" cy="144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 txBox="1"/>
          <p:nvPr/>
        </p:nvSpPr>
        <p:spPr>
          <a:xfrm>
            <a:off x="295100" y="3252875"/>
            <a:ext cx="2079900" cy="1647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 comando que elige entre alternativas</a:t>
            </a:r>
            <a:endParaRPr b="1" sz="2400"/>
          </a:p>
        </p:txBody>
      </p:sp>
      <p:cxnSp>
        <p:nvCxnSpPr>
          <p:cNvPr id="169" name="Google Shape;169;p21"/>
          <p:cNvCxnSpPr>
            <a:stCxn id="168" idx="3"/>
          </p:cNvCxnSpPr>
          <p:nvPr/>
        </p:nvCxnSpPr>
        <p:spPr>
          <a:xfrm flipH="1" rot="10800000">
            <a:off x="2375000" y="3946925"/>
            <a:ext cx="1339500" cy="12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 txBox="1"/>
          <p:nvPr/>
        </p:nvSpPr>
        <p:spPr>
          <a:xfrm>
            <a:off x="5869250" y="5427500"/>
            <a:ext cx="2958900" cy="126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Una expresión que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describ</a:t>
            </a:r>
            <a:r>
              <a:rPr lang="es" sz="2400"/>
              <a:t>e</a:t>
            </a:r>
            <a:r>
              <a:rPr lang="es" sz="2400"/>
              <a:t> </a:t>
            </a:r>
            <a:br>
              <a:rPr lang="es" sz="2400"/>
            </a:br>
            <a:r>
              <a:rPr b="1" lang="es" sz="2400"/>
              <a:t>verdadero </a:t>
            </a:r>
            <a:r>
              <a:rPr lang="es" sz="2400"/>
              <a:t>o </a:t>
            </a:r>
            <a:r>
              <a:rPr b="1" lang="es" sz="2400"/>
              <a:t>falso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Expresiones booleanas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</a:t>
            </a:r>
            <a:r>
              <a:rPr b="1" i="1" lang="es" sz="2400"/>
              <a:t>condición</a:t>
            </a:r>
            <a:r>
              <a:rPr lang="es" sz="2400"/>
              <a:t> puede ser </a:t>
            </a:r>
            <a:r>
              <a:rPr i="1" lang="es" sz="2400"/>
              <a:t>verdadera</a:t>
            </a:r>
            <a:r>
              <a:rPr lang="es" sz="2400"/>
              <a:t> o </a:t>
            </a:r>
            <a:r>
              <a:rPr i="1" lang="es" sz="2400"/>
              <a:t>falsa</a:t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¡Un nuevo tipo de datos!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</a:t>
            </a:r>
            <a:r>
              <a:rPr b="1" lang="es" sz="2400"/>
              <a:t>Valores de verdad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También llamado </a:t>
            </a:r>
            <a:r>
              <a:rPr b="1" i="1" lang="es" sz="2400"/>
              <a:t>Booleanos </a:t>
            </a:r>
            <a:r>
              <a:rPr lang="es" sz="2400"/>
              <a:t>(abreviado </a:t>
            </a:r>
            <a:r>
              <a:rPr b="1" i="1" lang="es" sz="2400"/>
              <a:t>Bool</a:t>
            </a:r>
            <a:r>
              <a:rPr lang="es" sz="2400"/>
              <a:t>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22"/>
          <p:cNvSpPr txBox="1"/>
          <p:nvPr/>
        </p:nvSpPr>
        <p:spPr>
          <a:xfrm>
            <a:off x="295100" y="5694000"/>
            <a:ext cx="3315000" cy="79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expresión describe al valor </a:t>
            </a:r>
            <a:r>
              <a:rPr b="1" i="1" lang="es" sz="2400"/>
              <a:t>falso</a:t>
            </a:r>
            <a:endParaRPr b="1" i="1" sz="2400"/>
          </a:p>
        </p:txBody>
      </p:sp>
      <p:sp>
        <p:nvSpPr>
          <p:cNvPr id="177" name="Google Shape;177;p22"/>
          <p:cNvSpPr txBox="1"/>
          <p:nvPr/>
        </p:nvSpPr>
        <p:spPr>
          <a:xfrm>
            <a:off x="5463500" y="5694000"/>
            <a:ext cx="3460200" cy="79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expresión describe al valor </a:t>
            </a:r>
            <a:r>
              <a:rPr b="1" i="1" lang="es" sz="2400"/>
              <a:t>verdadero</a:t>
            </a:r>
            <a:endParaRPr b="1" i="1" sz="2400"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00" y="32781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300" y="32781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4875" y="3759175"/>
            <a:ext cx="34290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Expresiones booleanas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¿Qué expresiones tienen tipo Bool?</a:t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Conozcamos primero 2 </a:t>
            </a:r>
            <a:r>
              <a:rPr b="1" i="1" lang="es" sz="2400"/>
              <a:t>expresiones primitivas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sensar el tablero y dar información sobre él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Están vinculadas a los comandos primitivos parciales</a:t>
            </a:r>
            <a:endParaRPr sz="2400"/>
          </a:p>
        </p:txBody>
      </p:sp>
      <p:sp>
        <p:nvSpPr>
          <p:cNvPr id="187" name="Google Shape;187;p23"/>
          <p:cNvSpPr txBox="1"/>
          <p:nvPr/>
        </p:nvSpPr>
        <p:spPr>
          <a:xfrm>
            <a:off x="5693125" y="3682900"/>
            <a:ext cx="2279100" cy="185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¿Cuándo describen verdadero y cuándo falso?</a:t>
            </a:r>
            <a:endParaRPr b="1" i="1" sz="2400"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38" y="3350100"/>
            <a:ext cx="40290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50" y="5001050"/>
            <a:ext cx="45624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Expresiones booleanas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47700" y="5694000"/>
            <a:ext cx="8723400" cy="60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Cualquier expresión del tipo adecuado sirve como argumento</a:t>
            </a:r>
            <a:endParaRPr b="1" i="1" sz="2400"/>
          </a:p>
        </p:txBody>
      </p:sp>
      <p:sp>
        <p:nvSpPr>
          <p:cNvPr id="196" name="Google Shape;196;p24"/>
          <p:cNvSpPr txBox="1"/>
          <p:nvPr/>
        </p:nvSpPr>
        <p:spPr>
          <a:xfrm>
            <a:off x="295100" y="1137150"/>
            <a:ext cx="8628600" cy="1541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serían en texto? ¿Qué argumentos esperan?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hayBolitas(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&lt;color&gt;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puedeMover(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&lt;dirección&gt;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25" y="5033650"/>
            <a:ext cx="4810038" cy="5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226" y="2911875"/>
            <a:ext cx="2708975" cy="5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00" y="4272400"/>
            <a:ext cx="4743682" cy="5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50" y="2981200"/>
            <a:ext cx="5809295" cy="5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5825" y="4369350"/>
            <a:ext cx="3115868" cy="4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6725" y="3659175"/>
            <a:ext cx="6625007" cy="5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295100" y="1137150"/>
            <a:ext cx="8628600" cy="23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</a:t>
            </a:r>
            <a:r>
              <a:rPr b="1" i="1" lang="es" sz="2400"/>
              <a:t>alternativas condicionales</a:t>
            </a:r>
            <a:r>
              <a:rPr lang="es" sz="2400"/>
              <a:t> </a:t>
            </a:r>
            <a:r>
              <a:rPr lang="es" sz="2400"/>
              <a:t>se forman con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expresión booleana (la </a:t>
            </a:r>
            <a:r>
              <a:rPr b="1" i="1" lang="es" sz="2400"/>
              <a:t>condición</a:t>
            </a:r>
            <a:r>
              <a:rPr lang="es" sz="2400"/>
              <a:t>) 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dos grupos de comandos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la </a:t>
            </a:r>
            <a:r>
              <a:rPr b="1" i="1" lang="es" sz="2400"/>
              <a:t>rama-del-entonces</a:t>
            </a:r>
            <a:endParaRPr b="1" i="1"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la </a:t>
            </a:r>
            <a:r>
              <a:rPr b="1" i="1" lang="es" sz="2400"/>
              <a:t>rama-del-si-no</a:t>
            </a:r>
            <a:endParaRPr b="1" i="1"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3753300"/>
            <a:ext cx="4786650" cy="275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5"/>
          <p:cNvCxnSpPr>
            <a:stCxn id="211" idx="1"/>
          </p:cNvCxnSpPr>
          <p:nvPr/>
        </p:nvCxnSpPr>
        <p:spPr>
          <a:xfrm flipH="1">
            <a:off x="3731400" y="4271450"/>
            <a:ext cx="2507100" cy="19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5"/>
          <p:cNvSpPr txBox="1"/>
          <p:nvPr/>
        </p:nvSpPr>
        <p:spPr>
          <a:xfrm>
            <a:off x="5765650" y="4926450"/>
            <a:ext cx="2988900" cy="51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Rama-del-entonces</a:t>
            </a:r>
            <a:endParaRPr b="1" sz="2400"/>
          </a:p>
        </p:txBody>
      </p:sp>
      <p:cxnSp>
        <p:nvCxnSpPr>
          <p:cNvPr id="213" name="Google Shape;213;p25"/>
          <p:cNvCxnSpPr>
            <a:stCxn id="212" idx="1"/>
          </p:cNvCxnSpPr>
          <p:nvPr/>
        </p:nvCxnSpPr>
        <p:spPr>
          <a:xfrm rot="10800000">
            <a:off x="3289750" y="5062050"/>
            <a:ext cx="2475900" cy="12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5"/>
          <p:cNvSpPr txBox="1"/>
          <p:nvPr/>
        </p:nvSpPr>
        <p:spPr>
          <a:xfrm>
            <a:off x="6238500" y="4011950"/>
            <a:ext cx="2213100" cy="51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Condición</a:t>
            </a:r>
            <a:endParaRPr b="1" sz="2400"/>
          </a:p>
        </p:txBody>
      </p:sp>
      <p:sp>
        <p:nvSpPr>
          <p:cNvPr id="214" name="Google Shape;214;p25"/>
          <p:cNvSpPr txBox="1"/>
          <p:nvPr/>
        </p:nvSpPr>
        <p:spPr>
          <a:xfrm>
            <a:off x="5565825" y="5780050"/>
            <a:ext cx="2859300" cy="51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Rama-del-si-no</a:t>
            </a:r>
            <a:endParaRPr b="1" sz="2400"/>
          </a:p>
        </p:txBody>
      </p:sp>
      <p:cxnSp>
        <p:nvCxnSpPr>
          <p:cNvPr id="215" name="Google Shape;215;p25"/>
          <p:cNvCxnSpPr>
            <a:stCxn id="214" idx="1"/>
          </p:cNvCxnSpPr>
          <p:nvPr/>
        </p:nvCxnSpPr>
        <p:spPr>
          <a:xfrm rot="10800000">
            <a:off x="3372525" y="5832250"/>
            <a:ext cx="2193300" cy="20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13" y="4788643"/>
            <a:ext cx="4403700" cy="1239452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00" y="3449700"/>
            <a:ext cx="4352769" cy="1225112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26"/>
          <p:cNvSpPr txBox="1"/>
          <p:nvPr/>
        </p:nvSpPr>
        <p:spPr>
          <a:xfrm>
            <a:off x="295100" y="1137150"/>
            <a:ext cx="8628600" cy="219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texto </a:t>
            </a:r>
            <a:endParaRPr sz="2400"/>
          </a:p>
          <a:p>
            <a:pPr indent="-274800" lvl="1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 condición va entre paréntesis</a:t>
            </a:r>
            <a:endParaRPr sz="2400"/>
          </a:p>
          <a:p>
            <a:pPr indent="-274800" lvl="1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comandos de las ramas van entre llaves</a:t>
            </a:r>
            <a:endParaRPr sz="2400"/>
          </a:p>
          <a:p>
            <a:pPr indent="-274800" lvl="1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usan las palabras clave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2400"/>
              <a:t>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2400"/>
              <a:t> y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400"/>
          </a:p>
          <a:p>
            <a:pPr indent="-236700" lvl="2" marL="111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por eso se suele hablar de la alternativa como el comando </a:t>
            </a:r>
            <a:r>
              <a:rPr b="1" i="1" lang="es" sz="1800"/>
              <a:t>if-then-else</a:t>
            </a:r>
            <a:endParaRPr b="1"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Google Shape;224;p26"/>
          <p:cNvCxnSpPr>
            <a:stCxn id="225" idx="1"/>
          </p:cNvCxnSpPr>
          <p:nvPr/>
        </p:nvCxnSpPr>
        <p:spPr>
          <a:xfrm rot="10800000">
            <a:off x="4512275" y="3680700"/>
            <a:ext cx="1750500" cy="2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5879600" y="4382400"/>
            <a:ext cx="2859300" cy="51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Ramas</a:t>
            </a:r>
            <a:endParaRPr b="1" sz="2400"/>
          </a:p>
        </p:txBody>
      </p:sp>
      <p:cxnSp>
        <p:nvCxnSpPr>
          <p:cNvPr id="227" name="Google Shape;227;p26"/>
          <p:cNvCxnSpPr>
            <a:stCxn id="226" idx="1"/>
          </p:cNvCxnSpPr>
          <p:nvPr/>
        </p:nvCxnSpPr>
        <p:spPr>
          <a:xfrm rot="10800000">
            <a:off x="4387700" y="4219200"/>
            <a:ext cx="1491900" cy="42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 txBox="1"/>
          <p:nvPr/>
        </p:nvSpPr>
        <p:spPr>
          <a:xfrm>
            <a:off x="6262775" y="3449700"/>
            <a:ext cx="2213100" cy="51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Condición</a:t>
            </a:r>
            <a:endParaRPr b="1" sz="2400"/>
          </a:p>
        </p:txBody>
      </p:sp>
      <p:sp>
        <p:nvSpPr>
          <p:cNvPr id="228" name="Google Shape;228;p26"/>
          <p:cNvSpPr txBox="1"/>
          <p:nvPr/>
        </p:nvSpPr>
        <p:spPr>
          <a:xfrm>
            <a:off x="6086800" y="5315100"/>
            <a:ext cx="2545500" cy="78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La palabra clave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lang="es" sz="2000"/>
              <a:t>es opcional</a:t>
            </a:r>
            <a:endParaRPr b="1" sz="2000"/>
          </a:p>
        </p:txBody>
      </p:sp>
      <p:cxnSp>
        <p:nvCxnSpPr>
          <p:cNvPr id="229" name="Google Shape;229;p26"/>
          <p:cNvCxnSpPr>
            <a:stCxn id="228" idx="1"/>
          </p:cNvCxnSpPr>
          <p:nvPr/>
        </p:nvCxnSpPr>
        <p:spPr>
          <a:xfrm rot="10800000">
            <a:off x="1734100" y="5353050"/>
            <a:ext cx="4352700" cy="3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 txBox="1"/>
          <p:nvPr/>
        </p:nvSpPr>
        <p:spPr>
          <a:xfrm>
            <a:off x="693850" y="6180500"/>
            <a:ext cx="4482600" cy="51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¡Observar la indentación!</a:t>
            </a:r>
            <a:endParaRPr b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460550" y="1137150"/>
            <a:ext cx="8226600" cy="243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Cuando la alternativa es no hacer nada, se puede omitir la rama-del-si-no (también llamada </a:t>
            </a:r>
            <a:r>
              <a:rPr b="1" i="1" lang="es" sz="2400"/>
              <a:t>rama-del-else</a:t>
            </a:r>
            <a:r>
              <a:rPr lang="es" sz="2400"/>
              <a:t>)</a:t>
            </a:r>
            <a:endParaRPr sz="2400"/>
          </a:p>
          <a:p>
            <a:pPr indent="-249400" lvl="1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/>
              <a:t>En ese caso, la ejecución de la rama-del-entonces </a:t>
            </a:r>
            <a:br>
              <a:rPr lang="es" sz="2000"/>
            </a:br>
            <a:r>
              <a:rPr lang="es" sz="2000"/>
              <a:t>(o </a:t>
            </a:r>
            <a:r>
              <a:rPr b="1" i="1" lang="es" sz="2000"/>
              <a:t>rama-del-then</a:t>
            </a:r>
            <a:r>
              <a:rPr lang="es" sz="2000"/>
              <a:t>) depende de la condición</a:t>
            </a:r>
            <a:endParaRPr sz="2000"/>
          </a:p>
          <a:p>
            <a:pPr indent="-249400" lvl="1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/>
              <a:t>La llamamos </a:t>
            </a:r>
            <a:r>
              <a:rPr b="1" i="1" lang="es" sz="2000"/>
              <a:t>alternativa simple</a:t>
            </a:r>
            <a:br>
              <a:rPr lang="es" sz="2000"/>
            </a:br>
            <a:r>
              <a:rPr lang="es" sz="2000"/>
              <a:t>(o en ocasiones, simplemente </a:t>
            </a:r>
            <a:r>
              <a:rPr b="1" i="1" lang="es" sz="2000"/>
              <a:t>condicional</a:t>
            </a:r>
            <a:r>
              <a:rPr lang="es" sz="2000"/>
              <a:t>)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999" y="3829575"/>
            <a:ext cx="3864975" cy="180985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548800" y="4012600"/>
            <a:ext cx="2689200" cy="234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¿Qué hace la computadora al ejecutar si la condición no se cumple?</a:t>
            </a:r>
            <a:endParaRPr b="1" i="1" sz="2000"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087" y="5533675"/>
            <a:ext cx="4731075" cy="1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75" y="2624850"/>
            <a:ext cx="6163224" cy="42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460550" y="1137150"/>
            <a:ext cx="8321700" cy="148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Como </a:t>
            </a:r>
            <a:r>
              <a:rPr i="1" lang="es" sz="2400"/>
              <a:t>regla general</a:t>
            </a:r>
            <a:r>
              <a:rPr lang="es" sz="2400"/>
              <a:t>, no es buena práctica eliminar las precondiciones utilizando alternativas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Programación </a:t>
            </a:r>
            <a:r>
              <a:rPr i="1" lang="es" sz="2400"/>
              <a:t>a-la-defensiva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6917625" y="3215700"/>
            <a:ext cx="1904400" cy="217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¿La línea queda de largo 10?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¿Por qué?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75" y="2611950"/>
            <a:ext cx="5954276" cy="4151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460550" y="1137150"/>
            <a:ext cx="8321700" cy="147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funciones parciales hacen lo esperado si la precondición se cumple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</a:t>
            </a:r>
            <a:r>
              <a:rPr lang="es" sz="2400"/>
              <a:t>ebemos confiar en la precondición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6414825" y="4181675"/>
            <a:ext cx="1981500" cy="1737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¡Dibuja línea de largo 10, o falla!</a:t>
            </a:r>
            <a:endParaRPr sz="2400"/>
          </a:p>
        </p:txBody>
      </p:sp>
      <p:sp>
        <p:nvSpPr>
          <p:cNvPr id="256" name="Google Shape;256;p29"/>
          <p:cNvSpPr/>
          <p:nvPr/>
        </p:nvSpPr>
        <p:spPr>
          <a:xfrm>
            <a:off x="932850" y="5749575"/>
            <a:ext cx="5089800" cy="39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460550" y="1137150"/>
            <a:ext cx="8321700" cy="191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Al cambiar de nivel puede ser necesario cambiar el mensaje de error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Para eso es necesaria una alternativa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¡Pero no cambia la parcialidad de la función!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526988" y="4953250"/>
            <a:ext cx="4233000" cy="135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¿Cómo sería el mensaje de error </a:t>
            </a:r>
            <a:r>
              <a:rPr lang="es" sz="2400"/>
              <a:t>de</a:t>
            </a:r>
            <a:r>
              <a:rPr lang="es" sz="2400"/>
              <a:t> Comer el queso, si no ponemos el BOOM?</a:t>
            </a:r>
            <a:endParaRPr sz="2400"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50" y="3376950"/>
            <a:ext cx="3648427" cy="26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00" y="3410875"/>
            <a:ext cx="3371100" cy="129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0"/>
          <p:cNvCxnSpPr>
            <a:stCxn id="263" idx="1"/>
          </p:cNvCxnSpPr>
          <p:nvPr/>
        </p:nvCxnSpPr>
        <p:spPr>
          <a:xfrm rot="10800000">
            <a:off x="3224088" y="4709200"/>
            <a:ext cx="1302900" cy="91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460550" y="1137150"/>
            <a:ext cx="8226600" cy="146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No es </a:t>
            </a:r>
            <a:r>
              <a:rPr lang="es" sz="2400"/>
              <a:t>buena práctica </a:t>
            </a:r>
            <a:r>
              <a:rPr lang="es" sz="2400"/>
              <a:t>anidar repeticiones y alternativas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Para evitarlo, ¡hay que definir subtareas!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Comparar esto…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50" y="2790050"/>
            <a:ext cx="6376375" cy="35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5063800" y="3834299"/>
            <a:ext cx="3116100" cy="978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¡Mucho código junto!</a:t>
            </a:r>
            <a:endParaRPr b="1" i="1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460550" y="1137150"/>
            <a:ext cx="8226600" cy="146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No es </a:t>
            </a:r>
            <a:r>
              <a:rPr lang="es" sz="2400"/>
              <a:t>buena práctica </a:t>
            </a:r>
            <a:r>
              <a:rPr lang="es" sz="2400"/>
              <a:t>anidar repeticiones y alternativas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Para evitarlo, ¡hay que definir subtareas!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…con esto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5696650" y="4541947"/>
            <a:ext cx="2689200" cy="1872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Se expresa adecuadamente la estrategia</a:t>
            </a:r>
            <a:endParaRPr b="1" i="1" sz="2000"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25" y="2698825"/>
            <a:ext cx="5285176" cy="40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75" y="2828800"/>
            <a:ext cx="5120355" cy="66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/>
        </p:nvSpPr>
        <p:spPr>
          <a:xfrm>
            <a:off x="460550" y="1137150"/>
            <a:ext cx="8226600" cy="151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Tampoco es buena práctica anidar alternativas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opción es usar </a:t>
            </a:r>
            <a:r>
              <a:rPr b="1" i="1" lang="es" sz="2400"/>
              <a:t>multi-alternativas</a:t>
            </a:r>
            <a:r>
              <a:rPr lang="es" sz="2400"/>
              <a:t>…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…y otra es usar condiciones más </a:t>
            </a:r>
            <a:r>
              <a:rPr lang="es" sz="2400"/>
              <a:t>complejas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075" y="2828800"/>
            <a:ext cx="3819597" cy="559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3804100" y="3523625"/>
            <a:ext cx="1143900" cy="683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vs</a:t>
            </a:r>
            <a:endParaRPr b="1" i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 condicional</a:t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2" y="2743275"/>
            <a:ext cx="6419008" cy="43087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34"/>
          <p:cNvSpPr txBox="1"/>
          <p:nvPr/>
        </p:nvSpPr>
        <p:spPr>
          <a:xfrm>
            <a:off x="460550" y="1137150"/>
            <a:ext cx="8226600" cy="151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Tampoco es bueno anidar una alternativa con otra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opción es usar </a:t>
            </a:r>
            <a:r>
              <a:rPr b="1" i="1" lang="es" sz="2400"/>
              <a:t>multi-alternativas</a:t>
            </a:r>
            <a:r>
              <a:rPr lang="es" sz="2400"/>
              <a:t>…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…y otra es usar condiciones más complejas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125" y="3213300"/>
            <a:ext cx="4723550" cy="43087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expresiones booleanas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Más expresiones booleanas</a:t>
            </a:r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295100" y="1137150"/>
            <a:ext cx="8628600" cy="144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armar condiciones más complejas?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Una posibilidad es comparar otros valores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Para eso existen los </a:t>
            </a:r>
            <a:r>
              <a:rPr b="1" i="1" lang="es" sz="2400"/>
              <a:t>operadores de comparación</a:t>
            </a:r>
            <a:endParaRPr b="1" i="1" sz="2400"/>
          </a:p>
        </p:txBody>
      </p:sp>
      <p:sp>
        <p:nvSpPr>
          <p:cNvPr id="311" name="Google Shape;311;p36"/>
          <p:cNvSpPr txBox="1"/>
          <p:nvPr/>
        </p:nvSpPr>
        <p:spPr>
          <a:xfrm>
            <a:off x="5713850" y="5521625"/>
            <a:ext cx="2579700" cy="879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texto se escriben infijos</a:t>
            </a:r>
            <a:endParaRPr b="1" i="1" sz="2400"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50" y="2786299"/>
            <a:ext cx="3530971" cy="13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25" y="4254675"/>
            <a:ext cx="3750963" cy="13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0950" y="5265675"/>
            <a:ext cx="2852320" cy="1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6577" y="3218400"/>
            <a:ext cx="4676350" cy="4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853" y="4006125"/>
            <a:ext cx="322056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0375" y="4742363"/>
            <a:ext cx="2867375" cy="5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Más expresiones booleanas</a:t>
            </a:r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295100" y="1137150"/>
            <a:ext cx="8628600" cy="178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posibles operadores de comparación son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igual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" sz="2200"/>
              <a:t>), distinto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es" sz="2200"/>
              <a:t>), 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menor o igual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s" sz="2200"/>
              <a:t>), menor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2200"/>
              <a:t>), 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mayor o igual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s" sz="2200"/>
              <a:t>), mayor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2200"/>
              <a:t>)</a:t>
            </a:r>
            <a:endParaRPr sz="2200"/>
          </a:p>
        </p:txBody>
      </p:sp>
      <p:sp>
        <p:nvSpPr>
          <p:cNvPr id="324" name="Google Shape;324;p37"/>
          <p:cNvSpPr txBox="1"/>
          <p:nvPr/>
        </p:nvSpPr>
        <p:spPr>
          <a:xfrm>
            <a:off x="3838775" y="3483900"/>
            <a:ext cx="3926400" cy="2227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¿Cuándo es verdadero o falso cada uno?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¿Qué tipo de argumentos esperan?</a:t>
            </a:r>
            <a:endParaRPr sz="2400"/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50" y="3301550"/>
            <a:ext cx="2318900" cy="3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Más expresiones booleanas</a:t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200" y="4215730"/>
            <a:ext cx="5097550" cy="57624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295100" y="1137150"/>
            <a:ext cx="8628600" cy="144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armar condiciones más complejas?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Otra posibilidad es negar la condición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Para eso existe el </a:t>
            </a:r>
            <a:r>
              <a:rPr b="1" i="1" lang="es" sz="2400"/>
              <a:t>operador de negación</a:t>
            </a:r>
            <a:endParaRPr b="1" i="1" sz="2400"/>
          </a:p>
        </p:txBody>
      </p:sp>
      <p:sp>
        <p:nvSpPr>
          <p:cNvPr id="333" name="Google Shape;333;p38"/>
          <p:cNvSpPr txBox="1"/>
          <p:nvPr/>
        </p:nvSpPr>
        <p:spPr>
          <a:xfrm>
            <a:off x="477000" y="5185025"/>
            <a:ext cx="2279100" cy="1287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texto se escribe prefijo</a:t>
            </a:r>
            <a:endParaRPr b="1" i="1" sz="2400"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00" y="2936537"/>
            <a:ext cx="3879520" cy="92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38"/>
          <p:cNvCxnSpPr>
            <a:stCxn id="333" idx="0"/>
          </p:cNvCxnSpPr>
          <p:nvPr/>
        </p:nvCxnSpPr>
        <p:spPr>
          <a:xfrm flipH="1" rot="10800000">
            <a:off x="1616550" y="4713425"/>
            <a:ext cx="2149800" cy="4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6" name="Google Shape;3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8200" y="5017237"/>
            <a:ext cx="5149350" cy="16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9350" y="3281000"/>
            <a:ext cx="3879525" cy="646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8"/>
          <p:cNvCxnSpPr>
            <a:stCxn id="333" idx="0"/>
          </p:cNvCxnSpPr>
          <p:nvPr/>
        </p:nvCxnSpPr>
        <p:spPr>
          <a:xfrm flipH="1" rot="10800000">
            <a:off x="1616550" y="3750125"/>
            <a:ext cx="3517200" cy="143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Más expresiones booleanas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295100" y="1137150"/>
            <a:ext cx="8628600" cy="227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operador de negación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Recibe una expresión de tipo Bool como argumento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¡Puede usarse con cualquier condición!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Devuelve el valor de verdad contrario al dado</a:t>
            </a:r>
            <a:endParaRPr sz="24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b="1" i="1" lang="es" sz="2200"/>
              <a:t>Niega </a:t>
            </a:r>
            <a:r>
              <a:rPr lang="es" sz="2200"/>
              <a:t>el valor de verdad dado</a:t>
            </a:r>
            <a:endParaRPr sz="2200"/>
          </a:p>
        </p:txBody>
      </p:sp>
      <p:sp>
        <p:nvSpPr>
          <p:cNvPr id="345" name="Google Shape;345;p39"/>
          <p:cNvSpPr txBox="1"/>
          <p:nvPr/>
        </p:nvSpPr>
        <p:spPr>
          <a:xfrm>
            <a:off x="4784713" y="4297975"/>
            <a:ext cx="3335700" cy="1317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Cualquier expresión de tipo Bool</a:t>
            </a:r>
            <a:endParaRPr b="1" i="1" sz="2400"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388" y="3893925"/>
            <a:ext cx="2145525" cy="136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5" idx="1"/>
          </p:cNvCxnSpPr>
          <p:nvPr/>
        </p:nvCxnSpPr>
        <p:spPr>
          <a:xfrm rot="10800000">
            <a:off x="2723113" y="4506475"/>
            <a:ext cx="2061600" cy="45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Programar </a:t>
            </a:r>
            <a:r>
              <a:rPr lang="es" sz="2400"/>
              <a:t>es </a:t>
            </a:r>
            <a:r>
              <a:rPr b="1" lang="es" sz="2400"/>
              <a:t>comunicar </a:t>
            </a:r>
            <a:r>
              <a:rPr lang="es" sz="2400"/>
              <a:t>(con máquinas y personas)</a:t>
            </a:r>
            <a:endParaRPr sz="20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Programas </a:t>
            </a:r>
            <a:r>
              <a:rPr lang="es" sz="2400"/>
              <a:t>(texto con diversos elementos)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Comandos</a:t>
            </a:r>
            <a:r>
              <a:rPr lang="es" sz="2000"/>
              <a:t>: describen acciones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Expresiones</a:t>
            </a:r>
            <a:r>
              <a:rPr lang="es" sz="2000"/>
              <a:t>: describen información</a:t>
            </a:r>
            <a:endParaRPr b="1"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400"/>
              <a:t>Procedimientos (con y sin parámetros)</a:t>
            </a:r>
            <a:endParaRPr b="1"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Para definir nuevos comandos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Permiten expresar </a:t>
            </a:r>
            <a:r>
              <a:rPr b="1" lang="es" sz="2000"/>
              <a:t>estrategia </a:t>
            </a:r>
            <a:r>
              <a:rPr lang="es" sz="2000"/>
              <a:t>y </a:t>
            </a:r>
            <a:r>
              <a:rPr b="1" lang="es" sz="2000"/>
              <a:t>representación de información</a:t>
            </a:r>
            <a:endParaRPr b="1"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Aportan legibilidad, reutilización, modificabilidad, generalidad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CONTRATO: Propósito, parámetros y precondiciones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Más expresiones booleanas</a:t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295100" y="1137150"/>
            <a:ext cx="8628600" cy="2275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armar condiciones más complejas?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Una tercera posibilidad es combinar dos condiciones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Para eso existen los </a:t>
            </a:r>
            <a:r>
              <a:rPr b="1" i="1" lang="es" sz="2400"/>
              <a:t>operadores lógicos</a:t>
            </a:r>
            <a:r>
              <a:rPr lang="es" sz="2400"/>
              <a:t> 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la </a:t>
            </a:r>
            <a:r>
              <a:rPr b="1" i="1" lang="es" sz="2400"/>
              <a:t>conjunción </a:t>
            </a:r>
            <a:r>
              <a:rPr lang="es" sz="2400"/>
              <a:t>(</a:t>
            </a:r>
            <a:r>
              <a:rPr i="1" lang="es" sz="2400"/>
              <a:t>y también</a:t>
            </a:r>
            <a:r>
              <a:rPr lang="es" sz="2400"/>
              <a:t>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s" sz="2400"/>
              <a:t>) y 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la </a:t>
            </a:r>
            <a:r>
              <a:rPr b="1" i="1" lang="es" sz="2400"/>
              <a:t>disyunción</a:t>
            </a:r>
            <a:r>
              <a:rPr lang="es" sz="2400"/>
              <a:t> (</a:t>
            </a:r>
            <a:r>
              <a:rPr i="1" lang="es" sz="2400"/>
              <a:t>o bien</a:t>
            </a:r>
            <a:r>
              <a:rPr lang="es" sz="2400"/>
              <a:t>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s" sz="2400"/>
              <a:t>)</a:t>
            </a:r>
            <a:endParaRPr b="1" i="1" sz="2400"/>
          </a:p>
        </p:txBody>
      </p:sp>
      <p:sp>
        <p:nvSpPr>
          <p:cNvPr id="354" name="Google Shape;354;p40"/>
          <p:cNvSpPr txBox="1"/>
          <p:nvPr/>
        </p:nvSpPr>
        <p:spPr>
          <a:xfrm>
            <a:off x="295100" y="3645300"/>
            <a:ext cx="2898900" cy="302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Son </a:t>
            </a:r>
            <a:r>
              <a:rPr lang="es" sz="2400"/>
              <a:t>operadores binarios</a:t>
            </a:r>
            <a:r>
              <a:rPr lang="es" sz="2400"/>
              <a:t> con argumentos de tipo Booleano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¡Puede usarse cualquier condición como argumento!</a:t>
            </a:r>
            <a:endParaRPr sz="2400"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063" y="3695575"/>
            <a:ext cx="21621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725" y="3662250"/>
            <a:ext cx="26860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625" y="5651200"/>
            <a:ext cx="1012475" cy="8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6063" y="5700250"/>
            <a:ext cx="672200" cy="6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Más expresiones booleanas</a:t>
            </a:r>
            <a:endParaRPr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63" y="2640675"/>
            <a:ext cx="4689000" cy="240076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 txBox="1"/>
          <p:nvPr/>
        </p:nvSpPr>
        <p:spPr>
          <a:xfrm>
            <a:off x="295100" y="1137150"/>
            <a:ext cx="8628600" cy="144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Uno de los operadores lógicos es la </a:t>
            </a:r>
            <a:r>
              <a:rPr b="1" i="1" lang="es" sz="2400"/>
              <a:t>conjunción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Ambas condiciones tienen que ser verdaderas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 alguna es falsa, todo es falso</a:t>
            </a:r>
            <a:endParaRPr sz="2400"/>
          </a:p>
        </p:txBody>
      </p:sp>
      <p:sp>
        <p:nvSpPr>
          <p:cNvPr id="366" name="Google Shape;366;p41"/>
          <p:cNvSpPr txBox="1"/>
          <p:nvPr/>
        </p:nvSpPr>
        <p:spPr>
          <a:xfrm>
            <a:off x="5957975" y="3558900"/>
            <a:ext cx="2898900" cy="7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¿Cuándo es verdadera?</a:t>
            </a:r>
            <a:endParaRPr b="1" i="1" sz="2400"/>
          </a:p>
        </p:txBody>
      </p:sp>
      <p:cxnSp>
        <p:nvCxnSpPr>
          <p:cNvPr id="367" name="Google Shape;367;p41"/>
          <p:cNvCxnSpPr>
            <a:stCxn id="366" idx="1"/>
          </p:cNvCxnSpPr>
          <p:nvPr/>
        </p:nvCxnSpPr>
        <p:spPr>
          <a:xfrm rot="10800000">
            <a:off x="1720475" y="3889650"/>
            <a:ext cx="4237500" cy="4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8" name="Google Shape;3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50" y="5215263"/>
            <a:ext cx="1459369" cy="14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425" y="5223582"/>
            <a:ext cx="1433975" cy="142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8087" y="5211022"/>
            <a:ext cx="1459375" cy="145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2800" y="5197403"/>
            <a:ext cx="1433975" cy="142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1975" y="5197348"/>
            <a:ext cx="1433975" cy="1425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41"/>
          <p:cNvGrpSpPr/>
          <p:nvPr/>
        </p:nvGrpSpPr>
        <p:grpSpPr>
          <a:xfrm>
            <a:off x="4943800" y="5003775"/>
            <a:ext cx="266100" cy="723000"/>
            <a:chOff x="-2303050" y="1775100"/>
            <a:chExt cx="266100" cy="723000"/>
          </a:xfrm>
        </p:grpSpPr>
        <p:cxnSp>
          <p:nvCxnSpPr>
            <p:cNvPr id="374" name="Google Shape;374;p41"/>
            <p:cNvCxnSpPr/>
            <p:nvPr/>
          </p:nvCxnSpPr>
          <p:spPr>
            <a:xfrm>
              <a:off x="-2303050" y="2079050"/>
              <a:ext cx="165000" cy="4125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41"/>
            <p:cNvCxnSpPr/>
            <p:nvPr/>
          </p:nvCxnSpPr>
          <p:spPr>
            <a:xfrm flipH="1" rot="10800000">
              <a:off x="-2138050" y="1775100"/>
              <a:ext cx="101100" cy="7230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41"/>
          <p:cNvGrpSpPr/>
          <p:nvPr/>
        </p:nvGrpSpPr>
        <p:grpSpPr>
          <a:xfrm>
            <a:off x="3217625" y="5003775"/>
            <a:ext cx="276900" cy="659025"/>
            <a:chOff x="-1824800" y="1810400"/>
            <a:chExt cx="276900" cy="659025"/>
          </a:xfrm>
        </p:grpSpPr>
        <p:cxnSp>
          <p:nvCxnSpPr>
            <p:cNvPr id="377" name="Google Shape;377;p41"/>
            <p:cNvCxnSpPr/>
            <p:nvPr/>
          </p:nvCxnSpPr>
          <p:spPr>
            <a:xfrm>
              <a:off x="-1824800" y="1810400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41"/>
            <p:cNvCxnSpPr/>
            <p:nvPr/>
          </p:nvCxnSpPr>
          <p:spPr>
            <a:xfrm flipH="1">
              <a:off x="-1824800" y="1836125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9" name="Google Shape;379;p41"/>
          <p:cNvGrpSpPr/>
          <p:nvPr/>
        </p:nvGrpSpPr>
        <p:grpSpPr>
          <a:xfrm>
            <a:off x="1502250" y="5061900"/>
            <a:ext cx="266100" cy="723000"/>
            <a:chOff x="-2303050" y="1775100"/>
            <a:chExt cx="266100" cy="723000"/>
          </a:xfrm>
        </p:grpSpPr>
        <p:cxnSp>
          <p:nvCxnSpPr>
            <p:cNvPr id="380" name="Google Shape;380;p41"/>
            <p:cNvCxnSpPr/>
            <p:nvPr/>
          </p:nvCxnSpPr>
          <p:spPr>
            <a:xfrm>
              <a:off x="-2303050" y="2079050"/>
              <a:ext cx="165000" cy="4125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41"/>
            <p:cNvCxnSpPr/>
            <p:nvPr/>
          </p:nvCxnSpPr>
          <p:spPr>
            <a:xfrm flipH="1" rot="10800000">
              <a:off x="-2138050" y="1775100"/>
              <a:ext cx="101100" cy="7230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2" name="Google Shape;382;p41"/>
          <p:cNvGrpSpPr/>
          <p:nvPr/>
        </p:nvGrpSpPr>
        <p:grpSpPr>
          <a:xfrm>
            <a:off x="6739788" y="5003775"/>
            <a:ext cx="276900" cy="659025"/>
            <a:chOff x="-1824800" y="1810400"/>
            <a:chExt cx="276900" cy="659025"/>
          </a:xfrm>
        </p:grpSpPr>
        <p:cxnSp>
          <p:nvCxnSpPr>
            <p:cNvPr id="383" name="Google Shape;383;p41"/>
            <p:cNvCxnSpPr/>
            <p:nvPr/>
          </p:nvCxnSpPr>
          <p:spPr>
            <a:xfrm>
              <a:off x="-1824800" y="1810400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41"/>
            <p:cNvCxnSpPr/>
            <p:nvPr/>
          </p:nvCxnSpPr>
          <p:spPr>
            <a:xfrm flipH="1">
              <a:off x="-1824800" y="1836125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41"/>
          <p:cNvGrpSpPr/>
          <p:nvPr/>
        </p:nvGrpSpPr>
        <p:grpSpPr>
          <a:xfrm>
            <a:off x="8484200" y="5003775"/>
            <a:ext cx="276900" cy="659025"/>
            <a:chOff x="-1824800" y="1810400"/>
            <a:chExt cx="276900" cy="659025"/>
          </a:xfrm>
        </p:grpSpPr>
        <p:cxnSp>
          <p:nvCxnSpPr>
            <p:cNvPr id="386" name="Google Shape;386;p41"/>
            <p:cNvCxnSpPr/>
            <p:nvPr/>
          </p:nvCxnSpPr>
          <p:spPr>
            <a:xfrm>
              <a:off x="-1824800" y="1810400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41"/>
            <p:cNvCxnSpPr/>
            <p:nvPr/>
          </p:nvCxnSpPr>
          <p:spPr>
            <a:xfrm flipH="1">
              <a:off x="-1824800" y="1836125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expresiones booleanas</a:t>
            </a: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38" y="2855013"/>
            <a:ext cx="57435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 txBox="1"/>
          <p:nvPr/>
        </p:nvSpPr>
        <p:spPr>
          <a:xfrm>
            <a:off x="295100" y="1137150"/>
            <a:ext cx="8628600" cy="144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otro de los operadores lógicos es la </a:t>
            </a:r>
            <a:r>
              <a:rPr b="1" i="1" lang="es" sz="2400"/>
              <a:t>disyunción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Al menos una tiene que ser verdadera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Solo es falso si ambas son falsas</a:t>
            </a:r>
            <a:endParaRPr sz="2400"/>
          </a:p>
        </p:txBody>
      </p:sp>
      <p:sp>
        <p:nvSpPr>
          <p:cNvPr id="395" name="Google Shape;395;p42"/>
          <p:cNvSpPr txBox="1"/>
          <p:nvPr/>
        </p:nvSpPr>
        <p:spPr>
          <a:xfrm>
            <a:off x="6385450" y="3413050"/>
            <a:ext cx="2286000" cy="1190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¿Qué pasa si ambas son verdaderas?</a:t>
            </a:r>
            <a:endParaRPr b="1" i="1" sz="2400"/>
          </a:p>
        </p:txBody>
      </p:sp>
      <p:cxnSp>
        <p:nvCxnSpPr>
          <p:cNvPr id="396" name="Google Shape;396;p42"/>
          <p:cNvCxnSpPr>
            <a:stCxn id="395" idx="1"/>
          </p:cNvCxnSpPr>
          <p:nvPr/>
        </p:nvCxnSpPr>
        <p:spPr>
          <a:xfrm rot="10800000">
            <a:off x="2244550" y="3932200"/>
            <a:ext cx="4140900" cy="7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7" name="Google Shape;397;p42"/>
          <p:cNvPicPr preferRelativeResize="0"/>
          <p:nvPr/>
        </p:nvPicPr>
        <p:blipFill rotWithShape="1">
          <a:blip r:embed="rId4">
            <a:alphaModFix/>
          </a:blip>
          <a:srcRect b="416" l="0" r="0" t="416"/>
          <a:stretch/>
        </p:blipFill>
        <p:spPr>
          <a:xfrm>
            <a:off x="449850" y="5215263"/>
            <a:ext cx="1459369" cy="14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2"/>
          <p:cNvPicPr preferRelativeResize="0"/>
          <p:nvPr/>
        </p:nvPicPr>
        <p:blipFill rotWithShape="1">
          <a:blip r:embed="rId5">
            <a:alphaModFix/>
          </a:blip>
          <a:srcRect b="0" l="4035" r="4035" t="0"/>
          <a:stretch/>
        </p:blipFill>
        <p:spPr>
          <a:xfrm>
            <a:off x="3964425" y="5223582"/>
            <a:ext cx="1433975" cy="142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6">
            <a:alphaModFix/>
          </a:blip>
          <a:srcRect b="1124" l="0" r="0" t="1133"/>
          <a:stretch/>
        </p:blipFill>
        <p:spPr>
          <a:xfrm>
            <a:off x="2198087" y="5211022"/>
            <a:ext cx="1459375" cy="145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3200" y="5197425"/>
            <a:ext cx="1523402" cy="14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8">
            <a:alphaModFix/>
          </a:blip>
          <a:srcRect b="119" l="0" r="0" t="119"/>
          <a:stretch/>
        </p:blipFill>
        <p:spPr>
          <a:xfrm>
            <a:off x="7481975" y="5197348"/>
            <a:ext cx="1433975" cy="1425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42"/>
          <p:cNvGrpSpPr/>
          <p:nvPr/>
        </p:nvGrpSpPr>
        <p:grpSpPr>
          <a:xfrm>
            <a:off x="4943800" y="5003775"/>
            <a:ext cx="266100" cy="723000"/>
            <a:chOff x="-2303050" y="1775100"/>
            <a:chExt cx="266100" cy="723000"/>
          </a:xfrm>
        </p:grpSpPr>
        <p:cxnSp>
          <p:nvCxnSpPr>
            <p:cNvPr id="403" name="Google Shape;403;p42"/>
            <p:cNvCxnSpPr/>
            <p:nvPr/>
          </p:nvCxnSpPr>
          <p:spPr>
            <a:xfrm>
              <a:off x="-2303050" y="2079050"/>
              <a:ext cx="165000" cy="4125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42"/>
            <p:cNvCxnSpPr/>
            <p:nvPr/>
          </p:nvCxnSpPr>
          <p:spPr>
            <a:xfrm flipH="1" rot="10800000">
              <a:off x="-2138050" y="1775100"/>
              <a:ext cx="101100" cy="7230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5" name="Google Shape;405;p42"/>
          <p:cNvGrpSpPr/>
          <p:nvPr/>
        </p:nvGrpSpPr>
        <p:grpSpPr>
          <a:xfrm>
            <a:off x="3217625" y="5003775"/>
            <a:ext cx="276900" cy="659025"/>
            <a:chOff x="-1824800" y="1810400"/>
            <a:chExt cx="276900" cy="659025"/>
          </a:xfrm>
        </p:grpSpPr>
        <p:cxnSp>
          <p:nvCxnSpPr>
            <p:cNvPr id="406" name="Google Shape;406;p42"/>
            <p:cNvCxnSpPr/>
            <p:nvPr/>
          </p:nvCxnSpPr>
          <p:spPr>
            <a:xfrm>
              <a:off x="-1824800" y="1810400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42"/>
            <p:cNvCxnSpPr/>
            <p:nvPr/>
          </p:nvCxnSpPr>
          <p:spPr>
            <a:xfrm flipH="1">
              <a:off x="-1824800" y="1836125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" name="Google Shape;408;p42"/>
          <p:cNvGrpSpPr/>
          <p:nvPr/>
        </p:nvGrpSpPr>
        <p:grpSpPr>
          <a:xfrm>
            <a:off x="1502250" y="5061900"/>
            <a:ext cx="266100" cy="723000"/>
            <a:chOff x="-2303050" y="1775100"/>
            <a:chExt cx="266100" cy="723000"/>
          </a:xfrm>
        </p:grpSpPr>
        <p:cxnSp>
          <p:nvCxnSpPr>
            <p:cNvPr id="409" name="Google Shape;409;p42"/>
            <p:cNvCxnSpPr/>
            <p:nvPr/>
          </p:nvCxnSpPr>
          <p:spPr>
            <a:xfrm>
              <a:off x="-2303050" y="2079050"/>
              <a:ext cx="165000" cy="4125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42"/>
            <p:cNvCxnSpPr/>
            <p:nvPr/>
          </p:nvCxnSpPr>
          <p:spPr>
            <a:xfrm flipH="1" rot="10800000">
              <a:off x="-2138050" y="1775100"/>
              <a:ext cx="101100" cy="7230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1" name="Google Shape;411;p42"/>
          <p:cNvGrpSpPr/>
          <p:nvPr/>
        </p:nvGrpSpPr>
        <p:grpSpPr>
          <a:xfrm>
            <a:off x="6739788" y="5003775"/>
            <a:ext cx="276900" cy="659025"/>
            <a:chOff x="-1824800" y="1810400"/>
            <a:chExt cx="276900" cy="659025"/>
          </a:xfrm>
        </p:grpSpPr>
        <p:cxnSp>
          <p:nvCxnSpPr>
            <p:cNvPr id="412" name="Google Shape;412;p42"/>
            <p:cNvCxnSpPr/>
            <p:nvPr/>
          </p:nvCxnSpPr>
          <p:spPr>
            <a:xfrm>
              <a:off x="-1824800" y="1810400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42"/>
            <p:cNvCxnSpPr/>
            <p:nvPr/>
          </p:nvCxnSpPr>
          <p:spPr>
            <a:xfrm flipH="1">
              <a:off x="-1824800" y="1836125"/>
              <a:ext cx="276900" cy="633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4" name="Google Shape;414;p42"/>
          <p:cNvGrpSpPr/>
          <p:nvPr/>
        </p:nvGrpSpPr>
        <p:grpSpPr>
          <a:xfrm>
            <a:off x="8546600" y="5061900"/>
            <a:ext cx="266100" cy="723000"/>
            <a:chOff x="-2303050" y="1775100"/>
            <a:chExt cx="266100" cy="723000"/>
          </a:xfrm>
        </p:grpSpPr>
        <p:cxnSp>
          <p:nvCxnSpPr>
            <p:cNvPr id="415" name="Google Shape;415;p42"/>
            <p:cNvCxnSpPr/>
            <p:nvPr/>
          </p:nvCxnSpPr>
          <p:spPr>
            <a:xfrm>
              <a:off x="-2303050" y="2079050"/>
              <a:ext cx="165000" cy="4125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42"/>
            <p:cNvCxnSpPr/>
            <p:nvPr/>
          </p:nvCxnSpPr>
          <p:spPr>
            <a:xfrm flipH="1" rot="10800000">
              <a:off x="-2138050" y="1775100"/>
              <a:ext cx="101100" cy="7230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simples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simples</a:t>
            </a:r>
            <a:endParaRPr/>
          </a:p>
        </p:txBody>
      </p:sp>
      <p:pic>
        <p:nvPicPr>
          <p:cNvPr id="427" name="Google Shape;4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5" y="2781013"/>
            <a:ext cx="3705450" cy="219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4">
            <a:alphaModFix/>
          </a:blip>
          <a:srcRect b="612" l="0" r="0" t="602"/>
          <a:stretch/>
        </p:blipFill>
        <p:spPr>
          <a:xfrm>
            <a:off x="4823550" y="2781025"/>
            <a:ext cx="3884635" cy="21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4"/>
          <p:cNvSpPr txBox="1"/>
          <p:nvPr/>
        </p:nvSpPr>
        <p:spPr>
          <a:xfrm>
            <a:off x="295100" y="1137150"/>
            <a:ext cx="8628600" cy="1434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hacer condiciones que hablen </a:t>
            </a:r>
            <a:r>
              <a:rPr lang="es" sz="2400"/>
              <a:t>del problema</a:t>
            </a:r>
            <a:r>
              <a:rPr lang="es" sz="2400"/>
              <a:t> y no de la representación?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Hace falta una nueva </a:t>
            </a:r>
            <a:r>
              <a:rPr b="1" lang="es" sz="2400"/>
              <a:t>herramienta del lenguaje</a:t>
            </a:r>
            <a:endParaRPr sz="2400"/>
          </a:p>
        </p:txBody>
      </p:sp>
      <p:sp>
        <p:nvSpPr>
          <p:cNvPr id="430" name="Google Shape;430;p44"/>
          <p:cNvSpPr txBox="1"/>
          <p:nvPr/>
        </p:nvSpPr>
        <p:spPr>
          <a:xfrm>
            <a:off x="3015925" y="5376300"/>
            <a:ext cx="2675700" cy="91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¿Cuál de las dos es más legible?</a:t>
            </a:r>
            <a:endParaRPr b="1" i="1" sz="2400"/>
          </a:p>
        </p:txBody>
      </p:sp>
      <p:cxnSp>
        <p:nvCxnSpPr>
          <p:cNvPr id="431" name="Google Shape;431;p44"/>
          <p:cNvCxnSpPr>
            <a:stCxn id="430" idx="0"/>
          </p:cNvCxnSpPr>
          <p:nvPr/>
        </p:nvCxnSpPr>
        <p:spPr>
          <a:xfrm flipH="1" rot="10800000">
            <a:off x="4353775" y="3593700"/>
            <a:ext cx="1531800" cy="178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4"/>
          <p:cNvCxnSpPr>
            <a:stCxn id="430" idx="0"/>
          </p:cNvCxnSpPr>
          <p:nvPr/>
        </p:nvCxnSpPr>
        <p:spPr>
          <a:xfrm rot="10800000">
            <a:off x="2493775" y="3647100"/>
            <a:ext cx="1860000" cy="172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simples</a:t>
            </a:r>
            <a:endParaRPr/>
          </a:p>
        </p:txBody>
      </p:sp>
      <p:pic>
        <p:nvPicPr>
          <p:cNvPr id="438" name="Google Shape;4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63" y="4151713"/>
            <a:ext cx="74390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5"/>
          <p:cNvSpPr txBox="1"/>
          <p:nvPr/>
        </p:nvSpPr>
        <p:spPr>
          <a:xfrm>
            <a:off x="295100" y="1137150"/>
            <a:ext cx="8628600" cy="228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</a:t>
            </a:r>
            <a:r>
              <a:rPr b="1" i="1" lang="es" sz="2400"/>
              <a:t>funciones simples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Describen el valor de una expresión dada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Las define el usuario, eligiendo su </a:t>
            </a:r>
            <a:r>
              <a:rPr b="1" lang="es" sz="2400"/>
              <a:t>nombre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el equivalente a los procedimientos, pero en el mundo de las expresiones</a:t>
            </a:r>
            <a:endParaRPr sz="2400"/>
          </a:p>
        </p:txBody>
      </p:sp>
      <p:sp>
        <p:nvSpPr>
          <p:cNvPr id="440" name="Google Shape;440;p45"/>
          <p:cNvSpPr txBox="1"/>
          <p:nvPr/>
        </p:nvSpPr>
        <p:spPr>
          <a:xfrm>
            <a:off x="5067725" y="3651188"/>
            <a:ext cx="3657600" cy="531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¡Observar la forma!</a:t>
            </a:r>
            <a:endParaRPr sz="2400"/>
          </a:p>
        </p:txBody>
      </p:sp>
      <p:cxnSp>
        <p:nvCxnSpPr>
          <p:cNvPr id="441" name="Google Shape;441;p45"/>
          <p:cNvCxnSpPr>
            <a:stCxn id="440" idx="2"/>
          </p:cNvCxnSpPr>
          <p:nvPr/>
        </p:nvCxnSpPr>
        <p:spPr>
          <a:xfrm flipH="1">
            <a:off x="4860125" y="4182788"/>
            <a:ext cx="2036400" cy="66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2" name="Google Shape;4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800" y="5811150"/>
            <a:ext cx="3100375" cy="74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45"/>
          <p:cNvCxnSpPr>
            <a:endCxn id="442" idx="0"/>
          </p:cNvCxnSpPr>
          <p:nvPr/>
        </p:nvCxnSpPr>
        <p:spPr>
          <a:xfrm flipH="1">
            <a:off x="2666988" y="4532550"/>
            <a:ext cx="1796700" cy="127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45"/>
          <p:cNvSpPr txBox="1"/>
          <p:nvPr/>
        </p:nvSpPr>
        <p:spPr>
          <a:xfrm>
            <a:off x="4463700" y="5811149"/>
            <a:ext cx="3657600" cy="84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Se define una nueva expresión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simples</a:t>
            </a:r>
            <a:endParaRPr/>
          </a:p>
        </p:txBody>
      </p:sp>
      <p:sp>
        <p:nvSpPr>
          <p:cNvPr id="450" name="Google Shape;450;p46"/>
          <p:cNvSpPr txBox="1"/>
          <p:nvPr/>
        </p:nvSpPr>
        <p:spPr>
          <a:xfrm>
            <a:off x="295100" y="1137150"/>
            <a:ext cx="8628600" cy="2718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texto las funciones simples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indican con la palabra clave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nombre empieza con minúscula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Tienen un cuerpo que solo tiene la palabra clave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2400"/>
              <a:t> seguida de una expresión entre paréntesis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¡Hay que escribir su contrato!</a:t>
            </a:r>
            <a:endParaRPr sz="2400"/>
          </a:p>
        </p:txBody>
      </p:sp>
      <p:pic>
        <p:nvPicPr>
          <p:cNvPr id="451" name="Google Shape;4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5" y="4323350"/>
            <a:ext cx="8628599" cy="203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simples</a:t>
            </a:r>
            <a:endParaRPr/>
          </a:p>
        </p:txBody>
      </p:sp>
      <p:sp>
        <p:nvSpPr>
          <p:cNvPr id="457" name="Google Shape;457;p47"/>
          <p:cNvSpPr txBox="1"/>
          <p:nvPr/>
        </p:nvSpPr>
        <p:spPr>
          <a:xfrm>
            <a:off x="295100" y="1137150"/>
            <a:ext cx="8628600" cy="276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texto las funciones simples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utilizan como cualquier otra expresión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Deben estar seguidas de paréntesis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decir, tiene sentido usarla como argumento (de comandos, procedimientos, funciones, operadores)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¡Incluso puede ser argumento de un return!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58" name="Google Shape;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25" y="4112325"/>
            <a:ext cx="4403700" cy="130372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 txBox="1"/>
          <p:nvPr/>
        </p:nvSpPr>
        <p:spPr>
          <a:xfrm>
            <a:off x="3837275" y="5800725"/>
            <a:ext cx="3922800" cy="799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 llamado es condición para la alternativa</a:t>
            </a:r>
            <a:endParaRPr sz="2400"/>
          </a:p>
        </p:txBody>
      </p:sp>
      <p:cxnSp>
        <p:nvCxnSpPr>
          <p:cNvPr id="460" name="Google Shape;460;p47"/>
          <p:cNvCxnSpPr>
            <a:stCxn id="459" idx="0"/>
          </p:cNvCxnSpPr>
          <p:nvPr/>
        </p:nvCxnSpPr>
        <p:spPr>
          <a:xfrm rot="10800000">
            <a:off x="4640975" y="4485525"/>
            <a:ext cx="1157700" cy="131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simples</a:t>
            </a:r>
            <a:endParaRPr/>
          </a:p>
        </p:txBody>
      </p:sp>
      <p:pic>
        <p:nvPicPr>
          <p:cNvPr id="466" name="Google Shape;4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88" y="3167625"/>
            <a:ext cx="715327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8"/>
          <p:cNvSpPr txBox="1"/>
          <p:nvPr/>
        </p:nvSpPr>
        <p:spPr>
          <a:xfrm>
            <a:off x="295100" y="1137150"/>
            <a:ext cx="8628600" cy="1846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funciones simples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descomponer una expresión compleja en partes más simples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Aportan legibilidad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468" name="Google Shape;468;p48"/>
          <p:cNvCxnSpPr>
            <a:stCxn id="469" idx="1"/>
          </p:cNvCxnSpPr>
          <p:nvPr/>
        </p:nvCxnSpPr>
        <p:spPr>
          <a:xfrm flipH="1">
            <a:off x="3908025" y="5602850"/>
            <a:ext cx="2115900" cy="33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8"/>
          <p:cNvCxnSpPr>
            <a:stCxn id="469" idx="1"/>
          </p:cNvCxnSpPr>
          <p:nvPr/>
        </p:nvCxnSpPr>
        <p:spPr>
          <a:xfrm rot="10800000">
            <a:off x="4503525" y="5188550"/>
            <a:ext cx="1520400" cy="41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48"/>
          <p:cNvSpPr txBox="1"/>
          <p:nvPr/>
        </p:nvSpPr>
        <p:spPr>
          <a:xfrm>
            <a:off x="6023925" y="4679600"/>
            <a:ext cx="2838900" cy="1846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Acá se pueden definir condiciones tan complejas como haga falta</a:t>
            </a:r>
            <a:endParaRPr b="1" i="1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simples</a:t>
            </a:r>
            <a:endParaRPr/>
          </a:p>
        </p:txBody>
      </p:sp>
      <p:pic>
        <p:nvPicPr>
          <p:cNvPr id="476" name="Google Shape;4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0" y="4039276"/>
            <a:ext cx="8461399" cy="21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9"/>
          <p:cNvSpPr txBox="1"/>
          <p:nvPr/>
        </p:nvSpPr>
        <p:spPr>
          <a:xfrm>
            <a:off x="295100" y="1137150"/>
            <a:ext cx="8628600" cy="2319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definición de una función </a:t>
            </a:r>
            <a:r>
              <a:rPr lang="es" sz="2400"/>
              <a:t>puede</a:t>
            </a:r>
            <a:r>
              <a:rPr lang="es" sz="2400"/>
              <a:t> tener parámetros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Funcionan exactamente igual que en procedimientos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Se deben nombrar </a:t>
            </a:r>
            <a:r>
              <a:rPr lang="es" sz="2400"/>
              <a:t>de la misma forma </a:t>
            </a:r>
            <a:endParaRPr sz="20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Deben proveerse argumentos al llamarla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Debe haber concordancia en cantidad, orden y tipo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78" name="Google Shape;478;p49"/>
          <p:cNvSpPr txBox="1"/>
          <p:nvPr/>
        </p:nvSpPr>
        <p:spPr>
          <a:xfrm>
            <a:off x="4567275" y="3776325"/>
            <a:ext cx="4235400" cy="680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¿De qué </a:t>
            </a:r>
            <a:r>
              <a:rPr lang="es" sz="2000"/>
              <a:t>tipo</a:t>
            </a:r>
            <a:r>
              <a:rPr lang="es" sz="2000"/>
              <a:t> es el argumento que se espera?</a:t>
            </a:r>
            <a:endParaRPr b="1" i="1" sz="2000"/>
          </a:p>
        </p:txBody>
      </p:sp>
      <p:cxnSp>
        <p:nvCxnSpPr>
          <p:cNvPr id="479" name="Google Shape;479;p49"/>
          <p:cNvCxnSpPr>
            <a:stCxn id="478" idx="1"/>
          </p:cNvCxnSpPr>
          <p:nvPr/>
        </p:nvCxnSpPr>
        <p:spPr>
          <a:xfrm flipH="1">
            <a:off x="2674575" y="4116525"/>
            <a:ext cx="1892700" cy="47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9"/>
          <p:cNvSpPr txBox="1"/>
          <p:nvPr/>
        </p:nvSpPr>
        <p:spPr>
          <a:xfrm>
            <a:off x="6031275" y="5821325"/>
            <a:ext cx="2771400" cy="818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¿De qué tipo es el resultado?</a:t>
            </a:r>
            <a:endParaRPr b="1" i="1" sz="2000"/>
          </a:p>
        </p:txBody>
      </p:sp>
      <p:cxnSp>
        <p:nvCxnSpPr>
          <p:cNvPr id="481" name="Google Shape;481;p49"/>
          <p:cNvCxnSpPr>
            <a:stCxn id="480" idx="1"/>
          </p:cNvCxnSpPr>
          <p:nvPr/>
        </p:nvCxnSpPr>
        <p:spPr>
          <a:xfrm rot="10800000">
            <a:off x="4067475" y="5052275"/>
            <a:ext cx="1963800" cy="117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17500" y="1274875"/>
            <a:ext cx="8174100" cy="521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Repetición simple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herramienta para evitar la repetición de código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repite un número fijo de veces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deben considerarse condiciones de borde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Parámetros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agujeros en un procedimiento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por cada uno hay que poner un argumento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llevan un nombre y tienen un alcance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proveen generalidad y abstracción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simples</a:t>
            </a:r>
            <a:endParaRPr/>
          </a:p>
        </p:txBody>
      </p:sp>
      <p:pic>
        <p:nvPicPr>
          <p:cNvPr id="487" name="Google Shape;4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3546525"/>
            <a:ext cx="4056431" cy="32181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 txBox="1"/>
          <p:nvPr/>
        </p:nvSpPr>
        <p:spPr>
          <a:xfrm>
            <a:off x="295100" y="1137150"/>
            <a:ext cx="8628600" cy="2274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definición de una función puede tener parámetros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Funcionan exactamente igual que en procedimientos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Se deben nombrar de la misma forma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Deben proveerse argumentos al llamarla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Debe haber concordancia en cantidad, orden y tipo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89" name="Google Shape;489;p50"/>
          <p:cNvSpPr txBox="1"/>
          <p:nvPr/>
        </p:nvSpPr>
        <p:spPr>
          <a:xfrm>
            <a:off x="6119650" y="4848450"/>
            <a:ext cx="2275200" cy="1265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 solo argumento de tipo color</a:t>
            </a:r>
            <a:endParaRPr b="1" i="1" sz="2400"/>
          </a:p>
        </p:txBody>
      </p:sp>
      <p:cxnSp>
        <p:nvCxnSpPr>
          <p:cNvPr id="490" name="Google Shape;490;p50"/>
          <p:cNvCxnSpPr>
            <a:stCxn id="489" idx="1"/>
          </p:cNvCxnSpPr>
          <p:nvPr/>
        </p:nvCxnSpPr>
        <p:spPr>
          <a:xfrm flipH="1">
            <a:off x="4493350" y="5481150"/>
            <a:ext cx="1626300" cy="31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50"/>
          <p:cNvCxnSpPr>
            <a:stCxn id="489" idx="1"/>
          </p:cNvCxnSpPr>
          <p:nvPr/>
        </p:nvCxnSpPr>
        <p:spPr>
          <a:xfrm rot="10800000">
            <a:off x="4517650" y="4559850"/>
            <a:ext cx="1602000" cy="92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simples</a:t>
            </a:r>
            <a:endParaRPr/>
          </a:p>
        </p:txBody>
      </p:sp>
      <p:pic>
        <p:nvPicPr>
          <p:cNvPr id="497" name="Google Shape;4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25" y="3122925"/>
            <a:ext cx="7631299" cy="33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/>
        </p:nvSpPr>
        <p:spPr>
          <a:xfrm>
            <a:off x="295100" y="1137150"/>
            <a:ext cx="8628600" cy="184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funciones simples pueden ayudar a la legibilidad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Expresando elementos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Expresando condiciones en términos del problema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Expresando otras expresiones complejas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9" name="Google Shape;499;p51"/>
          <p:cNvSpPr txBox="1"/>
          <p:nvPr/>
        </p:nvSpPr>
        <p:spPr>
          <a:xfrm>
            <a:off x="4591550" y="6055700"/>
            <a:ext cx="3960300" cy="632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¿Cómo definirlas?</a:t>
            </a:r>
            <a:endParaRPr b="1" i="1" sz="2400"/>
          </a:p>
        </p:txBody>
      </p:sp>
      <p:cxnSp>
        <p:nvCxnSpPr>
          <p:cNvPr id="500" name="Google Shape;500;p51"/>
          <p:cNvCxnSpPr>
            <a:stCxn id="499" idx="1"/>
          </p:cNvCxnSpPr>
          <p:nvPr/>
        </p:nvCxnSpPr>
        <p:spPr>
          <a:xfrm rot="10800000">
            <a:off x="2891750" y="6063350"/>
            <a:ext cx="1699800" cy="30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51"/>
          <p:cNvCxnSpPr>
            <a:stCxn id="499" idx="0"/>
          </p:cNvCxnSpPr>
          <p:nvPr/>
        </p:nvCxnSpPr>
        <p:spPr>
          <a:xfrm flipH="1" rot="10800000">
            <a:off x="6571700" y="5696600"/>
            <a:ext cx="1087800" cy="35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2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513" name="Google Shape;513;p53"/>
          <p:cNvSpPr txBox="1"/>
          <p:nvPr/>
        </p:nvSpPr>
        <p:spPr>
          <a:xfrm>
            <a:off x="517500" y="1670550"/>
            <a:ext cx="8174100" cy="4767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1" lang="es" sz="2400"/>
              <a:t>Alternativa condicional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Herramienta del lenguaje para elegir entre 2 posibles comportamientos del programa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basa en condiciones dadas por </a:t>
            </a:r>
            <a:r>
              <a:rPr b="1" i="1" lang="es" sz="2400"/>
              <a:t>expresiones</a:t>
            </a:r>
            <a:r>
              <a:rPr lang="es" sz="2400"/>
              <a:t> </a:t>
            </a:r>
            <a:r>
              <a:rPr b="1" i="1" lang="es" sz="2400"/>
              <a:t>booleanas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Tiene 2 grupos de comandos, las </a:t>
            </a:r>
            <a:r>
              <a:rPr b="1" i="1" lang="es" sz="2400"/>
              <a:t>ramas </a:t>
            </a:r>
            <a:r>
              <a:rPr lang="es" sz="2400"/>
              <a:t>(la </a:t>
            </a:r>
            <a:r>
              <a:rPr i="1" lang="es" sz="2400"/>
              <a:t>rama-del-si-no</a:t>
            </a:r>
            <a:r>
              <a:rPr lang="es" sz="2400"/>
              <a:t> puede omitirse)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Pueden agregarse más condiciones y más ramas, para tener </a:t>
            </a:r>
            <a:r>
              <a:rPr b="1" i="1" lang="es" sz="2400"/>
              <a:t>multialternativas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texto se usan las palabras claves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2400"/>
              <a:t>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s" sz="2400"/>
              <a:t>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2400"/>
              <a:t> y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lang="es" sz="2400"/>
              <a:t> para construirlas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519" name="Google Shape;519;p54"/>
          <p:cNvSpPr txBox="1"/>
          <p:nvPr/>
        </p:nvSpPr>
        <p:spPr>
          <a:xfrm>
            <a:off x="517500" y="1847150"/>
            <a:ext cx="8174100" cy="397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Expresiones booleanas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Describen valores de un nuevo tipo de datos: los </a:t>
            </a:r>
            <a:r>
              <a:rPr b="1" i="1" lang="es" sz="2400"/>
              <a:t>Valores de verdad</a:t>
            </a:r>
            <a:r>
              <a:rPr lang="es" sz="2400"/>
              <a:t>, o </a:t>
            </a:r>
            <a:r>
              <a:rPr b="1" i="1" lang="es" sz="2400"/>
              <a:t>Booleanos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Pueden describir </a:t>
            </a:r>
            <a:r>
              <a:rPr b="1" lang="es" sz="2400"/>
              <a:t>verdadero </a:t>
            </a:r>
            <a:r>
              <a:rPr lang="es" sz="2400"/>
              <a:t>o </a:t>
            </a:r>
            <a:r>
              <a:rPr b="1" lang="es" sz="2400"/>
              <a:t>falso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Hay expresiones primitivas de este tipo	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hayBolitas(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&lt;color&gt;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/>
              <a:t>, </a:t>
            </a:r>
            <a:br>
              <a:rPr lang="es" sz="2400"/>
            </a:br>
            <a:r>
              <a:rPr lang="es" sz="2400"/>
              <a:t>describe la precondición de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Sacar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puedeMover(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&lt;dirección&gt;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/>
              <a:t>, </a:t>
            </a:r>
            <a:br>
              <a:rPr lang="es" sz="2400"/>
            </a:br>
            <a:r>
              <a:rPr lang="es" sz="2400"/>
              <a:t>describe la precondición de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Mover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525" name="Google Shape;525;p55"/>
          <p:cNvSpPr txBox="1"/>
          <p:nvPr/>
        </p:nvSpPr>
        <p:spPr>
          <a:xfrm>
            <a:off x="517500" y="1670550"/>
            <a:ext cx="8174100" cy="4825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Expresiones booleanas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Se pueden hacer operaciones booleanas más complejas usando operadores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i="1" lang="es" sz="2400"/>
              <a:t>Operadores de comparación</a:t>
            </a:r>
            <a:endParaRPr b="1" i="1" sz="24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" sz="2200"/>
              <a:t>para comparar números, direcciones y colores por igualdad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" sz="2200"/>
              <a:t>,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s" sz="2200"/>
              <a:t>), mayor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2200"/>
              <a:t>,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s" sz="2200"/>
              <a:t>) y menor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2200"/>
              <a:t>,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s" sz="2200"/>
              <a:t>)</a:t>
            </a:r>
            <a:endParaRPr sz="22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i="1" lang="es" sz="2400"/>
              <a:t>Operador de negación</a:t>
            </a:r>
            <a:endParaRPr b="1" i="1" sz="24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" sz="2200"/>
              <a:t>para negar una condición (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" sz="2200"/>
              <a:t>)</a:t>
            </a:r>
            <a:endParaRPr sz="22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i="1" lang="es" sz="2400"/>
              <a:t>Operadores lógicos</a:t>
            </a:r>
            <a:endParaRPr b="1" i="1" sz="24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" sz="2200"/>
              <a:t>para combinar dos condiciones con conjunción (y también,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s" sz="2200"/>
              <a:t>) o disyunción (o bien,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s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531" name="Google Shape;531;p56"/>
          <p:cNvSpPr txBox="1"/>
          <p:nvPr/>
        </p:nvSpPr>
        <p:spPr>
          <a:xfrm>
            <a:off x="517500" y="1804675"/>
            <a:ext cx="8174100" cy="4145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s" sz="2400"/>
              <a:t>Funciones 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nombrar expresiones complejas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el equivalente a los procedimientos en el mundo de las expresiones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Pueden tener parámetros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los argumentos deben coincidir en cantidad, orden y tipo con los parámetros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clasifican según el tipo de su resultado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Proveen abstracción y legibilidad para expresiones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7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537" name="Google Shape;537;p57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y Funciones</a:t>
            </a:r>
            <a:endParaRPr/>
          </a:p>
        </p:txBody>
      </p:sp>
      <p:sp>
        <p:nvSpPr>
          <p:cNvPr id="538" name="Google Shape;538;p57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17500" y="1783575"/>
            <a:ext cx="8174100" cy="414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Tipos de datos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formas de clasificar las expresiones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 verificar usos incorrectos de expresiones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al definir parámetros, debe establecerse su tipo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Expresiones primitivas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sensar el tablero y obtener información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describen un dato que depende de la celda actual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17500" y="1689375"/>
            <a:ext cx="8174100" cy="435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Operadores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calcular nuevos valores en base a otros dados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pueden ser numéricos, de enumeración, etc.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Funciones primitivas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parecidas a las expresiones primitivas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las construye el que diseña la actividad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Condicionales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tomamos decisiones ante escenarios cambiantes?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programa no debe seguir </a:t>
            </a:r>
            <a:r>
              <a:rPr i="1" lang="es" sz="2400"/>
              <a:t>siempre las mismas </a:t>
            </a:r>
            <a:r>
              <a:rPr lang="es" sz="2400"/>
              <a:t>instrucciones, sino elegir entre diferentes </a:t>
            </a:r>
            <a:r>
              <a:rPr b="1" i="1" lang="es" sz="2400"/>
              <a:t>alternativas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necesaria una nueva herramienta del lenguaje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75" y="32781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000" y="3278175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897100" y="569400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este escenario hay que prender la luz</a:t>
            </a:r>
            <a:endParaRPr sz="2400"/>
          </a:p>
        </p:txBody>
      </p:sp>
      <p:sp>
        <p:nvSpPr>
          <p:cNvPr id="135" name="Google Shape;135;p18"/>
          <p:cNvSpPr txBox="1"/>
          <p:nvPr/>
        </p:nvSpPr>
        <p:spPr>
          <a:xfrm>
            <a:off x="5016100" y="569400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este escenario hay que apagar la luz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Condicional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saber cuál es el </a:t>
            </a:r>
            <a:r>
              <a:rPr lang="es" sz="2400"/>
              <a:t>estado del tablero</a:t>
            </a:r>
            <a:r>
              <a:rPr lang="es" sz="2400"/>
              <a:t>? </a:t>
            </a:r>
            <a:br>
              <a:rPr lang="es" sz="2400"/>
            </a:br>
            <a:r>
              <a:rPr lang="es" sz="2400"/>
              <a:t>¿Cómo describir esa información</a:t>
            </a:r>
            <a:r>
              <a:rPr lang="es" sz="2400"/>
              <a:t>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necesaria una </a:t>
            </a:r>
            <a:r>
              <a:rPr b="1" i="1" lang="es" sz="2400"/>
              <a:t>condición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¿Qué elemento del lenguaje describe información?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75" y="5238350"/>
            <a:ext cx="1365300" cy="1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50" y="3412863"/>
            <a:ext cx="1365300" cy="13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295100" y="3167500"/>
            <a:ext cx="3576600" cy="1546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Hay 2 situaciones posibles: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luz está apagada 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luz está prendida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