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fd471d146_2_5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fd471d146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cf388bf38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cf388bf3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cf388bf38_0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cf388bf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cf388bf38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cf388bf3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cf388bf38_0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cf388bf3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cf388bf38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cf388bf3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cf388bf38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cf388bf3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cf388bf38_0_1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cf388bf3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cf388bf38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cf388bf3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cf388bf38_0_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cf388bf3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cf388bf38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cf388bf3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fe2a1ec53_0_4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fe2a1ec53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cf388bf38_0_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cf388bf3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cf388bf38_0_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cf388bf3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cf388bf38_0_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cf388bf3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cf388bf38_0_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cf388bf3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cf388bf38_0_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cf388bf3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cf388bf38_0_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cf388bf3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cf388bf38_0_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cf388bf3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cf388bf38_0_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cf388bf3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cf388bf38_0_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cf388bf3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4cf388bf38_0_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4cf388bf3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ff4b56f5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ff4b56f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4cf388bf38_0_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4cf388bf3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4cf388bf38_0_1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4cf388bf3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cf388bf38_0_1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cf388bf3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4cf388bf38_0_1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4cf388bf3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4cf388bf38_0_1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4cf388bf3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4cf388bf38_0_1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4cf388bf3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4cf388bf38_0_1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4cf388bf3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4cf388bf38_0_1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4cf388bf3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cf388bf38_0_1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4cf388bf3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cf388bf38_0_1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cf388bf3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ff4e603f1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ff4e603f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4cf388bf38_0_1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4cf388bf3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4ff4b56f53_0_6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4ff4b56f53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5002b2438c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5002b2438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4ff4b56f53_0_6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4ff4b56f53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4fd8479817_1_102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4fd8479817_1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002b2438c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002b2438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002b2438c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002b2438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f4b56f53_0_2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ff4b56f53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cf388bf38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cf388bf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cf388bf38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cf388bf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U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3335901"/>
            <a:ext cx="8520600" cy="192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5261233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7350" y="970067"/>
            <a:ext cx="1513625" cy="11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75" y="633325"/>
            <a:ext cx="6662100" cy="16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b="1" sz="3600">
                <a:solidFill>
                  <a:srgbClr val="1C458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19" name="Google Shape;19;p3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" name="Google Shape;20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25" name="Google Shape;25;p4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" name="Google Shape;2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11700" y="1210133"/>
            <a:ext cx="8520600" cy="5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62100" y="-37200"/>
            <a:ext cx="6699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5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34" name="Google Shape;34;p5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" name="Google Shape;35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311700" y="1225433"/>
            <a:ext cx="3999900" cy="532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832400" y="1225267"/>
            <a:ext cx="3999900" cy="532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62100" y="-37200"/>
            <a:ext cx="6699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0" y="0"/>
            <a:ext cx="9144002" cy="892378"/>
            <a:chOff x="0" y="0"/>
            <a:chExt cx="9144002" cy="669300"/>
          </a:xfrm>
        </p:grpSpPr>
        <p:sp>
          <p:nvSpPr>
            <p:cNvPr id="44" name="Google Shape;44;p6"/>
            <p:cNvSpPr/>
            <p:nvPr/>
          </p:nvSpPr>
          <p:spPr>
            <a:xfrm>
              <a:off x="0" y="0"/>
              <a:ext cx="9144000" cy="66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5" name="Google Shape;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4" y="61650"/>
              <a:ext cx="1629821" cy="39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0" y="18300"/>
              <a:ext cx="786297" cy="461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567250"/>
              <a:ext cx="9144002" cy="10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0" y="0"/>
            <a:ext cx="6807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600"/>
              <a:buNone/>
              <a:defRPr b="1" sz="3600">
                <a:solidFill>
                  <a:srgbClr val="07376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cuadro verde resaltado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53" name="Google Shape;53;p7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4" name="Google Shape;54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490250" y="1270633"/>
            <a:ext cx="7712100" cy="47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b="1" sz="4800">
                <a:solidFill>
                  <a:srgbClr val="07376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63" name="Google Shape;63;p8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4" name="Google Shape;64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9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70" name="Google Shape;70;p9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1" name="Google Shape;71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200"/>
              <a:buNone/>
              <a:defRPr b="1" sz="4200">
                <a:solidFill>
                  <a:srgbClr val="07376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265500" y="3737433"/>
            <a:ext cx="4045200" cy="2419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80" name="Google Shape;80;p10"/>
          <p:cNvGrpSpPr/>
          <p:nvPr/>
        </p:nvGrpSpPr>
        <p:grpSpPr>
          <a:xfrm>
            <a:off x="0" y="0"/>
            <a:ext cx="9144002" cy="740100"/>
            <a:chOff x="0" y="0"/>
            <a:chExt cx="9144002" cy="740100"/>
          </a:xfrm>
        </p:grpSpPr>
        <p:sp>
          <p:nvSpPr>
            <p:cNvPr id="81" name="Google Shape;81;p10"/>
            <p:cNvSpPr/>
            <p:nvPr/>
          </p:nvSpPr>
          <p:spPr>
            <a:xfrm>
              <a:off x="0" y="0"/>
              <a:ext cx="9144000" cy="74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2" name="Google Shape;82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86900" y="73636"/>
              <a:ext cx="1629825" cy="44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11051" y="24400"/>
              <a:ext cx="786299" cy="5247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03914"/>
              <a:ext cx="9144002" cy="1360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4061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2268967"/>
            <a:ext cx="8520600" cy="43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Relationship Id="rId5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Relationship Id="rId5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Relationship Id="rId5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Relationship Id="rId5" Type="http://schemas.openxmlformats.org/officeDocument/2006/relationships/image" Target="../media/image3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Relationship Id="rId5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Relationship Id="rId5" Type="http://schemas.openxmlformats.org/officeDocument/2006/relationships/image" Target="../media/image3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ctrTitle"/>
          </p:nvPr>
        </p:nvSpPr>
        <p:spPr>
          <a:xfrm>
            <a:off x="311700" y="3335901"/>
            <a:ext cx="8520600" cy="19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la Programación</a:t>
            </a:r>
            <a:endParaRPr/>
          </a:p>
        </p:txBody>
      </p:sp>
      <p:sp>
        <p:nvSpPr>
          <p:cNvPr id="90" name="Google Shape;90;p11"/>
          <p:cNvSpPr txBox="1"/>
          <p:nvPr>
            <p:ph idx="1" type="subTitle"/>
          </p:nvPr>
        </p:nvSpPr>
        <p:spPr>
          <a:xfrm>
            <a:off x="311700" y="5261233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Repetición condicional</a:t>
            </a:r>
            <a:endParaRPr/>
          </a:p>
        </p:txBody>
      </p:sp>
      <p:sp>
        <p:nvSpPr>
          <p:cNvPr id="91" name="Google Shape;91;p11"/>
          <p:cNvSpPr txBox="1"/>
          <p:nvPr>
            <p:ph idx="1" type="subTitle"/>
          </p:nvPr>
        </p:nvSpPr>
        <p:spPr>
          <a:xfrm>
            <a:off x="487500" y="6187800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9999"/>
                </a:solidFill>
              </a:rPr>
              <a:t>Prof. Alan Rodas Bonjour</a:t>
            </a:r>
            <a:endParaRPr sz="1000">
              <a:solidFill>
                <a:srgbClr val="99999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9999"/>
                </a:solidFill>
              </a:rPr>
              <a:t>parte del material tomado de Introducción a la Programación - UNQ - Pablo E. “Fidel” Martínez López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Repetición condicional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295100" y="1137150"/>
            <a:ext cx="8628600" cy="2194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La </a:t>
            </a:r>
            <a:r>
              <a:rPr b="1" i="1" lang="es" sz="2400"/>
              <a:t>repetición condicional </a:t>
            </a:r>
            <a:r>
              <a:rPr lang="es" sz="2400"/>
              <a:t>se arma con</a:t>
            </a:r>
            <a:endParaRPr sz="2400"/>
          </a:p>
          <a:p>
            <a:pPr indent="-238799" lvl="1" marL="665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una expresión de tipo Bool (la </a:t>
            </a:r>
            <a:r>
              <a:rPr b="1" lang="es" sz="2400"/>
              <a:t>condición </a:t>
            </a:r>
            <a:r>
              <a:rPr lang="es" sz="2400"/>
              <a:t>de finalización)</a:t>
            </a:r>
            <a:endParaRPr sz="2400"/>
          </a:p>
          <a:p>
            <a: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s" sz="2200"/>
              <a:t>en texto, entre paréntesis</a:t>
            </a:r>
            <a:endParaRPr sz="2200"/>
          </a:p>
          <a:p>
            <a:pPr indent="-238799" lvl="1" marL="665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un grupo de comandos (el </a:t>
            </a:r>
            <a:r>
              <a:rPr b="1" lang="es" sz="2400"/>
              <a:t>cuerpo </a:t>
            </a:r>
            <a:r>
              <a:rPr lang="es" sz="2400"/>
              <a:t>de la repetición)</a:t>
            </a:r>
            <a:endParaRPr sz="2400"/>
          </a:p>
          <a:p>
            <a: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s" sz="2200"/>
              <a:t>en texto, entre llaves</a:t>
            </a:r>
            <a:endParaRPr sz="2200"/>
          </a:p>
        </p:txBody>
      </p:sp>
      <p:sp>
        <p:nvSpPr>
          <p:cNvPr id="149" name="Google Shape;149;p20"/>
          <p:cNvSpPr txBox="1"/>
          <p:nvPr/>
        </p:nvSpPr>
        <p:spPr>
          <a:xfrm>
            <a:off x="877350" y="5694000"/>
            <a:ext cx="7420200" cy="875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El cuerpo indica la acción a repetir y la condición, cuándo debe finalizar la repetición</a:t>
            </a:r>
            <a:endParaRPr sz="2400"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00" y="3393138"/>
            <a:ext cx="4940521" cy="21458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0"/>
          <p:cNvCxnSpPr>
            <a:stCxn id="152" idx="1"/>
          </p:cNvCxnSpPr>
          <p:nvPr/>
        </p:nvCxnSpPr>
        <p:spPr>
          <a:xfrm flipH="1">
            <a:off x="4989700" y="3714700"/>
            <a:ext cx="1485300" cy="7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0"/>
          <p:cNvSpPr txBox="1"/>
          <p:nvPr/>
        </p:nvSpPr>
        <p:spPr>
          <a:xfrm>
            <a:off x="6002150" y="4369700"/>
            <a:ext cx="1955400" cy="519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Cuerpo</a:t>
            </a:r>
            <a:endParaRPr b="1" sz="2400"/>
          </a:p>
        </p:txBody>
      </p:sp>
      <p:cxnSp>
        <p:nvCxnSpPr>
          <p:cNvPr id="154" name="Google Shape;154;p20"/>
          <p:cNvCxnSpPr>
            <a:stCxn id="153" idx="1"/>
            <a:endCxn id="155" idx="1"/>
          </p:cNvCxnSpPr>
          <p:nvPr/>
        </p:nvCxnSpPr>
        <p:spPr>
          <a:xfrm flipH="1">
            <a:off x="4166150" y="4629200"/>
            <a:ext cx="1836000" cy="6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0"/>
          <p:cNvSpPr txBox="1"/>
          <p:nvPr/>
        </p:nvSpPr>
        <p:spPr>
          <a:xfrm>
            <a:off x="6475000" y="3455200"/>
            <a:ext cx="2213100" cy="519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Condición</a:t>
            </a:r>
            <a:endParaRPr b="1" sz="2400"/>
          </a:p>
        </p:txBody>
      </p:sp>
      <p:sp>
        <p:nvSpPr>
          <p:cNvPr id="155" name="Google Shape;155;p20"/>
          <p:cNvSpPr/>
          <p:nvPr/>
        </p:nvSpPr>
        <p:spPr>
          <a:xfrm flipH="1">
            <a:off x="3926650" y="4109350"/>
            <a:ext cx="239400" cy="1159200"/>
          </a:xfrm>
          <a:prstGeom prst="leftBrace">
            <a:avLst>
              <a:gd fmla="val 18128" name="adj1"/>
              <a:gd fmla="val 50327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20"/>
          <p:cNvCxnSpPr>
            <a:stCxn id="155" idx="2"/>
          </p:cNvCxnSpPr>
          <p:nvPr/>
        </p:nvCxnSpPr>
        <p:spPr>
          <a:xfrm flipH="1">
            <a:off x="1501750" y="5268550"/>
            <a:ext cx="2424900" cy="11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Repetición condicional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295100" y="1137150"/>
            <a:ext cx="8628600" cy="2147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En bloques, usamos la variante </a:t>
            </a:r>
            <a:r>
              <a:rPr b="1" i="1" lang="es" sz="2400"/>
              <a:t>repetir-hasta-que</a:t>
            </a:r>
            <a:endParaRPr b="1" i="1"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En texto, usamos la variante </a:t>
            </a:r>
            <a:r>
              <a:rPr b="1" i="1" lang="es" sz="2400"/>
              <a:t>while </a:t>
            </a:r>
            <a:r>
              <a:rPr lang="es" sz="2400"/>
              <a:t>(</a:t>
            </a:r>
            <a:r>
              <a:rPr i="1" lang="es" sz="2400"/>
              <a:t>mientras</a:t>
            </a:r>
            <a:r>
              <a:rPr lang="es" sz="2400"/>
              <a:t>)</a:t>
            </a:r>
            <a:endParaRPr sz="24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" sz="2200"/>
              <a:t>Una pregunta cuándo terminar y la otra cuándo seguir 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" sz="2200"/>
              <a:t>Por eso la condición de una aparece negada en la otra (repite </a:t>
            </a:r>
            <a:r>
              <a:rPr i="1" lang="es" sz="2200"/>
              <a:t>hasta que </a:t>
            </a:r>
            <a:r>
              <a:rPr lang="es" sz="2200"/>
              <a:t>terminó, o </a:t>
            </a:r>
            <a:r>
              <a:rPr i="1" lang="es" sz="2200"/>
              <a:t>mientras NO </a:t>
            </a:r>
            <a:r>
              <a:rPr lang="es" sz="2200"/>
              <a:t>terminó)</a:t>
            </a:r>
            <a:endParaRPr sz="2200"/>
          </a:p>
        </p:txBody>
      </p:sp>
      <p:sp>
        <p:nvSpPr>
          <p:cNvPr id="163" name="Google Shape;163;p21"/>
          <p:cNvSpPr txBox="1"/>
          <p:nvPr/>
        </p:nvSpPr>
        <p:spPr>
          <a:xfrm>
            <a:off x="1974625" y="3456850"/>
            <a:ext cx="4966200" cy="1466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Comparar repetir</a:t>
            </a:r>
            <a:br>
              <a:rPr lang="es" sz="2400"/>
            </a:br>
            <a:r>
              <a:rPr i="1" lang="es" sz="2400"/>
              <a:t>hasta que</a:t>
            </a:r>
            <a:r>
              <a:rPr lang="es" sz="2400"/>
              <a:t> está en la meta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vs. </a:t>
            </a:r>
            <a:br>
              <a:rPr lang="es" sz="2400"/>
            </a:br>
            <a:r>
              <a:rPr i="1" lang="es" sz="2400"/>
              <a:t>mientras </a:t>
            </a:r>
            <a:r>
              <a:rPr b="1" i="1" lang="es" sz="2400"/>
              <a:t>no</a:t>
            </a:r>
            <a:r>
              <a:rPr b="1" lang="es" sz="2400"/>
              <a:t> </a:t>
            </a:r>
            <a:r>
              <a:rPr lang="es" sz="2400"/>
              <a:t>está en la meta</a:t>
            </a:r>
            <a:endParaRPr sz="2400"/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726" y="5324150"/>
            <a:ext cx="4300500" cy="1399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500" y="5195175"/>
            <a:ext cx="3617126" cy="157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1"/>
          <p:cNvCxnSpPr>
            <a:stCxn id="163" idx="2"/>
          </p:cNvCxnSpPr>
          <p:nvPr/>
        </p:nvCxnSpPr>
        <p:spPr>
          <a:xfrm>
            <a:off x="4457725" y="4922950"/>
            <a:ext cx="1076100" cy="584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1"/>
          <p:cNvCxnSpPr>
            <a:stCxn id="163" idx="2"/>
          </p:cNvCxnSpPr>
          <p:nvPr/>
        </p:nvCxnSpPr>
        <p:spPr>
          <a:xfrm flipH="1">
            <a:off x="2707825" y="4922950"/>
            <a:ext cx="1749900" cy="51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Repetición condicional</a:t>
            </a: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295100" y="1137150"/>
            <a:ext cx="8628600" cy="1849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 condición se vuelve a evaluar luego de cada repetición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Esto puede llevar a situaciones donde el programa </a:t>
            </a:r>
            <a:br>
              <a:rPr lang="es" sz="2400"/>
            </a:br>
            <a:r>
              <a:rPr lang="es" sz="2400"/>
              <a:t>NO TERMINA nunca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Es una situación de falla nueva</a:t>
            </a:r>
            <a:endParaRPr sz="2400"/>
          </a:p>
        </p:txBody>
      </p:sp>
      <p:sp>
        <p:nvSpPr>
          <p:cNvPr id="174" name="Google Shape;174;p22"/>
          <p:cNvSpPr txBox="1"/>
          <p:nvPr/>
        </p:nvSpPr>
        <p:spPr>
          <a:xfrm>
            <a:off x="2376625" y="5083150"/>
            <a:ext cx="5675700" cy="897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¿Cuándo termina este juego?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¡La condición siempre es verdadera!</a:t>
            </a:r>
            <a:endParaRPr sz="2400"/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38" y="3233650"/>
            <a:ext cx="8750322" cy="18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Repetición condicional</a:t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295100" y="1137150"/>
            <a:ext cx="8628600" cy="1521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A esta forma de falla se la considera similar a un BOOM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La precondición </a:t>
            </a:r>
            <a:r>
              <a:rPr b="1" lang="es" sz="2400"/>
              <a:t>debe </a:t>
            </a:r>
            <a:r>
              <a:rPr lang="es" sz="2400"/>
              <a:t>tener en cuenta estos casos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Puede darse en condiciones sutiles</a:t>
            </a:r>
            <a:endParaRPr sz="2400"/>
          </a:p>
        </p:txBody>
      </p:sp>
      <p:sp>
        <p:nvSpPr>
          <p:cNvPr id="182" name="Google Shape;182;p23"/>
          <p:cNvSpPr txBox="1"/>
          <p:nvPr/>
        </p:nvSpPr>
        <p:spPr>
          <a:xfrm>
            <a:off x="847950" y="2823575"/>
            <a:ext cx="7448100" cy="94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¿Cuándo termina </a:t>
            </a: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LlegarALaEsquina(Norte, Sur)</a:t>
            </a:r>
            <a:r>
              <a:rPr lang="es" sz="2200"/>
              <a:t>?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¿Existe la esquina Norte-Sur?</a:t>
            </a:r>
            <a:endParaRPr sz="2200"/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313" y="4006593"/>
            <a:ext cx="7736162" cy="248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Repetición condicional</a:t>
            </a:r>
            <a:endParaRPr/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098" y="2881625"/>
            <a:ext cx="3616300" cy="36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/>
        </p:nvSpPr>
        <p:spPr>
          <a:xfrm>
            <a:off x="295100" y="1137150"/>
            <a:ext cx="8628600" cy="1052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La no-terminación puede aparecer porque olvidamos hacer algo, o porque no consideramos todos los casos</a:t>
            </a:r>
            <a:endParaRPr sz="2400"/>
          </a:p>
        </p:txBody>
      </p:sp>
      <p:sp>
        <p:nvSpPr>
          <p:cNvPr id="191" name="Google Shape;191;p24"/>
          <p:cNvSpPr txBox="1"/>
          <p:nvPr/>
        </p:nvSpPr>
        <p:spPr>
          <a:xfrm>
            <a:off x="934125" y="4861850"/>
            <a:ext cx="1962900" cy="1320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¡Olvidamos mover a Lucho!</a:t>
            </a:r>
            <a:endParaRPr sz="2400"/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325" y="2402150"/>
            <a:ext cx="4949503" cy="2053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24"/>
          <p:cNvCxnSpPr>
            <a:stCxn id="191" idx="0"/>
          </p:cNvCxnSpPr>
          <p:nvPr/>
        </p:nvCxnSpPr>
        <p:spPr>
          <a:xfrm rot="10800000">
            <a:off x="1608075" y="3899450"/>
            <a:ext cx="307500" cy="96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Repetición condicional</a:t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295100" y="1137150"/>
            <a:ext cx="8628600" cy="1903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¿Cómo asegurar que una repetición condicional termina?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Hay muchas técnicas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Nosotros usaremos una simple: la idea de </a:t>
            </a:r>
            <a:r>
              <a:rPr b="1" i="1" lang="es" sz="2400"/>
              <a:t>recorrido</a:t>
            </a:r>
            <a:endParaRPr b="1" i="1" sz="2400"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" sz="2400"/>
              <a:t>Se basa en una secuencia finita de “elementos”</a:t>
            </a:r>
            <a:endParaRPr sz="2400"/>
          </a:p>
        </p:txBody>
      </p:sp>
      <p:sp>
        <p:nvSpPr>
          <p:cNvPr id="200" name="Google Shape;200;p25"/>
          <p:cNvSpPr txBox="1"/>
          <p:nvPr/>
        </p:nvSpPr>
        <p:spPr>
          <a:xfrm>
            <a:off x="4977950" y="3229825"/>
            <a:ext cx="3883500" cy="875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“No pregunto cuántos son,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sino que vayan saliendo”</a:t>
            </a:r>
            <a:endParaRPr sz="2400"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98" y="4400400"/>
            <a:ext cx="5962026" cy="23855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25"/>
          <p:cNvCxnSpPr/>
          <p:nvPr/>
        </p:nvCxnSpPr>
        <p:spPr>
          <a:xfrm>
            <a:off x="1725000" y="4289800"/>
            <a:ext cx="0" cy="105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5"/>
          <p:cNvCxnSpPr/>
          <p:nvPr/>
        </p:nvCxnSpPr>
        <p:spPr>
          <a:xfrm>
            <a:off x="2410800" y="4289800"/>
            <a:ext cx="0" cy="105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5"/>
          <p:cNvCxnSpPr/>
          <p:nvPr/>
        </p:nvCxnSpPr>
        <p:spPr>
          <a:xfrm>
            <a:off x="3020400" y="4289800"/>
            <a:ext cx="0" cy="105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5"/>
          <p:cNvCxnSpPr/>
          <p:nvPr/>
        </p:nvCxnSpPr>
        <p:spPr>
          <a:xfrm>
            <a:off x="3630000" y="4289800"/>
            <a:ext cx="0" cy="105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5"/>
          <p:cNvCxnSpPr/>
          <p:nvPr/>
        </p:nvCxnSpPr>
        <p:spPr>
          <a:xfrm>
            <a:off x="4239600" y="4289800"/>
            <a:ext cx="0" cy="105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5"/>
          <p:cNvCxnSpPr/>
          <p:nvPr/>
        </p:nvCxnSpPr>
        <p:spPr>
          <a:xfrm>
            <a:off x="4849200" y="4289800"/>
            <a:ext cx="0" cy="105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5"/>
          <p:cNvSpPr txBox="1"/>
          <p:nvPr/>
        </p:nvSpPr>
        <p:spPr>
          <a:xfrm>
            <a:off x="1584425" y="3229825"/>
            <a:ext cx="2140200" cy="721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Secuencia de 6 celdas con luz</a:t>
            </a:r>
            <a:endParaRPr sz="2000"/>
          </a:p>
        </p:txBody>
      </p:sp>
      <p:cxnSp>
        <p:nvCxnSpPr>
          <p:cNvPr id="209" name="Google Shape;209;p25"/>
          <p:cNvCxnSpPr>
            <a:stCxn id="208" idx="2"/>
          </p:cNvCxnSpPr>
          <p:nvPr/>
        </p:nvCxnSpPr>
        <p:spPr>
          <a:xfrm flipH="1">
            <a:off x="1714325" y="3951025"/>
            <a:ext cx="940200" cy="35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5"/>
          <p:cNvCxnSpPr>
            <a:stCxn id="208" idx="2"/>
          </p:cNvCxnSpPr>
          <p:nvPr/>
        </p:nvCxnSpPr>
        <p:spPr>
          <a:xfrm flipH="1">
            <a:off x="2407325" y="3951025"/>
            <a:ext cx="247200" cy="35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5"/>
          <p:cNvCxnSpPr>
            <a:stCxn id="208" idx="2"/>
          </p:cNvCxnSpPr>
          <p:nvPr/>
        </p:nvCxnSpPr>
        <p:spPr>
          <a:xfrm>
            <a:off x="2654525" y="3951025"/>
            <a:ext cx="370800" cy="35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5"/>
          <p:cNvCxnSpPr>
            <a:stCxn id="208" idx="2"/>
          </p:cNvCxnSpPr>
          <p:nvPr/>
        </p:nvCxnSpPr>
        <p:spPr>
          <a:xfrm>
            <a:off x="2654525" y="3951025"/>
            <a:ext cx="2207400" cy="359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5"/>
          <p:cNvCxnSpPr>
            <a:stCxn id="208" idx="2"/>
          </p:cNvCxnSpPr>
          <p:nvPr/>
        </p:nvCxnSpPr>
        <p:spPr>
          <a:xfrm>
            <a:off x="2654525" y="3951025"/>
            <a:ext cx="987000" cy="35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5"/>
          <p:cNvCxnSpPr>
            <a:stCxn id="208" idx="2"/>
          </p:cNvCxnSpPr>
          <p:nvPr/>
        </p:nvCxnSpPr>
        <p:spPr>
          <a:xfrm>
            <a:off x="2654525" y="3951025"/>
            <a:ext cx="1599000" cy="357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Recorridos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</a:t>
            </a:r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295100" y="1137150"/>
            <a:ext cx="8628600" cy="1741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Un </a:t>
            </a:r>
            <a:r>
              <a:rPr b="1" i="1" lang="es" sz="2400"/>
              <a:t>recorrido </a:t>
            </a:r>
            <a:r>
              <a:rPr lang="es" sz="2400"/>
              <a:t>es una forma de dividir en subtareas </a:t>
            </a:r>
            <a:endParaRPr sz="24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/>
              <a:t>en problemas con una secuencia finita de “elementos”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" sz="2200"/>
              <a:t>para asegurar que todos los elementos son procesados</a:t>
            </a:r>
            <a:endParaRPr sz="22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Involucra definir 5 subtareas (los nombres pueden variar)</a:t>
            </a:r>
            <a:endParaRPr sz="2400"/>
          </a:p>
        </p:txBody>
      </p:sp>
      <p:sp>
        <p:nvSpPr>
          <p:cNvPr id="226" name="Google Shape;226;p27"/>
          <p:cNvSpPr txBox="1"/>
          <p:nvPr/>
        </p:nvSpPr>
        <p:spPr>
          <a:xfrm>
            <a:off x="6262775" y="3441000"/>
            <a:ext cx="2250600" cy="226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Muchos problemas involucran secuencias de elementos</a:t>
            </a:r>
            <a:endParaRPr sz="2400"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00" y="2926700"/>
            <a:ext cx="5571075" cy="38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</a:t>
            </a:r>
            <a:endParaRPr/>
          </a:p>
        </p:txBody>
      </p:sp>
      <p:grpSp>
        <p:nvGrpSpPr>
          <p:cNvPr id="233" name="Google Shape;233;p28"/>
          <p:cNvGrpSpPr/>
          <p:nvPr/>
        </p:nvGrpSpPr>
        <p:grpSpPr>
          <a:xfrm>
            <a:off x="1009766" y="3375871"/>
            <a:ext cx="6633350" cy="2731932"/>
            <a:chOff x="1179723" y="3382075"/>
            <a:chExt cx="5962026" cy="2385551"/>
          </a:xfrm>
        </p:grpSpPr>
        <p:pic>
          <p:nvPicPr>
            <p:cNvPr id="234" name="Google Shape;234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79723" y="3382075"/>
              <a:ext cx="5962026" cy="23855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5" name="Google Shape;235;p28"/>
            <p:cNvGrpSpPr/>
            <p:nvPr/>
          </p:nvGrpSpPr>
          <p:grpSpPr>
            <a:xfrm>
              <a:off x="2438425" y="4829021"/>
              <a:ext cx="647857" cy="235279"/>
              <a:chOff x="2438425" y="4840846"/>
              <a:chExt cx="647857" cy="235279"/>
            </a:xfrm>
          </p:grpSpPr>
          <p:sp>
            <p:nvSpPr>
              <p:cNvPr id="236" name="Google Shape;236;p28"/>
              <p:cNvSpPr/>
              <p:nvPr/>
            </p:nvSpPr>
            <p:spPr>
              <a:xfrm>
                <a:off x="2438425" y="4881000"/>
                <a:ext cx="608941" cy="195125"/>
              </a:xfrm>
              <a:custGeom>
                <a:rect b="b" l="l" r="r" t="t"/>
                <a:pathLst>
                  <a:path extrusionOk="0" h="7805" w="25304">
                    <a:moveTo>
                      <a:pt x="0" y="0"/>
                    </a:moveTo>
                    <a:cubicBezTo>
                      <a:pt x="601" y="798"/>
                      <a:pt x="1479" y="3488"/>
                      <a:pt x="3607" y="4789"/>
                    </a:cubicBezTo>
                    <a:cubicBezTo>
                      <a:pt x="5735" y="6090"/>
                      <a:pt x="9785" y="7863"/>
                      <a:pt x="12770" y="7804"/>
                    </a:cubicBezTo>
                    <a:cubicBezTo>
                      <a:pt x="15756" y="7745"/>
                      <a:pt x="19431" y="5725"/>
                      <a:pt x="21520" y="4434"/>
                    </a:cubicBezTo>
                    <a:cubicBezTo>
                      <a:pt x="23609" y="3143"/>
                      <a:pt x="24673" y="788"/>
                      <a:pt x="25304" y="59"/>
                    </a:cubicBezTo>
                  </a:path>
                </a:pathLst>
              </a:cu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237" name="Google Shape;237;p28"/>
              <p:cNvCxnSpPr/>
              <p:nvPr/>
            </p:nvCxnSpPr>
            <p:spPr>
              <a:xfrm flipH="1" rot="10800000">
                <a:off x="2944382" y="4840846"/>
                <a:ext cx="141900" cy="149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238" name="Google Shape;238;p28"/>
            <p:cNvGrpSpPr/>
            <p:nvPr/>
          </p:nvGrpSpPr>
          <p:grpSpPr>
            <a:xfrm>
              <a:off x="3074400" y="4829021"/>
              <a:ext cx="647671" cy="235279"/>
              <a:chOff x="2438425" y="4840846"/>
              <a:chExt cx="647671" cy="235279"/>
            </a:xfrm>
          </p:grpSpPr>
          <p:sp>
            <p:nvSpPr>
              <p:cNvPr id="239" name="Google Shape;239;p28"/>
              <p:cNvSpPr/>
              <p:nvPr/>
            </p:nvSpPr>
            <p:spPr>
              <a:xfrm>
                <a:off x="2438425" y="4881000"/>
                <a:ext cx="608941" cy="195125"/>
              </a:xfrm>
              <a:custGeom>
                <a:rect b="b" l="l" r="r" t="t"/>
                <a:pathLst>
                  <a:path extrusionOk="0" h="7805" w="25304">
                    <a:moveTo>
                      <a:pt x="0" y="0"/>
                    </a:moveTo>
                    <a:cubicBezTo>
                      <a:pt x="601" y="798"/>
                      <a:pt x="1479" y="3488"/>
                      <a:pt x="3607" y="4789"/>
                    </a:cubicBezTo>
                    <a:cubicBezTo>
                      <a:pt x="5735" y="6090"/>
                      <a:pt x="9785" y="7863"/>
                      <a:pt x="12770" y="7804"/>
                    </a:cubicBezTo>
                    <a:cubicBezTo>
                      <a:pt x="15756" y="7745"/>
                      <a:pt x="19431" y="5725"/>
                      <a:pt x="21520" y="4434"/>
                    </a:cubicBezTo>
                    <a:cubicBezTo>
                      <a:pt x="23609" y="3143"/>
                      <a:pt x="24673" y="788"/>
                      <a:pt x="25304" y="59"/>
                    </a:cubicBezTo>
                  </a:path>
                </a:pathLst>
              </a:cu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240" name="Google Shape;240;p28"/>
              <p:cNvCxnSpPr/>
              <p:nvPr/>
            </p:nvCxnSpPr>
            <p:spPr>
              <a:xfrm flipH="1" rot="10800000">
                <a:off x="2935496" y="4840846"/>
                <a:ext cx="150600" cy="149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241" name="Google Shape;241;p28"/>
            <p:cNvGrpSpPr/>
            <p:nvPr/>
          </p:nvGrpSpPr>
          <p:grpSpPr>
            <a:xfrm>
              <a:off x="3707650" y="4829208"/>
              <a:ext cx="647868" cy="235092"/>
              <a:chOff x="2438425" y="4841033"/>
              <a:chExt cx="647868" cy="235092"/>
            </a:xfrm>
          </p:grpSpPr>
          <p:sp>
            <p:nvSpPr>
              <p:cNvPr id="242" name="Google Shape;242;p28"/>
              <p:cNvSpPr/>
              <p:nvPr/>
            </p:nvSpPr>
            <p:spPr>
              <a:xfrm>
                <a:off x="2438425" y="4881000"/>
                <a:ext cx="608941" cy="195125"/>
              </a:xfrm>
              <a:custGeom>
                <a:rect b="b" l="l" r="r" t="t"/>
                <a:pathLst>
                  <a:path extrusionOk="0" h="7805" w="25304">
                    <a:moveTo>
                      <a:pt x="0" y="0"/>
                    </a:moveTo>
                    <a:cubicBezTo>
                      <a:pt x="601" y="798"/>
                      <a:pt x="1479" y="3488"/>
                      <a:pt x="3607" y="4789"/>
                    </a:cubicBezTo>
                    <a:cubicBezTo>
                      <a:pt x="5735" y="6090"/>
                      <a:pt x="9785" y="7863"/>
                      <a:pt x="12770" y="7804"/>
                    </a:cubicBezTo>
                    <a:cubicBezTo>
                      <a:pt x="15756" y="7745"/>
                      <a:pt x="19431" y="5725"/>
                      <a:pt x="21520" y="4434"/>
                    </a:cubicBezTo>
                    <a:cubicBezTo>
                      <a:pt x="23609" y="3143"/>
                      <a:pt x="24673" y="788"/>
                      <a:pt x="25304" y="59"/>
                    </a:cubicBezTo>
                  </a:path>
                </a:pathLst>
              </a:cu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243" name="Google Shape;243;p28"/>
              <p:cNvCxnSpPr/>
              <p:nvPr/>
            </p:nvCxnSpPr>
            <p:spPr>
              <a:xfrm flipH="1" rot="10800000">
                <a:off x="2931493" y="4841033"/>
                <a:ext cx="154800" cy="162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244" name="Google Shape;244;p28"/>
            <p:cNvGrpSpPr/>
            <p:nvPr/>
          </p:nvGrpSpPr>
          <p:grpSpPr>
            <a:xfrm>
              <a:off x="4334750" y="4828938"/>
              <a:ext cx="647753" cy="235362"/>
              <a:chOff x="2438425" y="4840763"/>
              <a:chExt cx="647753" cy="235362"/>
            </a:xfrm>
          </p:grpSpPr>
          <p:sp>
            <p:nvSpPr>
              <p:cNvPr id="245" name="Google Shape;245;p28"/>
              <p:cNvSpPr/>
              <p:nvPr/>
            </p:nvSpPr>
            <p:spPr>
              <a:xfrm>
                <a:off x="2438425" y="4881000"/>
                <a:ext cx="608941" cy="195125"/>
              </a:xfrm>
              <a:custGeom>
                <a:rect b="b" l="l" r="r" t="t"/>
                <a:pathLst>
                  <a:path extrusionOk="0" h="7805" w="25304">
                    <a:moveTo>
                      <a:pt x="0" y="0"/>
                    </a:moveTo>
                    <a:cubicBezTo>
                      <a:pt x="601" y="798"/>
                      <a:pt x="1479" y="3488"/>
                      <a:pt x="3607" y="4789"/>
                    </a:cubicBezTo>
                    <a:cubicBezTo>
                      <a:pt x="5735" y="6090"/>
                      <a:pt x="9785" y="7863"/>
                      <a:pt x="12770" y="7804"/>
                    </a:cubicBezTo>
                    <a:cubicBezTo>
                      <a:pt x="15756" y="7745"/>
                      <a:pt x="19431" y="5725"/>
                      <a:pt x="21520" y="4434"/>
                    </a:cubicBezTo>
                    <a:cubicBezTo>
                      <a:pt x="23609" y="3143"/>
                      <a:pt x="24673" y="788"/>
                      <a:pt x="25304" y="59"/>
                    </a:cubicBezTo>
                  </a:path>
                </a:pathLst>
              </a:cu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246" name="Google Shape;246;p28"/>
              <p:cNvCxnSpPr/>
              <p:nvPr/>
            </p:nvCxnSpPr>
            <p:spPr>
              <a:xfrm flipH="1" rot="10800000">
                <a:off x="2942178" y="4840763"/>
                <a:ext cx="144000" cy="158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247" name="Google Shape;247;p28"/>
            <p:cNvGrpSpPr/>
            <p:nvPr/>
          </p:nvGrpSpPr>
          <p:grpSpPr>
            <a:xfrm>
              <a:off x="4976875" y="4828938"/>
              <a:ext cx="647671" cy="235362"/>
              <a:chOff x="2438425" y="4840763"/>
              <a:chExt cx="647671" cy="235362"/>
            </a:xfrm>
          </p:grpSpPr>
          <p:sp>
            <p:nvSpPr>
              <p:cNvPr id="248" name="Google Shape;248;p28"/>
              <p:cNvSpPr/>
              <p:nvPr/>
            </p:nvSpPr>
            <p:spPr>
              <a:xfrm>
                <a:off x="2438425" y="4881000"/>
                <a:ext cx="608941" cy="195125"/>
              </a:xfrm>
              <a:custGeom>
                <a:rect b="b" l="l" r="r" t="t"/>
                <a:pathLst>
                  <a:path extrusionOk="0" h="7805" w="25304">
                    <a:moveTo>
                      <a:pt x="0" y="0"/>
                    </a:moveTo>
                    <a:cubicBezTo>
                      <a:pt x="601" y="798"/>
                      <a:pt x="1479" y="3488"/>
                      <a:pt x="3607" y="4789"/>
                    </a:cubicBezTo>
                    <a:cubicBezTo>
                      <a:pt x="5735" y="6090"/>
                      <a:pt x="9785" y="7863"/>
                      <a:pt x="12770" y="7804"/>
                    </a:cubicBezTo>
                    <a:cubicBezTo>
                      <a:pt x="15756" y="7745"/>
                      <a:pt x="19431" y="5725"/>
                      <a:pt x="21520" y="4434"/>
                    </a:cubicBezTo>
                    <a:cubicBezTo>
                      <a:pt x="23609" y="3143"/>
                      <a:pt x="24673" y="788"/>
                      <a:pt x="25304" y="59"/>
                    </a:cubicBezTo>
                  </a:path>
                </a:pathLst>
              </a:cu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249" name="Google Shape;249;p28"/>
              <p:cNvCxnSpPr/>
              <p:nvPr/>
            </p:nvCxnSpPr>
            <p:spPr>
              <a:xfrm flipH="1" rot="10800000">
                <a:off x="2939996" y="4840763"/>
                <a:ext cx="146100" cy="158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250" name="Google Shape;250;p28"/>
            <p:cNvGrpSpPr/>
            <p:nvPr/>
          </p:nvGrpSpPr>
          <p:grpSpPr>
            <a:xfrm>
              <a:off x="5614975" y="4828938"/>
              <a:ext cx="647713" cy="235362"/>
              <a:chOff x="2438425" y="4840763"/>
              <a:chExt cx="647713" cy="235362"/>
            </a:xfrm>
          </p:grpSpPr>
          <p:sp>
            <p:nvSpPr>
              <p:cNvPr id="251" name="Google Shape;251;p28"/>
              <p:cNvSpPr/>
              <p:nvPr/>
            </p:nvSpPr>
            <p:spPr>
              <a:xfrm>
                <a:off x="2438425" y="4881000"/>
                <a:ext cx="608941" cy="195125"/>
              </a:xfrm>
              <a:custGeom>
                <a:rect b="b" l="l" r="r" t="t"/>
                <a:pathLst>
                  <a:path extrusionOk="0" h="7805" w="25304">
                    <a:moveTo>
                      <a:pt x="0" y="0"/>
                    </a:moveTo>
                    <a:cubicBezTo>
                      <a:pt x="601" y="798"/>
                      <a:pt x="1479" y="3488"/>
                      <a:pt x="3607" y="4789"/>
                    </a:cubicBezTo>
                    <a:cubicBezTo>
                      <a:pt x="5735" y="6090"/>
                      <a:pt x="9785" y="7863"/>
                      <a:pt x="12770" y="7804"/>
                    </a:cubicBezTo>
                    <a:cubicBezTo>
                      <a:pt x="15756" y="7745"/>
                      <a:pt x="19431" y="5725"/>
                      <a:pt x="21520" y="4434"/>
                    </a:cubicBezTo>
                    <a:cubicBezTo>
                      <a:pt x="23609" y="3143"/>
                      <a:pt x="24673" y="788"/>
                      <a:pt x="25304" y="59"/>
                    </a:cubicBezTo>
                  </a:path>
                </a:pathLst>
              </a:cu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252" name="Google Shape;252;p28"/>
              <p:cNvCxnSpPr/>
              <p:nvPr/>
            </p:nvCxnSpPr>
            <p:spPr>
              <a:xfrm flipH="1" rot="10800000">
                <a:off x="2941838" y="4840763"/>
                <a:ext cx="144300" cy="158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253" name="Google Shape;253;p28"/>
          <p:cNvSpPr txBox="1"/>
          <p:nvPr/>
        </p:nvSpPr>
        <p:spPr>
          <a:xfrm>
            <a:off x="295100" y="1137150"/>
            <a:ext cx="8628600" cy="1741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Un </a:t>
            </a:r>
            <a:r>
              <a:rPr b="1" i="1" lang="es" sz="2400"/>
              <a:t>recorrido </a:t>
            </a:r>
            <a:r>
              <a:rPr lang="es" sz="2400"/>
              <a:t>es una forma de dividir en subtareas </a:t>
            </a:r>
            <a:endParaRPr sz="24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/>
              <a:t>en problemas con una secuencia finita de “elementos”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" sz="2200"/>
              <a:t>para asegurar que todos los elementos son procesados</a:t>
            </a:r>
            <a:endParaRPr sz="22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Involucra definir 5 subtareas (los nombres pueden variar)</a:t>
            </a:r>
            <a:endParaRPr sz="2400"/>
          </a:p>
        </p:txBody>
      </p:sp>
      <p:sp>
        <p:nvSpPr>
          <p:cNvPr id="254" name="Google Shape;254;p28"/>
          <p:cNvSpPr txBox="1"/>
          <p:nvPr/>
        </p:nvSpPr>
        <p:spPr>
          <a:xfrm>
            <a:off x="342900" y="3339325"/>
            <a:ext cx="2731500" cy="4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IniciarRecorrido()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5" name="Google Shape;255;p28"/>
          <p:cNvCxnSpPr>
            <a:stCxn id="254" idx="2"/>
          </p:cNvCxnSpPr>
          <p:nvPr/>
        </p:nvCxnSpPr>
        <p:spPr>
          <a:xfrm>
            <a:off x="1708650" y="3793225"/>
            <a:ext cx="459900" cy="97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28"/>
          <p:cNvSpPr txBox="1"/>
          <p:nvPr/>
        </p:nvSpPr>
        <p:spPr>
          <a:xfrm>
            <a:off x="533150" y="6024375"/>
            <a:ext cx="3801600" cy="4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PasarAlSiguienteElemento()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7" name="Google Shape;257;p28"/>
          <p:cNvCxnSpPr>
            <a:stCxn id="256" idx="0"/>
          </p:cNvCxnSpPr>
          <p:nvPr/>
        </p:nvCxnSpPr>
        <p:spPr>
          <a:xfrm flipH="1" rot="10800000">
            <a:off x="2433950" y="5346975"/>
            <a:ext cx="266700" cy="677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28"/>
          <p:cNvSpPr txBox="1"/>
          <p:nvPr/>
        </p:nvSpPr>
        <p:spPr>
          <a:xfrm>
            <a:off x="5690300" y="3816250"/>
            <a:ext cx="3163200" cy="4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FinalizarRecorrido()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3707650" y="3104775"/>
            <a:ext cx="2731500" cy="453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ProcesarElemento()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0" name="Google Shape;260;p28"/>
          <p:cNvCxnSpPr>
            <a:stCxn id="259" idx="2"/>
          </p:cNvCxnSpPr>
          <p:nvPr/>
        </p:nvCxnSpPr>
        <p:spPr>
          <a:xfrm flipH="1">
            <a:off x="3871300" y="3558675"/>
            <a:ext cx="1202100" cy="1256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28"/>
          <p:cNvSpPr txBox="1"/>
          <p:nvPr/>
        </p:nvSpPr>
        <p:spPr>
          <a:xfrm>
            <a:off x="5918900" y="5432375"/>
            <a:ext cx="2731500" cy="567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Courier New"/>
                <a:ea typeface="Courier New"/>
                <a:cs typeface="Courier New"/>
                <a:sym typeface="Courier New"/>
              </a:rPr>
              <a:t>quedanElementos?()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2" name="Google Shape;262;p28"/>
          <p:cNvCxnSpPr>
            <a:stCxn id="261" idx="0"/>
          </p:cNvCxnSpPr>
          <p:nvPr/>
        </p:nvCxnSpPr>
        <p:spPr>
          <a:xfrm rot="10800000">
            <a:off x="6567050" y="4672775"/>
            <a:ext cx="717600" cy="759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</a:t>
            </a:r>
            <a:endParaRPr/>
          </a:p>
        </p:txBody>
      </p:sp>
      <p:sp>
        <p:nvSpPr>
          <p:cNvPr id="268" name="Google Shape;268;p29"/>
          <p:cNvSpPr txBox="1"/>
          <p:nvPr/>
        </p:nvSpPr>
        <p:spPr>
          <a:xfrm>
            <a:off x="567550" y="1137150"/>
            <a:ext cx="8052000" cy="2005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El recorrido más simple es procesar las celdas de una fila (o una columna)</a:t>
            </a:r>
            <a:endParaRPr sz="24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s" sz="2000"/>
              <a:t>los “elementos” son las celdas, que están una al lado de otra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b="1" lang="es" sz="2000">
                <a:latin typeface="Courier New"/>
                <a:ea typeface="Courier New"/>
                <a:cs typeface="Courier New"/>
                <a:sym typeface="Courier New"/>
              </a:rPr>
              <a:t>PasarAlSiguienteElemento </a:t>
            </a:r>
            <a:r>
              <a:rPr lang="es" sz="2000"/>
              <a:t>es simplemente moverse a la celda lindante en la dirección dada</a:t>
            </a:r>
            <a:endParaRPr sz="2000"/>
          </a:p>
        </p:txBody>
      </p:sp>
      <p:pic>
        <p:nvPicPr>
          <p:cNvPr id="269" name="Google Shape;2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100" y="3295350"/>
            <a:ext cx="3258684" cy="3410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Google Shape;270;p29"/>
          <p:cNvGrpSpPr/>
          <p:nvPr/>
        </p:nvGrpSpPr>
        <p:grpSpPr>
          <a:xfrm flipH="1" rot="10800000">
            <a:off x="2617449" y="4842794"/>
            <a:ext cx="720690" cy="269536"/>
            <a:chOff x="2438425" y="4840763"/>
            <a:chExt cx="647753" cy="235362"/>
          </a:xfrm>
        </p:grpSpPr>
        <p:sp>
          <p:nvSpPr>
            <p:cNvPr id="271" name="Google Shape;271;p29"/>
            <p:cNvSpPr/>
            <p:nvPr/>
          </p:nvSpPr>
          <p:spPr>
            <a:xfrm>
              <a:off x="2438425" y="4881000"/>
              <a:ext cx="608941" cy="195125"/>
            </a:xfrm>
            <a:custGeom>
              <a:rect b="b" l="l" r="r" t="t"/>
              <a:pathLst>
                <a:path extrusionOk="0" h="7805" w="25304">
                  <a:moveTo>
                    <a:pt x="0" y="0"/>
                  </a:moveTo>
                  <a:cubicBezTo>
                    <a:pt x="601" y="798"/>
                    <a:pt x="1479" y="3488"/>
                    <a:pt x="3607" y="4789"/>
                  </a:cubicBezTo>
                  <a:cubicBezTo>
                    <a:pt x="5735" y="6090"/>
                    <a:pt x="9785" y="7863"/>
                    <a:pt x="12770" y="7804"/>
                  </a:cubicBezTo>
                  <a:cubicBezTo>
                    <a:pt x="15756" y="7745"/>
                    <a:pt x="19431" y="5725"/>
                    <a:pt x="21520" y="4434"/>
                  </a:cubicBezTo>
                  <a:cubicBezTo>
                    <a:pt x="23609" y="3143"/>
                    <a:pt x="24673" y="788"/>
                    <a:pt x="25304" y="59"/>
                  </a:cubicBez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72" name="Google Shape;272;p29"/>
            <p:cNvCxnSpPr/>
            <p:nvPr/>
          </p:nvCxnSpPr>
          <p:spPr>
            <a:xfrm flipH="1" rot="10800000">
              <a:off x="2942178" y="4840763"/>
              <a:ext cx="144000" cy="158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73" name="Google Shape;273;p29"/>
          <p:cNvGrpSpPr/>
          <p:nvPr/>
        </p:nvGrpSpPr>
        <p:grpSpPr>
          <a:xfrm flipH="1" rot="10800000">
            <a:off x="1855449" y="4842794"/>
            <a:ext cx="720690" cy="269536"/>
            <a:chOff x="2438425" y="4840763"/>
            <a:chExt cx="647753" cy="235362"/>
          </a:xfrm>
        </p:grpSpPr>
        <p:sp>
          <p:nvSpPr>
            <p:cNvPr id="274" name="Google Shape;274;p29"/>
            <p:cNvSpPr/>
            <p:nvPr/>
          </p:nvSpPr>
          <p:spPr>
            <a:xfrm>
              <a:off x="2438425" y="4881000"/>
              <a:ext cx="608941" cy="195125"/>
            </a:xfrm>
            <a:custGeom>
              <a:rect b="b" l="l" r="r" t="t"/>
              <a:pathLst>
                <a:path extrusionOk="0" h="7805" w="25304">
                  <a:moveTo>
                    <a:pt x="0" y="0"/>
                  </a:moveTo>
                  <a:cubicBezTo>
                    <a:pt x="601" y="798"/>
                    <a:pt x="1479" y="3488"/>
                    <a:pt x="3607" y="4789"/>
                  </a:cubicBezTo>
                  <a:cubicBezTo>
                    <a:pt x="5735" y="6090"/>
                    <a:pt x="9785" y="7863"/>
                    <a:pt x="12770" y="7804"/>
                  </a:cubicBezTo>
                  <a:cubicBezTo>
                    <a:pt x="15756" y="7745"/>
                    <a:pt x="19431" y="5725"/>
                    <a:pt x="21520" y="4434"/>
                  </a:cubicBezTo>
                  <a:cubicBezTo>
                    <a:pt x="23609" y="3143"/>
                    <a:pt x="24673" y="788"/>
                    <a:pt x="25304" y="59"/>
                  </a:cubicBez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75" name="Google Shape;275;p29"/>
            <p:cNvCxnSpPr/>
            <p:nvPr/>
          </p:nvCxnSpPr>
          <p:spPr>
            <a:xfrm flipH="1" rot="10800000">
              <a:off x="2942178" y="4840763"/>
              <a:ext cx="144000" cy="158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76" name="Google Shape;276;p29"/>
          <p:cNvGrpSpPr/>
          <p:nvPr/>
        </p:nvGrpSpPr>
        <p:grpSpPr>
          <a:xfrm flipH="1" rot="10800000">
            <a:off x="1112499" y="4818994"/>
            <a:ext cx="720690" cy="269536"/>
            <a:chOff x="2438425" y="4840763"/>
            <a:chExt cx="647753" cy="235362"/>
          </a:xfrm>
        </p:grpSpPr>
        <p:sp>
          <p:nvSpPr>
            <p:cNvPr id="277" name="Google Shape;277;p29"/>
            <p:cNvSpPr/>
            <p:nvPr/>
          </p:nvSpPr>
          <p:spPr>
            <a:xfrm>
              <a:off x="2438425" y="4881000"/>
              <a:ext cx="608941" cy="195125"/>
            </a:xfrm>
            <a:custGeom>
              <a:rect b="b" l="l" r="r" t="t"/>
              <a:pathLst>
                <a:path extrusionOk="0" h="7805" w="25304">
                  <a:moveTo>
                    <a:pt x="0" y="0"/>
                  </a:moveTo>
                  <a:cubicBezTo>
                    <a:pt x="601" y="798"/>
                    <a:pt x="1479" y="3488"/>
                    <a:pt x="3607" y="4789"/>
                  </a:cubicBezTo>
                  <a:cubicBezTo>
                    <a:pt x="5735" y="6090"/>
                    <a:pt x="9785" y="7863"/>
                    <a:pt x="12770" y="7804"/>
                  </a:cubicBezTo>
                  <a:cubicBezTo>
                    <a:pt x="15756" y="7745"/>
                    <a:pt x="19431" y="5725"/>
                    <a:pt x="21520" y="4434"/>
                  </a:cubicBezTo>
                  <a:cubicBezTo>
                    <a:pt x="23609" y="3143"/>
                    <a:pt x="24673" y="788"/>
                    <a:pt x="25304" y="59"/>
                  </a:cubicBez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78" name="Google Shape;278;p29"/>
            <p:cNvCxnSpPr/>
            <p:nvPr/>
          </p:nvCxnSpPr>
          <p:spPr>
            <a:xfrm flipH="1" rot="10800000">
              <a:off x="2942178" y="4840763"/>
              <a:ext cx="144000" cy="158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279" name="Google Shape;2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399" y="3512150"/>
            <a:ext cx="4492451" cy="29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</a:t>
            </a:r>
            <a:endParaRPr/>
          </a:p>
        </p:txBody>
      </p:sp>
      <p:sp>
        <p:nvSpPr>
          <p:cNvPr id="285" name="Google Shape;285;p30"/>
          <p:cNvSpPr txBox="1"/>
          <p:nvPr/>
        </p:nvSpPr>
        <p:spPr>
          <a:xfrm>
            <a:off x="567550" y="1137150"/>
            <a:ext cx="8052000" cy="2005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El recorrido más simple es procesar las celdas de una fila (o una columna)</a:t>
            </a:r>
            <a:endParaRPr sz="24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s" sz="2000"/>
              <a:t>los “elementos” son las celdas, que están una al lado de otra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b="1" lang="es" sz="2000">
                <a:latin typeface="Courier New"/>
                <a:ea typeface="Courier New"/>
                <a:cs typeface="Courier New"/>
                <a:sym typeface="Courier New"/>
              </a:rPr>
              <a:t>PasarAlSiguienteElemento </a:t>
            </a:r>
            <a:r>
              <a:rPr lang="es" sz="2000"/>
              <a:t>es simplemente moverse a la celda lindante en la dirección dada</a:t>
            </a:r>
            <a:endParaRPr sz="2000"/>
          </a:p>
        </p:txBody>
      </p:sp>
      <p:pic>
        <p:nvPicPr>
          <p:cNvPr id="286" name="Google Shape;2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50" y="3251450"/>
            <a:ext cx="7337001" cy="34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0"/>
          <p:cNvSpPr txBox="1"/>
          <p:nvPr/>
        </p:nvSpPr>
        <p:spPr>
          <a:xfrm>
            <a:off x="6042850" y="4278850"/>
            <a:ext cx="2576700" cy="657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Observar la estructura de recorrido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</a:t>
            </a:r>
            <a:endParaRPr/>
          </a:p>
        </p:txBody>
      </p:sp>
      <p:pic>
        <p:nvPicPr>
          <p:cNvPr id="293" name="Google Shape;2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00" y="3058650"/>
            <a:ext cx="3463050" cy="13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1"/>
          <p:cNvSpPr txBox="1"/>
          <p:nvPr/>
        </p:nvSpPr>
        <p:spPr>
          <a:xfrm>
            <a:off x="295100" y="1137150"/>
            <a:ext cx="8628600" cy="176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Otro recorrido sencillo es procesar un camino simple</a:t>
            </a:r>
            <a:endParaRPr sz="24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/>
              <a:t>cada parte del camino tiene </a:t>
            </a:r>
            <a:r>
              <a:rPr lang="es" sz="2200"/>
              <a:t>dos partes del camino lindantes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PasarAlSiguienteElemento </a:t>
            </a:r>
            <a:r>
              <a:rPr lang="es" sz="2200"/>
              <a:t>es moverse a la celda lindante que es parte del camino y no se visitó</a:t>
            </a:r>
            <a:endParaRPr sz="2400"/>
          </a:p>
        </p:txBody>
      </p:sp>
      <p:sp>
        <p:nvSpPr>
          <p:cNvPr id="295" name="Google Shape;295;p31"/>
          <p:cNvSpPr txBox="1"/>
          <p:nvPr/>
        </p:nvSpPr>
        <p:spPr>
          <a:xfrm>
            <a:off x="467100" y="4824950"/>
            <a:ext cx="3548100" cy="643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Cada posición del camino tiene dos partes lindantes</a:t>
            </a:r>
            <a:endParaRPr sz="1800"/>
          </a:p>
        </p:txBody>
      </p:sp>
      <p:pic>
        <p:nvPicPr>
          <p:cNvPr id="296" name="Google Shape;2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475" y="3163425"/>
            <a:ext cx="3386674" cy="3548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31"/>
          <p:cNvCxnSpPr>
            <a:stCxn id="295" idx="3"/>
          </p:cNvCxnSpPr>
          <p:nvPr/>
        </p:nvCxnSpPr>
        <p:spPr>
          <a:xfrm flipH="1" rot="10800000">
            <a:off x="4015200" y="4591100"/>
            <a:ext cx="1981200" cy="55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31"/>
          <p:cNvSpPr txBox="1"/>
          <p:nvPr/>
        </p:nvSpPr>
        <p:spPr>
          <a:xfrm>
            <a:off x="3438900" y="3794575"/>
            <a:ext cx="1557600" cy="521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Después</a:t>
            </a:r>
            <a:endParaRPr sz="1800"/>
          </a:p>
        </p:txBody>
      </p:sp>
      <p:cxnSp>
        <p:nvCxnSpPr>
          <p:cNvPr id="299" name="Google Shape;299;p31"/>
          <p:cNvCxnSpPr>
            <a:stCxn id="298" idx="3"/>
          </p:cNvCxnSpPr>
          <p:nvPr/>
        </p:nvCxnSpPr>
        <p:spPr>
          <a:xfrm>
            <a:off x="4996500" y="4055275"/>
            <a:ext cx="1009500" cy="183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31"/>
          <p:cNvSpPr txBox="1"/>
          <p:nvPr/>
        </p:nvSpPr>
        <p:spPr>
          <a:xfrm>
            <a:off x="3325850" y="5661475"/>
            <a:ext cx="1557600" cy="521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Antes</a:t>
            </a:r>
            <a:endParaRPr sz="1800"/>
          </a:p>
        </p:txBody>
      </p:sp>
      <p:cxnSp>
        <p:nvCxnSpPr>
          <p:cNvPr id="301" name="Google Shape;301;p31"/>
          <p:cNvCxnSpPr>
            <a:stCxn id="300" idx="3"/>
          </p:cNvCxnSpPr>
          <p:nvPr/>
        </p:nvCxnSpPr>
        <p:spPr>
          <a:xfrm flipH="1" rot="10800000">
            <a:off x="4883450" y="4678975"/>
            <a:ext cx="1465500" cy="1243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</a:t>
            </a:r>
            <a:endParaRPr/>
          </a:p>
        </p:txBody>
      </p:sp>
      <p:pic>
        <p:nvPicPr>
          <p:cNvPr id="307" name="Google Shape;3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0" y="3023175"/>
            <a:ext cx="7319150" cy="36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2"/>
          <p:cNvSpPr txBox="1"/>
          <p:nvPr/>
        </p:nvSpPr>
        <p:spPr>
          <a:xfrm>
            <a:off x="295100" y="1137150"/>
            <a:ext cx="8628600" cy="176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Otro recorrido sencillo es procesar un camino simple</a:t>
            </a:r>
            <a:endParaRPr sz="24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/>
              <a:t>cada parte del camino tiene </a:t>
            </a:r>
            <a:r>
              <a:rPr lang="es" sz="2200"/>
              <a:t>dos partes del camino lindantes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PasarAlSiguienteElemento </a:t>
            </a:r>
            <a:r>
              <a:rPr lang="es" sz="2200"/>
              <a:t>es moverse a la celda lindante que es parte del camino y no se visitó</a:t>
            </a:r>
            <a:endParaRPr sz="2400"/>
          </a:p>
        </p:txBody>
      </p:sp>
      <p:cxnSp>
        <p:nvCxnSpPr>
          <p:cNvPr id="309" name="Google Shape;309;p32"/>
          <p:cNvCxnSpPr>
            <a:stCxn id="310" idx="1"/>
          </p:cNvCxnSpPr>
          <p:nvPr/>
        </p:nvCxnSpPr>
        <p:spPr>
          <a:xfrm flipH="1">
            <a:off x="3819150" y="5351225"/>
            <a:ext cx="3563100" cy="653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32"/>
          <p:cNvSpPr txBox="1"/>
          <p:nvPr/>
        </p:nvSpPr>
        <p:spPr>
          <a:xfrm>
            <a:off x="7382250" y="4436675"/>
            <a:ext cx="1590900" cy="1829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El código para pasar al siguiente elemento requiere más trabajo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</a:t>
            </a:r>
            <a:endParaRPr/>
          </a:p>
        </p:txBody>
      </p:sp>
      <p:sp>
        <p:nvSpPr>
          <p:cNvPr id="316" name="Google Shape;316;p33"/>
          <p:cNvSpPr txBox="1"/>
          <p:nvPr/>
        </p:nvSpPr>
        <p:spPr>
          <a:xfrm>
            <a:off x="295100" y="1137150"/>
            <a:ext cx="8628600" cy="176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Otro recorrido sencillo es procesar un camino simple</a:t>
            </a:r>
            <a:endParaRPr sz="24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/>
              <a:t>cada celda tiene una antes y una después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PasarAlSiguienteElemento </a:t>
            </a:r>
            <a:r>
              <a:rPr lang="es" sz="2200"/>
              <a:t>es moverse a la celda lindante que es parte del camino y no se visitó</a:t>
            </a:r>
            <a:endParaRPr sz="2400"/>
          </a:p>
        </p:txBody>
      </p:sp>
      <p:pic>
        <p:nvPicPr>
          <p:cNvPr id="317" name="Google Shape;3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50" y="3077213"/>
            <a:ext cx="5276850" cy="4829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33"/>
          <p:cNvCxnSpPr>
            <a:stCxn id="319" idx="1"/>
          </p:cNvCxnSpPr>
          <p:nvPr/>
        </p:nvCxnSpPr>
        <p:spPr>
          <a:xfrm rot="10800000">
            <a:off x="4303950" y="3343925"/>
            <a:ext cx="3078300" cy="2007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33"/>
          <p:cNvSpPr txBox="1"/>
          <p:nvPr/>
        </p:nvSpPr>
        <p:spPr>
          <a:xfrm>
            <a:off x="7382250" y="4436675"/>
            <a:ext cx="1590900" cy="1829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El código para pasar al siguiente elemento requiere más trabajo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</a:t>
            </a:r>
            <a:endParaRPr/>
          </a:p>
        </p:txBody>
      </p:sp>
      <p:pic>
        <p:nvPicPr>
          <p:cNvPr id="325" name="Google Shape;3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100" y="3098700"/>
            <a:ext cx="3430678" cy="35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4"/>
          <p:cNvSpPr txBox="1"/>
          <p:nvPr/>
        </p:nvSpPr>
        <p:spPr>
          <a:xfrm>
            <a:off x="295100" y="1137150"/>
            <a:ext cx="8628600" cy="1828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Un recorrido más complicado es recorrer todas las celdas del tablero, en cierto orden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PasarAlSiguienteElemento </a:t>
            </a:r>
            <a:r>
              <a:rPr lang="es" sz="2200"/>
              <a:t>debe determinar si sigue en la misma fila, o empieza con otra</a:t>
            </a:r>
            <a:endParaRPr sz="2400"/>
          </a:p>
        </p:txBody>
      </p:sp>
      <p:sp>
        <p:nvSpPr>
          <p:cNvPr id="327" name="Google Shape;327;p34"/>
          <p:cNvSpPr txBox="1"/>
          <p:nvPr/>
        </p:nvSpPr>
        <p:spPr>
          <a:xfrm>
            <a:off x="736500" y="5350325"/>
            <a:ext cx="3272700" cy="1095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¡La celda siguiente a la última de una fila, es la primera de la fila siguiente!</a:t>
            </a:r>
            <a:endParaRPr sz="1800"/>
          </a:p>
        </p:txBody>
      </p:sp>
      <p:cxnSp>
        <p:nvCxnSpPr>
          <p:cNvPr id="328" name="Google Shape;328;p34"/>
          <p:cNvCxnSpPr>
            <a:stCxn id="327" idx="3"/>
          </p:cNvCxnSpPr>
          <p:nvPr/>
        </p:nvCxnSpPr>
        <p:spPr>
          <a:xfrm flipH="1" rot="10800000">
            <a:off x="4009200" y="4726475"/>
            <a:ext cx="2330100" cy="1171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34"/>
          <p:cNvCxnSpPr/>
          <p:nvPr/>
        </p:nvCxnSpPr>
        <p:spPr>
          <a:xfrm>
            <a:off x="5501225" y="5979575"/>
            <a:ext cx="2648100" cy="96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34"/>
          <p:cNvCxnSpPr/>
          <p:nvPr/>
        </p:nvCxnSpPr>
        <p:spPr>
          <a:xfrm>
            <a:off x="5501225" y="4455575"/>
            <a:ext cx="2648100" cy="96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34"/>
          <p:cNvCxnSpPr/>
          <p:nvPr/>
        </p:nvCxnSpPr>
        <p:spPr>
          <a:xfrm>
            <a:off x="5501225" y="5217575"/>
            <a:ext cx="2648100" cy="96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34"/>
          <p:cNvCxnSpPr/>
          <p:nvPr/>
        </p:nvCxnSpPr>
        <p:spPr>
          <a:xfrm>
            <a:off x="5501225" y="3693575"/>
            <a:ext cx="2648100" cy="96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34"/>
          <p:cNvCxnSpPr/>
          <p:nvPr/>
        </p:nvCxnSpPr>
        <p:spPr>
          <a:xfrm rot="10800000">
            <a:off x="5558450" y="5236700"/>
            <a:ext cx="2581200" cy="7524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34"/>
          <p:cNvCxnSpPr/>
          <p:nvPr/>
        </p:nvCxnSpPr>
        <p:spPr>
          <a:xfrm rot="10800000">
            <a:off x="5558450" y="4474700"/>
            <a:ext cx="2581200" cy="7524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34"/>
          <p:cNvCxnSpPr/>
          <p:nvPr/>
        </p:nvCxnSpPr>
        <p:spPr>
          <a:xfrm rot="10800000">
            <a:off x="5558450" y="3712700"/>
            <a:ext cx="2581200" cy="7524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34"/>
          <p:cNvCxnSpPr/>
          <p:nvPr/>
        </p:nvCxnSpPr>
        <p:spPr>
          <a:xfrm>
            <a:off x="538675" y="4993663"/>
            <a:ext cx="1657500" cy="69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34"/>
          <p:cNvCxnSpPr/>
          <p:nvPr/>
        </p:nvCxnSpPr>
        <p:spPr>
          <a:xfrm>
            <a:off x="538675" y="3874563"/>
            <a:ext cx="1657500" cy="69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34"/>
          <p:cNvCxnSpPr/>
          <p:nvPr/>
        </p:nvCxnSpPr>
        <p:spPr>
          <a:xfrm>
            <a:off x="538675" y="4434113"/>
            <a:ext cx="1657500" cy="69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34"/>
          <p:cNvCxnSpPr/>
          <p:nvPr/>
        </p:nvCxnSpPr>
        <p:spPr>
          <a:xfrm>
            <a:off x="538675" y="3315013"/>
            <a:ext cx="1657500" cy="69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34"/>
          <p:cNvCxnSpPr/>
          <p:nvPr/>
        </p:nvCxnSpPr>
        <p:spPr>
          <a:xfrm rot="10800000">
            <a:off x="574495" y="4448057"/>
            <a:ext cx="1615500" cy="5526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34"/>
          <p:cNvCxnSpPr/>
          <p:nvPr/>
        </p:nvCxnSpPr>
        <p:spPr>
          <a:xfrm rot="10800000">
            <a:off x="574495" y="3888507"/>
            <a:ext cx="1615500" cy="5526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34"/>
          <p:cNvCxnSpPr/>
          <p:nvPr/>
        </p:nvCxnSpPr>
        <p:spPr>
          <a:xfrm rot="10800000">
            <a:off x="574495" y="3328957"/>
            <a:ext cx="1615500" cy="5526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43" name="Google Shape;343;p34"/>
          <p:cNvSpPr txBox="1"/>
          <p:nvPr/>
        </p:nvSpPr>
        <p:spPr>
          <a:xfrm>
            <a:off x="2374800" y="3389913"/>
            <a:ext cx="2521200" cy="912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Recorrido por celdas, al Este y al Norte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</a:t>
            </a:r>
            <a:endParaRPr/>
          </a:p>
        </p:txBody>
      </p:sp>
      <p:pic>
        <p:nvPicPr>
          <p:cNvPr id="349" name="Google Shape;3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" y="3041655"/>
            <a:ext cx="6622826" cy="376736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5"/>
          <p:cNvSpPr txBox="1"/>
          <p:nvPr/>
        </p:nvSpPr>
        <p:spPr>
          <a:xfrm>
            <a:off x="295100" y="1137150"/>
            <a:ext cx="8628600" cy="1828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Un recorrido más complicado es recorrer todas las celdas del tablero, en cierto orden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PasarAlSiguienteElemento </a:t>
            </a:r>
            <a:r>
              <a:rPr lang="es" sz="2200"/>
              <a:t>debe determinar si sigue en la misma fila, o empieza con otra</a:t>
            </a:r>
            <a:endParaRPr sz="2400"/>
          </a:p>
        </p:txBody>
      </p:sp>
      <p:sp>
        <p:nvSpPr>
          <p:cNvPr id="351" name="Google Shape;351;p35"/>
          <p:cNvSpPr txBox="1"/>
          <p:nvPr/>
        </p:nvSpPr>
        <p:spPr>
          <a:xfrm>
            <a:off x="7000675" y="3379325"/>
            <a:ext cx="1678200" cy="3171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Acá también pasar al siguiente elemento requiere algo de trabajo</a:t>
            </a:r>
            <a:endParaRPr sz="2400"/>
          </a:p>
        </p:txBody>
      </p:sp>
      <p:cxnSp>
        <p:nvCxnSpPr>
          <p:cNvPr id="352" name="Google Shape;352;p35"/>
          <p:cNvCxnSpPr>
            <a:stCxn id="351" idx="1"/>
          </p:cNvCxnSpPr>
          <p:nvPr/>
        </p:nvCxnSpPr>
        <p:spPr>
          <a:xfrm flipH="1">
            <a:off x="3937675" y="4964975"/>
            <a:ext cx="3063000" cy="744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</a:t>
            </a:r>
            <a:endParaRPr/>
          </a:p>
        </p:txBody>
      </p:sp>
      <p:sp>
        <p:nvSpPr>
          <p:cNvPr id="358" name="Google Shape;358;p36"/>
          <p:cNvSpPr txBox="1"/>
          <p:nvPr/>
        </p:nvSpPr>
        <p:spPr>
          <a:xfrm>
            <a:off x="295100" y="1137150"/>
            <a:ext cx="8628600" cy="1828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Un recorrido más complicado es recorrer todas las celdas del tablero, en cierto orden</a:t>
            </a:r>
            <a:endParaRPr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PasarAlSiguienteElemento </a:t>
            </a:r>
            <a:r>
              <a:rPr lang="es" sz="2200"/>
              <a:t>debe determinar si sigue en la misma fila, o empieza con otra</a:t>
            </a:r>
            <a:endParaRPr sz="2400"/>
          </a:p>
        </p:txBody>
      </p:sp>
      <p:sp>
        <p:nvSpPr>
          <p:cNvPr id="359" name="Google Shape;359;p36"/>
          <p:cNvSpPr txBox="1"/>
          <p:nvPr/>
        </p:nvSpPr>
        <p:spPr>
          <a:xfrm>
            <a:off x="7000675" y="3379325"/>
            <a:ext cx="1678200" cy="3171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Acá también pasar al siguiente elemento requiere algo de trabajo</a:t>
            </a:r>
            <a:endParaRPr sz="2400"/>
          </a:p>
        </p:txBody>
      </p:sp>
      <p:pic>
        <p:nvPicPr>
          <p:cNvPr id="360" name="Google Shape;3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50" y="3053375"/>
            <a:ext cx="5884991" cy="380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Google Shape;361;p36"/>
          <p:cNvCxnSpPr>
            <a:stCxn id="359" idx="1"/>
          </p:cNvCxnSpPr>
          <p:nvPr/>
        </p:nvCxnSpPr>
        <p:spPr>
          <a:xfrm rot="10800000">
            <a:off x="4705975" y="3320075"/>
            <a:ext cx="2294700" cy="1644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</a:t>
            </a: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295100" y="1137150"/>
            <a:ext cx="8628600" cy="1014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Los elementos a recorrer no tienen por qué ser celdas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Podemos hacer un recorrido por filas, o por columnas</a:t>
            </a:r>
            <a:endParaRPr sz="2400"/>
          </a:p>
        </p:txBody>
      </p:sp>
      <p:pic>
        <p:nvPicPr>
          <p:cNvPr id="368" name="Google Shape;3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100" y="3098700"/>
            <a:ext cx="3430678" cy="35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7"/>
          <p:cNvSpPr txBox="1"/>
          <p:nvPr/>
        </p:nvSpPr>
        <p:spPr>
          <a:xfrm>
            <a:off x="1776950" y="5390225"/>
            <a:ext cx="2232300" cy="825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¡Cada elemento es TODA una fila!</a:t>
            </a:r>
            <a:endParaRPr sz="1800"/>
          </a:p>
        </p:txBody>
      </p:sp>
      <p:cxnSp>
        <p:nvCxnSpPr>
          <p:cNvPr id="370" name="Google Shape;370;p37"/>
          <p:cNvCxnSpPr>
            <a:stCxn id="369" idx="3"/>
          </p:cNvCxnSpPr>
          <p:nvPr/>
        </p:nvCxnSpPr>
        <p:spPr>
          <a:xfrm flipH="1" rot="10800000">
            <a:off x="4009250" y="4631075"/>
            <a:ext cx="2330100" cy="1171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37"/>
          <p:cNvCxnSpPr>
            <a:stCxn id="372" idx="2"/>
            <a:endCxn id="373" idx="2"/>
          </p:cNvCxnSpPr>
          <p:nvPr/>
        </p:nvCxnSpPr>
        <p:spPr>
          <a:xfrm rot="10800000">
            <a:off x="5306200" y="3772475"/>
            <a:ext cx="0" cy="7620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74" name="Google Shape;374;p37"/>
          <p:cNvSpPr txBox="1"/>
          <p:nvPr/>
        </p:nvSpPr>
        <p:spPr>
          <a:xfrm>
            <a:off x="2746275" y="3163900"/>
            <a:ext cx="2164500" cy="825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Recorrido por filas al Norte</a:t>
            </a:r>
            <a:endParaRPr sz="1800"/>
          </a:p>
        </p:txBody>
      </p:sp>
      <p:sp>
        <p:nvSpPr>
          <p:cNvPr id="373" name="Google Shape;373;p37"/>
          <p:cNvSpPr/>
          <p:nvPr/>
        </p:nvSpPr>
        <p:spPr>
          <a:xfrm>
            <a:off x="5306200" y="3539075"/>
            <a:ext cx="2800500" cy="4668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7"/>
          <p:cNvSpPr/>
          <p:nvPr/>
        </p:nvSpPr>
        <p:spPr>
          <a:xfrm>
            <a:off x="5306200" y="4301075"/>
            <a:ext cx="2800500" cy="4668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7"/>
          <p:cNvSpPr/>
          <p:nvPr/>
        </p:nvSpPr>
        <p:spPr>
          <a:xfrm>
            <a:off x="5306200" y="5063075"/>
            <a:ext cx="2800500" cy="4668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7"/>
          <p:cNvSpPr/>
          <p:nvPr/>
        </p:nvSpPr>
        <p:spPr>
          <a:xfrm>
            <a:off x="5306200" y="5825075"/>
            <a:ext cx="2800500" cy="4668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7" name="Google Shape;377;p37"/>
          <p:cNvCxnSpPr/>
          <p:nvPr/>
        </p:nvCxnSpPr>
        <p:spPr>
          <a:xfrm rot="10800000">
            <a:off x="5306200" y="4574075"/>
            <a:ext cx="0" cy="7620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37"/>
          <p:cNvCxnSpPr/>
          <p:nvPr/>
        </p:nvCxnSpPr>
        <p:spPr>
          <a:xfrm rot="10800000">
            <a:off x="5306200" y="5286950"/>
            <a:ext cx="0" cy="7620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37"/>
          <p:cNvCxnSpPr>
            <a:stCxn id="380" idx="2"/>
            <a:endCxn id="381" idx="2"/>
          </p:cNvCxnSpPr>
          <p:nvPr/>
        </p:nvCxnSpPr>
        <p:spPr>
          <a:xfrm rot="10800000">
            <a:off x="429400" y="2971753"/>
            <a:ext cx="0" cy="6048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81" name="Google Shape;381;p37"/>
          <p:cNvSpPr/>
          <p:nvPr/>
        </p:nvSpPr>
        <p:spPr>
          <a:xfrm>
            <a:off x="429400" y="2786600"/>
            <a:ext cx="2081100" cy="3705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7"/>
          <p:cNvSpPr/>
          <p:nvPr/>
        </p:nvSpPr>
        <p:spPr>
          <a:xfrm>
            <a:off x="429400" y="3391303"/>
            <a:ext cx="2081100" cy="3705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7"/>
          <p:cNvSpPr/>
          <p:nvPr/>
        </p:nvSpPr>
        <p:spPr>
          <a:xfrm>
            <a:off x="429400" y="3996006"/>
            <a:ext cx="2081100" cy="3705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429400" y="4600710"/>
            <a:ext cx="2081100" cy="370500"/>
          </a:xfrm>
          <a:prstGeom prst="ellipse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4" name="Google Shape;384;p37"/>
          <p:cNvCxnSpPr/>
          <p:nvPr/>
        </p:nvCxnSpPr>
        <p:spPr>
          <a:xfrm flipH="1" rot="10800000">
            <a:off x="429400" y="3577293"/>
            <a:ext cx="4500" cy="6039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37"/>
          <p:cNvCxnSpPr/>
          <p:nvPr/>
        </p:nvCxnSpPr>
        <p:spPr>
          <a:xfrm rot="10800000">
            <a:off x="429400" y="4173571"/>
            <a:ext cx="0" cy="6048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</a:t>
            </a:r>
            <a:endParaRPr/>
          </a:p>
        </p:txBody>
      </p:sp>
      <p:sp>
        <p:nvSpPr>
          <p:cNvPr id="391" name="Google Shape;391;p38"/>
          <p:cNvSpPr txBox="1"/>
          <p:nvPr/>
        </p:nvSpPr>
        <p:spPr>
          <a:xfrm>
            <a:off x="295100" y="1137150"/>
            <a:ext cx="8628600" cy="1014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Los elementos a recorrer no tienen por qué ser celdas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Podemos hacer un recorrido por filas, o por columnas</a:t>
            </a:r>
            <a:endParaRPr sz="2400"/>
          </a:p>
        </p:txBody>
      </p:sp>
      <p:pic>
        <p:nvPicPr>
          <p:cNvPr id="392" name="Google Shape;3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375" y="2221117"/>
            <a:ext cx="7895876" cy="37371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3" name="Google Shape;393;p38"/>
          <p:cNvCxnSpPr>
            <a:stCxn id="394" idx="0"/>
          </p:cNvCxnSpPr>
          <p:nvPr/>
        </p:nvCxnSpPr>
        <p:spPr>
          <a:xfrm rot="10800000">
            <a:off x="3204075" y="4597250"/>
            <a:ext cx="1105200" cy="1430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38"/>
          <p:cNvSpPr txBox="1"/>
          <p:nvPr/>
        </p:nvSpPr>
        <p:spPr>
          <a:xfrm>
            <a:off x="388875" y="6027950"/>
            <a:ext cx="7840800" cy="541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¡Acá, </a:t>
            </a: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ProcesarElemento </a:t>
            </a:r>
            <a:r>
              <a:rPr lang="es" sz="2200"/>
              <a:t>también involucra un recorrido!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</a:t>
            </a:r>
            <a:endParaRPr/>
          </a:p>
        </p:txBody>
      </p:sp>
      <p:pic>
        <p:nvPicPr>
          <p:cNvPr id="400" name="Google Shape;4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562" y="2151449"/>
            <a:ext cx="6791763" cy="393314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9"/>
          <p:cNvSpPr txBox="1"/>
          <p:nvPr/>
        </p:nvSpPr>
        <p:spPr>
          <a:xfrm>
            <a:off x="295100" y="1137150"/>
            <a:ext cx="8628600" cy="1014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Los elementos a recorrer no tienen por qué ser celdas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Podemos hacer un recorrido por filas, o por columnas</a:t>
            </a:r>
            <a:endParaRPr sz="2400"/>
          </a:p>
        </p:txBody>
      </p:sp>
      <p:sp>
        <p:nvSpPr>
          <p:cNvPr id="402" name="Google Shape;402;p39"/>
          <p:cNvSpPr txBox="1"/>
          <p:nvPr/>
        </p:nvSpPr>
        <p:spPr>
          <a:xfrm>
            <a:off x="388875" y="6027950"/>
            <a:ext cx="7840800" cy="541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¡Acá, </a:t>
            </a:r>
            <a:r>
              <a:rPr b="1" lang="es" sz="2200">
                <a:latin typeface="Courier New"/>
                <a:ea typeface="Courier New"/>
                <a:cs typeface="Courier New"/>
                <a:sym typeface="Courier New"/>
              </a:rPr>
              <a:t>ProcesarElemento </a:t>
            </a:r>
            <a:r>
              <a:rPr lang="es" sz="2200"/>
              <a:t>también involucra un recorrido!</a:t>
            </a:r>
            <a:endParaRPr sz="2400"/>
          </a:p>
        </p:txBody>
      </p:sp>
      <p:cxnSp>
        <p:nvCxnSpPr>
          <p:cNvPr id="403" name="Google Shape;403;p39"/>
          <p:cNvCxnSpPr>
            <a:stCxn id="402" idx="0"/>
            <a:endCxn id="404" idx="3"/>
          </p:cNvCxnSpPr>
          <p:nvPr/>
        </p:nvCxnSpPr>
        <p:spPr>
          <a:xfrm flipH="1" rot="10800000">
            <a:off x="4309275" y="5595050"/>
            <a:ext cx="789000" cy="43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39"/>
          <p:cNvSpPr/>
          <p:nvPr/>
        </p:nvSpPr>
        <p:spPr>
          <a:xfrm>
            <a:off x="4663025" y="4001550"/>
            <a:ext cx="2971800" cy="1866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5" name="Google Shape;405;p39"/>
          <p:cNvCxnSpPr>
            <a:stCxn id="402" idx="0"/>
          </p:cNvCxnSpPr>
          <p:nvPr/>
        </p:nvCxnSpPr>
        <p:spPr>
          <a:xfrm rot="10800000">
            <a:off x="3205575" y="3820550"/>
            <a:ext cx="1103700" cy="2207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366550" y="1441950"/>
            <a:ext cx="8454600" cy="4968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Programar </a:t>
            </a:r>
            <a:r>
              <a:rPr lang="es" sz="2400"/>
              <a:t>es </a:t>
            </a:r>
            <a:r>
              <a:rPr b="1" lang="es" sz="2400"/>
              <a:t>comunicar </a:t>
            </a:r>
            <a:r>
              <a:rPr lang="es" sz="2400"/>
              <a:t>(con máquinas y personas)</a:t>
            </a:r>
            <a:endParaRPr sz="2400"/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Estrategia de solución (división en subtareas)</a:t>
            </a:r>
            <a:endParaRPr sz="2400"/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Legibilidad (elección de nombres, indentación)</a:t>
            </a:r>
            <a:endParaRPr sz="2400"/>
          </a:p>
          <a:p>
            <a:pPr indent="-3810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b="1" lang="es" sz="2000"/>
              <a:t>CONTRATOS: </a:t>
            </a:r>
            <a:r>
              <a:rPr lang="es" sz="2000"/>
              <a:t>Propósito, parámetros y precondiciones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Programas </a:t>
            </a:r>
            <a:r>
              <a:rPr lang="es" sz="2400"/>
              <a:t>(texto con diversos elementos)</a:t>
            </a:r>
            <a:endParaRPr sz="2400"/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s" sz="2400"/>
              <a:t>Comandos</a:t>
            </a:r>
            <a:r>
              <a:rPr lang="es" sz="2400"/>
              <a:t>: describen acciones</a:t>
            </a:r>
            <a:endParaRPr sz="2400"/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s" sz="2400"/>
              <a:t>Expresiones</a:t>
            </a:r>
            <a:r>
              <a:rPr lang="es" sz="2400"/>
              <a:t>: describen información</a:t>
            </a:r>
            <a:endParaRPr sz="2400"/>
          </a:p>
          <a:p>
            <a:pPr indent="-3810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b="1" lang="es" sz="2400"/>
              <a:t>Tipos:</a:t>
            </a:r>
            <a:r>
              <a:rPr lang="es" sz="2400"/>
              <a:t> clasifican expresiones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</a:t>
            </a:r>
            <a:endParaRPr/>
          </a:p>
        </p:txBody>
      </p:sp>
      <p:sp>
        <p:nvSpPr>
          <p:cNvPr id="411" name="Google Shape;411;p40"/>
          <p:cNvSpPr txBox="1"/>
          <p:nvPr/>
        </p:nvSpPr>
        <p:spPr>
          <a:xfrm>
            <a:off x="295100" y="1137150"/>
            <a:ext cx="8628600" cy="1733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En ocasiones, el recorrido debe terminar antes</a:t>
            </a:r>
            <a:endParaRPr sz="24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/>
              <a:t>Hablamos de un </a:t>
            </a:r>
            <a:r>
              <a:rPr b="1" lang="es" sz="2200"/>
              <a:t>recorrido de búsqueda</a:t>
            </a:r>
            <a:endParaRPr b="1"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" sz="2200"/>
              <a:t>Se detiene cuando se encontró lo que se buscaba</a:t>
            </a:r>
            <a:endParaRPr sz="2200"/>
          </a:p>
          <a:p>
            <a: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s" sz="2200"/>
              <a:t>¿Qué pasa si no está lo que buscamos?</a:t>
            </a:r>
            <a:endParaRPr sz="2200"/>
          </a:p>
        </p:txBody>
      </p:sp>
      <p:sp>
        <p:nvSpPr>
          <p:cNvPr id="412" name="Google Shape;412;p40"/>
          <p:cNvSpPr txBox="1"/>
          <p:nvPr/>
        </p:nvSpPr>
        <p:spPr>
          <a:xfrm>
            <a:off x="6431000" y="3378475"/>
            <a:ext cx="2492700" cy="2303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¡Si las llaves no están, va a explotar cuando no haya más cajones!</a:t>
            </a:r>
            <a:endParaRPr sz="2400"/>
          </a:p>
        </p:txBody>
      </p:sp>
      <p:pic>
        <p:nvPicPr>
          <p:cNvPr id="413" name="Google Shape;4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25" y="3163825"/>
            <a:ext cx="5262359" cy="2518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4" name="Google Shape;414;p40"/>
          <p:cNvCxnSpPr>
            <a:stCxn id="412" idx="1"/>
          </p:cNvCxnSpPr>
          <p:nvPr/>
        </p:nvCxnSpPr>
        <p:spPr>
          <a:xfrm rot="10800000">
            <a:off x="5342300" y="4455325"/>
            <a:ext cx="1088700" cy="75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40"/>
          <p:cNvSpPr txBox="1"/>
          <p:nvPr/>
        </p:nvSpPr>
        <p:spPr>
          <a:xfrm>
            <a:off x="211800" y="5874225"/>
            <a:ext cx="5853000" cy="55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La precondición debería pedir que las llaves estén…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</a:t>
            </a:r>
            <a:endParaRPr/>
          </a:p>
        </p:txBody>
      </p:sp>
      <p:pic>
        <p:nvPicPr>
          <p:cNvPr id="421" name="Google Shape;4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00" y="3106675"/>
            <a:ext cx="6353325" cy="2661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1"/>
          <p:cNvSpPr txBox="1"/>
          <p:nvPr/>
        </p:nvSpPr>
        <p:spPr>
          <a:xfrm>
            <a:off x="295100" y="1137150"/>
            <a:ext cx="8628600" cy="1733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En ocasiones, el recorrido debe terminar antes</a:t>
            </a:r>
            <a:endParaRPr sz="24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/>
              <a:t>Hablamos de un </a:t>
            </a:r>
            <a:r>
              <a:rPr b="1" lang="es" sz="2200"/>
              <a:t>recorrido de búsqueda</a:t>
            </a:r>
            <a:endParaRPr b="1" sz="22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" sz="2200"/>
              <a:t>Se detiene cuando se encontró lo que se buscaba</a:t>
            </a:r>
            <a:endParaRPr sz="2200"/>
          </a:p>
          <a:p>
            <a: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s" sz="2200"/>
              <a:t>¿Qué pasa si no está lo que buscamos?</a:t>
            </a:r>
            <a:endParaRPr sz="2200"/>
          </a:p>
        </p:txBody>
      </p:sp>
      <p:sp>
        <p:nvSpPr>
          <p:cNvPr id="423" name="Google Shape;423;p41"/>
          <p:cNvSpPr txBox="1"/>
          <p:nvPr/>
        </p:nvSpPr>
        <p:spPr>
          <a:xfrm>
            <a:off x="6973875" y="3237450"/>
            <a:ext cx="1949700" cy="2444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Ahora no falla, porque si no hay llaves, frena al final</a:t>
            </a:r>
            <a:endParaRPr sz="2400"/>
          </a:p>
        </p:txBody>
      </p:sp>
      <p:cxnSp>
        <p:nvCxnSpPr>
          <p:cNvPr id="424" name="Google Shape;424;p41"/>
          <p:cNvCxnSpPr>
            <a:stCxn id="423" idx="1"/>
          </p:cNvCxnSpPr>
          <p:nvPr/>
        </p:nvCxnSpPr>
        <p:spPr>
          <a:xfrm flipH="1">
            <a:off x="3379275" y="4459800"/>
            <a:ext cx="3594600" cy="4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41"/>
          <p:cNvSpPr txBox="1"/>
          <p:nvPr/>
        </p:nvSpPr>
        <p:spPr>
          <a:xfrm>
            <a:off x="211800" y="5874225"/>
            <a:ext cx="5853000" cy="55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…debe controlarse que queden cajones 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</a:t>
            </a:r>
            <a:endParaRPr/>
          </a:p>
        </p:txBody>
      </p:sp>
      <p:sp>
        <p:nvSpPr>
          <p:cNvPr id="431" name="Google Shape;431;p42"/>
          <p:cNvSpPr txBox="1"/>
          <p:nvPr/>
        </p:nvSpPr>
        <p:spPr>
          <a:xfrm>
            <a:off x="295100" y="1137150"/>
            <a:ext cx="8628600" cy="634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800" lvl="0" marL="316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En algunos recorridos hay que considerar casos de borde…</a:t>
            </a:r>
            <a:endParaRPr sz="2400"/>
          </a:p>
        </p:txBody>
      </p:sp>
      <p:sp>
        <p:nvSpPr>
          <p:cNvPr id="432" name="Google Shape;432;p42"/>
          <p:cNvSpPr txBox="1"/>
          <p:nvPr/>
        </p:nvSpPr>
        <p:spPr>
          <a:xfrm>
            <a:off x="3228000" y="5694000"/>
            <a:ext cx="5069700" cy="875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Hay que moverse una vez menos que la cantidad de celdas</a:t>
            </a:r>
            <a:endParaRPr sz="2400"/>
          </a:p>
        </p:txBody>
      </p:sp>
      <p:pic>
        <p:nvPicPr>
          <p:cNvPr id="433" name="Google Shape;4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00" y="2041975"/>
            <a:ext cx="5514975" cy="3495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4" name="Google Shape;434;p42"/>
          <p:cNvCxnSpPr>
            <a:stCxn id="432" idx="0"/>
          </p:cNvCxnSpPr>
          <p:nvPr/>
        </p:nvCxnSpPr>
        <p:spPr>
          <a:xfrm rot="10800000">
            <a:off x="4445850" y="5117400"/>
            <a:ext cx="1317000" cy="57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35" name="Google Shape;43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1100" y="2089300"/>
            <a:ext cx="2888024" cy="29687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42"/>
          <p:cNvCxnSpPr>
            <a:stCxn id="432" idx="0"/>
          </p:cNvCxnSpPr>
          <p:nvPr/>
        </p:nvCxnSpPr>
        <p:spPr>
          <a:xfrm flipH="1" rot="10800000">
            <a:off x="5762850" y="2457000"/>
            <a:ext cx="2774100" cy="3237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</a:t>
            </a:r>
            <a:endParaRPr/>
          </a:p>
        </p:txBody>
      </p:sp>
      <p:sp>
        <p:nvSpPr>
          <p:cNvPr id="442" name="Google Shape;442;p43"/>
          <p:cNvSpPr txBox="1"/>
          <p:nvPr/>
        </p:nvSpPr>
        <p:spPr>
          <a:xfrm>
            <a:off x="295100" y="1137150"/>
            <a:ext cx="8628600" cy="634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800" lvl="0" marL="316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…y en otros recorridos, no hace falta ver casos de borde</a:t>
            </a:r>
            <a:endParaRPr sz="2400"/>
          </a:p>
        </p:txBody>
      </p:sp>
      <p:sp>
        <p:nvSpPr>
          <p:cNvPr id="443" name="Google Shape;443;p43"/>
          <p:cNvSpPr txBox="1"/>
          <p:nvPr/>
        </p:nvSpPr>
        <p:spPr>
          <a:xfrm>
            <a:off x="499300" y="4934625"/>
            <a:ext cx="3698400" cy="939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En la casa de la bruja no hay que dejar miguitas</a:t>
            </a:r>
            <a:endParaRPr sz="2400"/>
          </a:p>
        </p:txBody>
      </p:sp>
      <p:pic>
        <p:nvPicPr>
          <p:cNvPr id="444" name="Google Shape;4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25" y="1963050"/>
            <a:ext cx="6570500" cy="22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325" y="3121700"/>
            <a:ext cx="3229175" cy="3486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6" name="Google Shape;446;p43"/>
          <p:cNvCxnSpPr>
            <a:stCxn id="443" idx="0"/>
          </p:cNvCxnSpPr>
          <p:nvPr/>
        </p:nvCxnSpPr>
        <p:spPr>
          <a:xfrm flipH="1" rot="10800000">
            <a:off x="2348500" y="3852225"/>
            <a:ext cx="3398100" cy="108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43"/>
          <p:cNvCxnSpPr>
            <a:stCxn id="443" idx="0"/>
          </p:cNvCxnSpPr>
          <p:nvPr/>
        </p:nvCxnSpPr>
        <p:spPr>
          <a:xfrm rot="10800000">
            <a:off x="1383400" y="3958725"/>
            <a:ext cx="965100" cy="97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4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</a:t>
            </a:r>
            <a:endParaRPr/>
          </a:p>
        </p:txBody>
      </p:sp>
      <p:sp>
        <p:nvSpPr>
          <p:cNvPr id="453" name="Google Shape;453;p44"/>
          <p:cNvSpPr txBox="1"/>
          <p:nvPr/>
        </p:nvSpPr>
        <p:spPr>
          <a:xfrm>
            <a:off x="295100" y="1137150"/>
            <a:ext cx="8628600" cy="1806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800" lvl="0" marL="316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El recorrido por celdas no tiene por qué se solamente al Este y al Norte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¿Cómo hacer que no sea siempre para el mismo lado?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¡Parámetros!</a:t>
            </a:r>
            <a:endParaRPr sz="2400"/>
          </a:p>
        </p:txBody>
      </p:sp>
      <p:cxnSp>
        <p:nvCxnSpPr>
          <p:cNvPr id="454" name="Google Shape;454;p44"/>
          <p:cNvCxnSpPr/>
          <p:nvPr/>
        </p:nvCxnSpPr>
        <p:spPr>
          <a:xfrm>
            <a:off x="538675" y="4993663"/>
            <a:ext cx="1657500" cy="69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44"/>
          <p:cNvCxnSpPr/>
          <p:nvPr/>
        </p:nvCxnSpPr>
        <p:spPr>
          <a:xfrm>
            <a:off x="538675" y="3874563"/>
            <a:ext cx="1657500" cy="69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44"/>
          <p:cNvCxnSpPr/>
          <p:nvPr/>
        </p:nvCxnSpPr>
        <p:spPr>
          <a:xfrm>
            <a:off x="538675" y="4434113"/>
            <a:ext cx="1657500" cy="69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44"/>
          <p:cNvCxnSpPr/>
          <p:nvPr/>
        </p:nvCxnSpPr>
        <p:spPr>
          <a:xfrm>
            <a:off x="538675" y="3315013"/>
            <a:ext cx="1657500" cy="69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44"/>
          <p:cNvCxnSpPr/>
          <p:nvPr/>
        </p:nvCxnSpPr>
        <p:spPr>
          <a:xfrm rot="10800000">
            <a:off x="574495" y="4448057"/>
            <a:ext cx="1615500" cy="5526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44"/>
          <p:cNvCxnSpPr/>
          <p:nvPr/>
        </p:nvCxnSpPr>
        <p:spPr>
          <a:xfrm rot="10800000">
            <a:off x="574495" y="3888507"/>
            <a:ext cx="1615500" cy="5526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44"/>
          <p:cNvCxnSpPr/>
          <p:nvPr/>
        </p:nvCxnSpPr>
        <p:spPr>
          <a:xfrm rot="10800000">
            <a:off x="574495" y="3328957"/>
            <a:ext cx="1615500" cy="5526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44"/>
          <p:cNvCxnSpPr/>
          <p:nvPr/>
        </p:nvCxnSpPr>
        <p:spPr>
          <a:xfrm rot="5400000">
            <a:off x="2624672" y="4252647"/>
            <a:ext cx="1657500" cy="69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44"/>
          <p:cNvCxnSpPr/>
          <p:nvPr/>
        </p:nvCxnSpPr>
        <p:spPr>
          <a:xfrm rot="5400000">
            <a:off x="3743772" y="4252647"/>
            <a:ext cx="1657500" cy="69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44"/>
          <p:cNvCxnSpPr/>
          <p:nvPr/>
        </p:nvCxnSpPr>
        <p:spPr>
          <a:xfrm rot="5400000">
            <a:off x="3184222" y="4252647"/>
            <a:ext cx="1657500" cy="69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44"/>
          <p:cNvCxnSpPr/>
          <p:nvPr/>
        </p:nvCxnSpPr>
        <p:spPr>
          <a:xfrm rot="5400000">
            <a:off x="4303322" y="4252647"/>
            <a:ext cx="1657500" cy="69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44"/>
          <p:cNvCxnSpPr/>
          <p:nvPr/>
        </p:nvCxnSpPr>
        <p:spPr>
          <a:xfrm rot="-5400000">
            <a:off x="2918428" y="3994617"/>
            <a:ext cx="1615500" cy="5526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66" name="Google Shape;466;p44"/>
          <p:cNvCxnSpPr/>
          <p:nvPr/>
        </p:nvCxnSpPr>
        <p:spPr>
          <a:xfrm rot="-5400000">
            <a:off x="3477978" y="3994617"/>
            <a:ext cx="1615500" cy="5526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44"/>
          <p:cNvCxnSpPr/>
          <p:nvPr/>
        </p:nvCxnSpPr>
        <p:spPr>
          <a:xfrm rot="-5400000">
            <a:off x="4037528" y="3994617"/>
            <a:ext cx="1615500" cy="5526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44"/>
          <p:cNvCxnSpPr/>
          <p:nvPr/>
        </p:nvCxnSpPr>
        <p:spPr>
          <a:xfrm flipH="1">
            <a:off x="6262775" y="5015451"/>
            <a:ext cx="1657500" cy="69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69" name="Google Shape;469;p44"/>
          <p:cNvCxnSpPr/>
          <p:nvPr/>
        </p:nvCxnSpPr>
        <p:spPr>
          <a:xfrm flipH="1">
            <a:off x="6262775" y="3896350"/>
            <a:ext cx="1657500" cy="69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44"/>
          <p:cNvCxnSpPr/>
          <p:nvPr/>
        </p:nvCxnSpPr>
        <p:spPr>
          <a:xfrm flipH="1">
            <a:off x="6262775" y="4455900"/>
            <a:ext cx="1657500" cy="69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p44"/>
          <p:cNvCxnSpPr/>
          <p:nvPr/>
        </p:nvCxnSpPr>
        <p:spPr>
          <a:xfrm flipH="1">
            <a:off x="6262775" y="3336800"/>
            <a:ext cx="1657500" cy="69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p44"/>
          <p:cNvCxnSpPr/>
          <p:nvPr/>
        </p:nvCxnSpPr>
        <p:spPr>
          <a:xfrm flipH="1" rot="10800000">
            <a:off x="6268955" y="4469845"/>
            <a:ext cx="1615500" cy="5526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44"/>
          <p:cNvCxnSpPr/>
          <p:nvPr/>
        </p:nvCxnSpPr>
        <p:spPr>
          <a:xfrm flipH="1" rot="10800000">
            <a:off x="6268955" y="3910295"/>
            <a:ext cx="1615500" cy="5526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44"/>
          <p:cNvCxnSpPr/>
          <p:nvPr/>
        </p:nvCxnSpPr>
        <p:spPr>
          <a:xfrm flipH="1" rot="10800000">
            <a:off x="6268955" y="3350745"/>
            <a:ext cx="1615500" cy="5526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75" name="Google Shape;475;p44"/>
          <p:cNvSpPr txBox="1"/>
          <p:nvPr/>
        </p:nvSpPr>
        <p:spPr>
          <a:xfrm>
            <a:off x="720625" y="5538000"/>
            <a:ext cx="1293600" cy="764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Al Este y al Norte</a:t>
            </a:r>
            <a:endParaRPr sz="2000"/>
          </a:p>
        </p:txBody>
      </p:sp>
      <p:sp>
        <p:nvSpPr>
          <p:cNvPr id="476" name="Google Shape;476;p44"/>
          <p:cNvSpPr txBox="1"/>
          <p:nvPr/>
        </p:nvSpPr>
        <p:spPr>
          <a:xfrm>
            <a:off x="3638925" y="5568150"/>
            <a:ext cx="1293600" cy="764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Al Sur y al Este</a:t>
            </a:r>
            <a:endParaRPr sz="2000"/>
          </a:p>
        </p:txBody>
      </p:sp>
      <p:sp>
        <p:nvSpPr>
          <p:cNvPr id="477" name="Google Shape;477;p44"/>
          <p:cNvSpPr txBox="1"/>
          <p:nvPr/>
        </p:nvSpPr>
        <p:spPr>
          <a:xfrm>
            <a:off x="6444725" y="5588950"/>
            <a:ext cx="1293600" cy="764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Al Oeste y al Norte</a:t>
            </a:r>
            <a:endParaRPr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5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</a:t>
            </a:r>
            <a:endParaRPr/>
          </a:p>
        </p:txBody>
      </p:sp>
      <p:sp>
        <p:nvSpPr>
          <p:cNvPr id="483" name="Google Shape;483;p45"/>
          <p:cNvSpPr txBox="1"/>
          <p:nvPr/>
        </p:nvSpPr>
        <p:spPr>
          <a:xfrm>
            <a:off x="295100" y="1137150"/>
            <a:ext cx="8628600" cy="597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800" lvl="0" marL="316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¿Cómo saber qué parametrizar? Técnica de los recuadros</a:t>
            </a:r>
            <a:endParaRPr sz="2400"/>
          </a:p>
        </p:txBody>
      </p:sp>
      <p:pic>
        <p:nvPicPr>
          <p:cNvPr id="484" name="Google Shape;48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100" y="1955275"/>
            <a:ext cx="7850975" cy="2388234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5" name="Google Shape;48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4225" y="5796759"/>
            <a:ext cx="6115050" cy="82867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6" name="Google Shape;486;p45"/>
          <p:cNvPicPr preferRelativeResize="0"/>
          <p:nvPr/>
        </p:nvPicPr>
        <p:blipFill rotWithShape="1">
          <a:blip r:embed="rId5">
            <a:alphaModFix/>
          </a:blip>
          <a:srcRect b="729" l="0" r="0" t="738"/>
          <a:stretch/>
        </p:blipFill>
        <p:spPr>
          <a:xfrm>
            <a:off x="859875" y="4495909"/>
            <a:ext cx="6607873" cy="114845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7" name="Google Shape;487;p45"/>
          <p:cNvSpPr txBox="1"/>
          <p:nvPr/>
        </p:nvSpPr>
        <p:spPr>
          <a:xfrm>
            <a:off x="5229175" y="3196350"/>
            <a:ext cx="3560100" cy="93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Primero mueve al Sur, y si no puede, al Este</a:t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6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</a:t>
            </a:r>
            <a:endParaRPr/>
          </a:p>
        </p:txBody>
      </p:sp>
      <p:sp>
        <p:nvSpPr>
          <p:cNvPr id="493" name="Google Shape;493;p46"/>
          <p:cNvSpPr txBox="1"/>
          <p:nvPr/>
        </p:nvSpPr>
        <p:spPr>
          <a:xfrm>
            <a:off x="295100" y="1137150"/>
            <a:ext cx="8628600" cy="597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800" lvl="0" marL="316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¿Cómo saber qué parametrizar? Técnica de los recuadros</a:t>
            </a:r>
            <a:endParaRPr sz="2400"/>
          </a:p>
        </p:txBody>
      </p:sp>
      <p:pic>
        <p:nvPicPr>
          <p:cNvPr id="494" name="Google Shape;49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100" y="1955275"/>
            <a:ext cx="7850975" cy="2388234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5" name="Google Shape;49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4225" y="5796759"/>
            <a:ext cx="6115050" cy="82867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6" name="Google Shape;496;p46"/>
          <p:cNvPicPr preferRelativeResize="0"/>
          <p:nvPr/>
        </p:nvPicPr>
        <p:blipFill rotWithShape="1">
          <a:blip r:embed="rId5">
            <a:alphaModFix/>
          </a:blip>
          <a:srcRect b="729" l="0" r="0" t="738"/>
          <a:stretch/>
        </p:blipFill>
        <p:spPr>
          <a:xfrm>
            <a:off x="859875" y="4495909"/>
            <a:ext cx="6607873" cy="114845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7" name="Google Shape;497;p46"/>
          <p:cNvSpPr/>
          <p:nvPr/>
        </p:nvSpPr>
        <p:spPr>
          <a:xfrm>
            <a:off x="1640650" y="2441950"/>
            <a:ext cx="576300" cy="20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6"/>
          <p:cNvSpPr/>
          <p:nvPr/>
        </p:nvSpPr>
        <p:spPr>
          <a:xfrm>
            <a:off x="1640650" y="2670550"/>
            <a:ext cx="576300" cy="20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6"/>
          <p:cNvSpPr/>
          <p:nvPr/>
        </p:nvSpPr>
        <p:spPr>
          <a:xfrm>
            <a:off x="4079325" y="5160175"/>
            <a:ext cx="534000" cy="20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6"/>
          <p:cNvSpPr/>
          <p:nvPr/>
        </p:nvSpPr>
        <p:spPr>
          <a:xfrm>
            <a:off x="3992100" y="4954675"/>
            <a:ext cx="319200" cy="20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6"/>
          <p:cNvSpPr/>
          <p:nvPr/>
        </p:nvSpPr>
        <p:spPr>
          <a:xfrm>
            <a:off x="2604025" y="4954675"/>
            <a:ext cx="319200" cy="20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6"/>
          <p:cNvSpPr/>
          <p:nvPr/>
        </p:nvSpPr>
        <p:spPr>
          <a:xfrm>
            <a:off x="5289650" y="6108338"/>
            <a:ext cx="319200" cy="20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6"/>
          <p:cNvSpPr/>
          <p:nvPr/>
        </p:nvSpPr>
        <p:spPr>
          <a:xfrm>
            <a:off x="2480900" y="5160175"/>
            <a:ext cx="442200" cy="20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6"/>
          <p:cNvSpPr/>
          <p:nvPr/>
        </p:nvSpPr>
        <p:spPr>
          <a:xfrm>
            <a:off x="7393700" y="6108350"/>
            <a:ext cx="477900" cy="20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6"/>
          <p:cNvSpPr txBox="1"/>
          <p:nvPr/>
        </p:nvSpPr>
        <p:spPr>
          <a:xfrm>
            <a:off x="5229175" y="3196350"/>
            <a:ext cx="3560100" cy="93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Primero mueve al Sur, y si no puede, al Este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7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</a:t>
            </a:r>
            <a:endParaRPr/>
          </a:p>
        </p:txBody>
      </p:sp>
      <p:sp>
        <p:nvSpPr>
          <p:cNvPr id="511" name="Google Shape;511;p47"/>
          <p:cNvSpPr txBox="1"/>
          <p:nvPr/>
        </p:nvSpPr>
        <p:spPr>
          <a:xfrm>
            <a:off x="295100" y="1137150"/>
            <a:ext cx="8628600" cy="597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800" lvl="0" marL="316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¿Cómo saber qué parametrizar? Técnica de los recuadros</a:t>
            </a:r>
            <a:endParaRPr sz="2400"/>
          </a:p>
        </p:txBody>
      </p:sp>
      <p:pic>
        <p:nvPicPr>
          <p:cNvPr id="512" name="Google Shape;51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100" y="1955275"/>
            <a:ext cx="7850975" cy="2388234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3" name="Google Shape;51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4225" y="5796759"/>
            <a:ext cx="6115050" cy="82867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4" name="Google Shape;514;p47"/>
          <p:cNvPicPr preferRelativeResize="0"/>
          <p:nvPr/>
        </p:nvPicPr>
        <p:blipFill rotWithShape="1">
          <a:blip r:embed="rId5">
            <a:alphaModFix/>
          </a:blip>
          <a:srcRect b="729" l="0" r="0" t="738"/>
          <a:stretch/>
        </p:blipFill>
        <p:spPr>
          <a:xfrm>
            <a:off x="859875" y="4495909"/>
            <a:ext cx="6607873" cy="114845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15" name="Google Shape;515;p47"/>
          <p:cNvSpPr/>
          <p:nvPr/>
        </p:nvSpPr>
        <p:spPr>
          <a:xfrm>
            <a:off x="1640650" y="2441950"/>
            <a:ext cx="576300" cy="205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7"/>
          <p:cNvSpPr/>
          <p:nvPr/>
        </p:nvSpPr>
        <p:spPr>
          <a:xfrm>
            <a:off x="1640650" y="2670550"/>
            <a:ext cx="576300" cy="205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7"/>
          <p:cNvSpPr/>
          <p:nvPr/>
        </p:nvSpPr>
        <p:spPr>
          <a:xfrm>
            <a:off x="4079325" y="5160175"/>
            <a:ext cx="534000" cy="205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7"/>
          <p:cNvSpPr/>
          <p:nvPr/>
        </p:nvSpPr>
        <p:spPr>
          <a:xfrm>
            <a:off x="3992100" y="4954675"/>
            <a:ext cx="319200" cy="205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7"/>
          <p:cNvSpPr/>
          <p:nvPr/>
        </p:nvSpPr>
        <p:spPr>
          <a:xfrm>
            <a:off x="2604025" y="4954675"/>
            <a:ext cx="319200" cy="205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7"/>
          <p:cNvSpPr/>
          <p:nvPr/>
        </p:nvSpPr>
        <p:spPr>
          <a:xfrm>
            <a:off x="5289650" y="6108338"/>
            <a:ext cx="319200" cy="205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7"/>
          <p:cNvSpPr/>
          <p:nvPr/>
        </p:nvSpPr>
        <p:spPr>
          <a:xfrm>
            <a:off x="2480900" y="5160175"/>
            <a:ext cx="442200" cy="205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7"/>
          <p:cNvSpPr/>
          <p:nvPr/>
        </p:nvSpPr>
        <p:spPr>
          <a:xfrm>
            <a:off x="7393700" y="6108350"/>
            <a:ext cx="477900" cy="205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7"/>
          <p:cNvSpPr txBox="1"/>
          <p:nvPr/>
        </p:nvSpPr>
        <p:spPr>
          <a:xfrm>
            <a:off x="5982300" y="2510550"/>
            <a:ext cx="2729400" cy="93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¡Las direcciones pueden ser otras!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8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</a:t>
            </a:r>
            <a:endParaRPr/>
          </a:p>
        </p:txBody>
      </p:sp>
      <p:sp>
        <p:nvSpPr>
          <p:cNvPr id="529" name="Google Shape;529;p48"/>
          <p:cNvSpPr txBox="1"/>
          <p:nvPr/>
        </p:nvSpPr>
        <p:spPr>
          <a:xfrm>
            <a:off x="295100" y="1137150"/>
            <a:ext cx="8628600" cy="631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800" lvl="0" marL="316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Un recorrido por celdas con parámetros para la dirección</a:t>
            </a:r>
            <a:endParaRPr sz="2400"/>
          </a:p>
        </p:txBody>
      </p:sp>
      <p:pic>
        <p:nvPicPr>
          <p:cNvPr id="530" name="Google Shape;53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00" y="1955275"/>
            <a:ext cx="7850975" cy="2388234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1" name="Google Shape;53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4225" y="5796759"/>
            <a:ext cx="6115050" cy="82867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2" name="Google Shape;53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9875" y="4495909"/>
            <a:ext cx="6607873" cy="114845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3" name="Google Shape;533;p48"/>
          <p:cNvSpPr/>
          <p:nvPr/>
        </p:nvSpPr>
        <p:spPr>
          <a:xfrm>
            <a:off x="1640650" y="2441950"/>
            <a:ext cx="2907300" cy="205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8"/>
          <p:cNvSpPr/>
          <p:nvPr/>
        </p:nvSpPr>
        <p:spPr>
          <a:xfrm>
            <a:off x="1640650" y="2670550"/>
            <a:ext cx="2972700" cy="205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8"/>
          <p:cNvSpPr/>
          <p:nvPr/>
        </p:nvSpPr>
        <p:spPr>
          <a:xfrm>
            <a:off x="4993725" y="5160175"/>
            <a:ext cx="2121600" cy="205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8"/>
          <p:cNvSpPr/>
          <p:nvPr/>
        </p:nvSpPr>
        <p:spPr>
          <a:xfrm>
            <a:off x="4935875" y="4954675"/>
            <a:ext cx="1164000" cy="205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8"/>
          <p:cNvSpPr/>
          <p:nvPr/>
        </p:nvSpPr>
        <p:spPr>
          <a:xfrm>
            <a:off x="2604025" y="4954675"/>
            <a:ext cx="1213500" cy="205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8"/>
          <p:cNvSpPr/>
          <p:nvPr/>
        </p:nvSpPr>
        <p:spPr>
          <a:xfrm>
            <a:off x="5289650" y="6108350"/>
            <a:ext cx="764400" cy="205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8"/>
          <p:cNvSpPr/>
          <p:nvPr/>
        </p:nvSpPr>
        <p:spPr>
          <a:xfrm>
            <a:off x="2480900" y="5160175"/>
            <a:ext cx="1336500" cy="205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8"/>
          <p:cNvSpPr/>
          <p:nvPr/>
        </p:nvSpPr>
        <p:spPr>
          <a:xfrm>
            <a:off x="7850900" y="6108350"/>
            <a:ext cx="656700" cy="205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8"/>
          <p:cNvSpPr/>
          <p:nvPr/>
        </p:nvSpPr>
        <p:spPr>
          <a:xfrm>
            <a:off x="3687275" y="2002550"/>
            <a:ext cx="1899000" cy="205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8"/>
          <p:cNvSpPr/>
          <p:nvPr/>
        </p:nvSpPr>
        <p:spPr>
          <a:xfrm>
            <a:off x="5722475" y="2002550"/>
            <a:ext cx="2043300" cy="205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8"/>
          <p:cNvSpPr/>
          <p:nvPr/>
        </p:nvSpPr>
        <p:spPr>
          <a:xfrm>
            <a:off x="2714350" y="2899150"/>
            <a:ext cx="4070100" cy="20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8"/>
          <p:cNvSpPr/>
          <p:nvPr/>
        </p:nvSpPr>
        <p:spPr>
          <a:xfrm>
            <a:off x="4008075" y="4503750"/>
            <a:ext cx="2714100" cy="20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8"/>
          <p:cNvSpPr/>
          <p:nvPr/>
        </p:nvSpPr>
        <p:spPr>
          <a:xfrm>
            <a:off x="5158725" y="5851300"/>
            <a:ext cx="1673400" cy="20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8"/>
          <p:cNvSpPr/>
          <p:nvPr/>
        </p:nvSpPr>
        <p:spPr>
          <a:xfrm>
            <a:off x="3065025" y="3361675"/>
            <a:ext cx="4050300" cy="20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8"/>
          <p:cNvSpPr txBox="1"/>
          <p:nvPr/>
        </p:nvSpPr>
        <p:spPr>
          <a:xfrm>
            <a:off x="4307150" y="3563025"/>
            <a:ext cx="4403700" cy="93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¿Cómo pasar los parámetros a las subtareas?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9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Recorridos</a:t>
            </a:r>
            <a:endParaRPr/>
          </a:p>
        </p:txBody>
      </p:sp>
      <p:sp>
        <p:nvSpPr>
          <p:cNvPr id="553" name="Google Shape;553;p49"/>
          <p:cNvSpPr txBox="1"/>
          <p:nvPr/>
        </p:nvSpPr>
        <p:spPr>
          <a:xfrm>
            <a:off x="295100" y="1137150"/>
            <a:ext cx="8628600" cy="631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800" lvl="0" marL="316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Un recorrido por celdas con parámetros para la dirección</a:t>
            </a:r>
            <a:endParaRPr sz="2400"/>
          </a:p>
        </p:txBody>
      </p:sp>
      <p:pic>
        <p:nvPicPr>
          <p:cNvPr id="554" name="Google Shape;55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00" y="1955275"/>
            <a:ext cx="7850975" cy="2388234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5" name="Google Shape;55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4225" y="5796759"/>
            <a:ext cx="6115050" cy="82867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6" name="Google Shape;55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9875" y="4495909"/>
            <a:ext cx="6607873" cy="114845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7" name="Google Shape;557;p49"/>
          <p:cNvSpPr txBox="1"/>
          <p:nvPr/>
        </p:nvSpPr>
        <p:spPr>
          <a:xfrm>
            <a:off x="5114775" y="3643775"/>
            <a:ext cx="3468900" cy="631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¡Más parámetros!</a:t>
            </a:r>
            <a:endParaRPr sz="2400"/>
          </a:p>
        </p:txBody>
      </p:sp>
      <p:sp>
        <p:nvSpPr>
          <p:cNvPr id="558" name="Google Shape;558;p49"/>
          <p:cNvSpPr/>
          <p:nvPr/>
        </p:nvSpPr>
        <p:spPr>
          <a:xfrm>
            <a:off x="1640650" y="2441950"/>
            <a:ext cx="2907300" cy="20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9"/>
          <p:cNvSpPr/>
          <p:nvPr/>
        </p:nvSpPr>
        <p:spPr>
          <a:xfrm>
            <a:off x="1640650" y="2670550"/>
            <a:ext cx="2972700" cy="20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9"/>
          <p:cNvSpPr/>
          <p:nvPr/>
        </p:nvSpPr>
        <p:spPr>
          <a:xfrm>
            <a:off x="4993725" y="5160175"/>
            <a:ext cx="2121600" cy="20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9"/>
          <p:cNvSpPr/>
          <p:nvPr/>
        </p:nvSpPr>
        <p:spPr>
          <a:xfrm>
            <a:off x="4935875" y="4954675"/>
            <a:ext cx="1164000" cy="20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9"/>
          <p:cNvSpPr/>
          <p:nvPr/>
        </p:nvSpPr>
        <p:spPr>
          <a:xfrm>
            <a:off x="2604025" y="4954675"/>
            <a:ext cx="1213500" cy="20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9"/>
          <p:cNvSpPr/>
          <p:nvPr/>
        </p:nvSpPr>
        <p:spPr>
          <a:xfrm>
            <a:off x="5289650" y="6108350"/>
            <a:ext cx="764400" cy="20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9"/>
          <p:cNvSpPr/>
          <p:nvPr/>
        </p:nvSpPr>
        <p:spPr>
          <a:xfrm>
            <a:off x="2480900" y="5160175"/>
            <a:ext cx="1336500" cy="20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9"/>
          <p:cNvSpPr/>
          <p:nvPr/>
        </p:nvSpPr>
        <p:spPr>
          <a:xfrm>
            <a:off x="7850900" y="6108350"/>
            <a:ext cx="656700" cy="20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9"/>
          <p:cNvSpPr/>
          <p:nvPr/>
        </p:nvSpPr>
        <p:spPr>
          <a:xfrm>
            <a:off x="3687275" y="2002550"/>
            <a:ext cx="1899000" cy="20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9"/>
          <p:cNvSpPr/>
          <p:nvPr/>
        </p:nvSpPr>
        <p:spPr>
          <a:xfrm>
            <a:off x="5722475" y="2002550"/>
            <a:ext cx="2043300" cy="20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9"/>
          <p:cNvSpPr/>
          <p:nvPr/>
        </p:nvSpPr>
        <p:spPr>
          <a:xfrm>
            <a:off x="3065025" y="3361675"/>
            <a:ext cx="40503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9"/>
          <p:cNvSpPr/>
          <p:nvPr/>
        </p:nvSpPr>
        <p:spPr>
          <a:xfrm>
            <a:off x="2732825" y="2901813"/>
            <a:ext cx="1899000" cy="2055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9"/>
          <p:cNvSpPr/>
          <p:nvPr/>
        </p:nvSpPr>
        <p:spPr>
          <a:xfrm>
            <a:off x="4768025" y="2901813"/>
            <a:ext cx="2043300" cy="2055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9"/>
          <p:cNvSpPr/>
          <p:nvPr/>
        </p:nvSpPr>
        <p:spPr>
          <a:xfrm>
            <a:off x="3050925" y="3361650"/>
            <a:ext cx="1899000" cy="2055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9"/>
          <p:cNvSpPr/>
          <p:nvPr/>
        </p:nvSpPr>
        <p:spPr>
          <a:xfrm>
            <a:off x="5086125" y="3361650"/>
            <a:ext cx="2043300" cy="2055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9"/>
          <p:cNvSpPr/>
          <p:nvPr/>
        </p:nvSpPr>
        <p:spPr>
          <a:xfrm>
            <a:off x="4002650" y="4512225"/>
            <a:ext cx="1213500" cy="20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9"/>
          <p:cNvSpPr/>
          <p:nvPr/>
        </p:nvSpPr>
        <p:spPr>
          <a:xfrm>
            <a:off x="5386275" y="4512225"/>
            <a:ext cx="1336500" cy="20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9"/>
          <p:cNvSpPr/>
          <p:nvPr/>
        </p:nvSpPr>
        <p:spPr>
          <a:xfrm>
            <a:off x="5135675" y="5864975"/>
            <a:ext cx="815700" cy="20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9"/>
          <p:cNvSpPr/>
          <p:nvPr/>
        </p:nvSpPr>
        <p:spPr>
          <a:xfrm>
            <a:off x="6099875" y="5864975"/>
            <a:ext cx="764400" cy="20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366550" y="1441950"/>
            <a:ext cx="8454600" cy="4968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 sz="2400"/>
              <a:t>Comandos</a:t>
            </a:r>
            <a:endParaRPr b="1" sz="24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400"/>
              <a:t>Primitivos y secuencia</a:t>
            </a:r>
            <a:endParaRPr sz="24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400"/>
              <a:t>PROCEDIMIENTOS (con y sin parámetros)</a:t>
            </a:r>
            <a:endParaRPr sz="2400"/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Repetición simple</a:t>
            </a:r>
            <a:endParaRPr sz="2400"/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Alternativa condicional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0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Recorridos</a:t>
            </a:r>
            <a:endParaRPr/>
          </a:p>
        </p:txBody>
      </p:sp>
      <p:sp>
        <p:nvSpPr>
          <p:cNvPr id="582" name="Google Shape;582;p50"/>
          <p:cNvSpPr txBox="1"/>
          <p:nvPr/>
        </p:nvSpPr>
        <p:spPr>
          <a:xfrm>
            <a:off x="295100" y="1137150"/>
            <a:ext cx="8628600" cy="631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800" lvl="0" marL="316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Un recorrido por celdas con parámetros para la dirección</a:t>
            </a:r>
            <a:endParaRPr sz="2400"/>
          </a:p>
        </p:txBody>
      </p:sp>
      <p:pic>
        <p:nvPicPr>
          <p:cNvPr id="583" name="Google Shape;58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00" y="1955275"/>
            <a:ext cx="7850975" cy="2388234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4" name="Google Shape;58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4225" y="5796759"/>
            <a:ext cx="6115050" cy="82867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5" name="Google Shape;585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9875" y="4495909"/>
            <a:ext cx="6607873" cy="114845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1"/>
          <p:cNvSpPr txBox="1"/>
          <p:nvPr>
            <p:ph type="title"/>
          </p:nvPr>
        </p:nvSpPr>
        <p:spPr>
          <a:xfrm>
            <a:off x="0" y="0"/>
            <a:ext cx="6807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1"/>
          <p:cNvSpPr txBox="1"/>
          <p:nvPr>
            <p:ph idx="2"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Cierra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2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Cierre</a:t>
            </a:r>
            <a:endParaRPr/>
          </a:p>
        </p:txBody>
      </p:sp>
      <p:sp>
        <p:nvSpPr>
          <p:cNvPr id="597" name="Google Shape;597;p52"/>
          <p:cNvSpPr txBox="1"/>
          <p:nvPr/>
        </p:nvSpPr>
        <p:spPr>
          <a:xfrm>
            <a:off x="669900" y="1509800"/>
            <a:ext cx="8174100" cy="5190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i="1" lang="es" sz="2400"/>
              <a:t>Recorridos</a:t>
            </a:r>
            <a:endParaRPr b="1" i="1"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Una forma de controlar la repetición condicional sugiriendo cómo dividir en subtareas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Se basa en una secuencia finita de “elementos”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Sugiere 5 subtareas</a:t>
            </a:r>
            <a:endParaRPr sz="2400"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</a:pP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IniciarRecorrido()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</a:pP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quedanElementosParaProcesar()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</a:pP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ProcesarElementoActual()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</a:pP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PasarAlSiguienteElemento()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</a:pP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FinalizarRecorrido()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Las tareas pueden ponerse en procedimientos o definirse directamente con comandos sueltos</a:t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3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Cierre</a:t>
            </a:r>
            <a:endParaRPr/>
          </a:p>
        </p:txBody>
      </p:sp>
      <p:sp>
        <p:nvSpPr>
          <p:cNvPr id="603" name="Google Shape;603;p53"/>
          <p:cNvSpPr txBox="1"/>
          <p:nvPr/>
        </p:nvSpPr>
        <p:spPr>
          <a:xfrm>
            <a:off x="517500" y="1357400"/>
            <a:ext cx="8174100" cy="5190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i="1" lang="es" sz="2400"/>
              <a:t>Recorridos</a:t>
            </a:r>
            <a:endParaRPr b="1" i="1"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Una forma de controlar la repetición condicional sugiriendo cómo dividir en subtareas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s" sz="2400"/>
              <a:t>Se basa en una secuencia finita de “elementos”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Sugiere 5 subtareas</a:t>
            </a:r>
            <a:endParaRPr sz="2400"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</a:pP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IniciarRecorrido()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</a:pP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quedanElementosParaProcesar()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</a:pP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ProcesarElementoActual()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</a:pP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PasarAlSiguienteElemento()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</a:pPr>
            <a:r>
              <a:rPr b="1" lang="es" sz="2400">
                <a:latin typeface="Courier New"/>
                <a:ea typeface="Courier New"/>
                <a:cs typeface="Courier New"/>
                <a:sym typeface="Courier New"/>
              </a:rPr>
              <a:t>FinalizarRecorrido()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Las tareas pueden ponerse en procedimientos o definirse directamente con comandos sueltos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4"/>
          <p:cNvSpPr txBox="1"/>
          <p:nvPr>
            <p:ph type="ctrTitle"/>
          </p:nvPr>
        </p:nvSpPr>
        <p:spPr>
          <a:xfrm>
            <a:off x="311700" y="3335901"/>
            <a:ext cx="8520600" cy="19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la Programación</a:t>
            </a:r>
            <a:endParaRPr/>
          </a:p>
        </p:txBody>
      </p:sp>
      <p:sp>
        <p:nvSpPr>
          <p:cNvPr id="609" name="Google Shape;609;p54"/>
          <p:cNvSpPr txBox="1"/>
          <p:nvPr>
            <p:ph idx="1" type="subTitle"/>
          </p:nvPr>
        </p:nvSpPr>
        <p:spPr>
          <a:xfrm>
            <a:off x="311700" y="5261233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Repetición condicional</a:t>
            </a:r>
            <a:endParaRPr/>
          </a:p>
        </p:txBody>
      </p:sp>
      <p:sp>
        <p:nvSpPr>
          <p:cNvPr id="610" name="Google Shape;610;p54"/>
          <p:cNvSpPr txBox="1"/>
          <p:nvPr>
            <p:ph idx="1" type="subTitle"/>
          </p:nvPr>
        </p:nvSpPr>
        <p:spPr>
          <a:xfrm>
            <a:off x="487500" y="6187800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9999"/>
                </a:solidFill>
              </a:rPr>
              <a:t>Prof. Alan Rodas Bonjour</a:t>
            </a:r>
            <a:endParaRPr sz="1000">
              <a:solidFill>
                <a:srgbClr val="99999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9999"/>
                </a:solidFill>
              </a:rPr>
              <a:t>parte del material tomado de Introducción a la Programación - UNQ - Pablo E. “Fidel” Martínez López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17500" y="1783575"/>
            <a:ext cx="8174100" cy="4485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Expresiones</a:t>
            </a:r>
            <a:endParaRPr b="1"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Valores literales y expresiones primitivas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Operadores</a:t>
            </a:r>
            <a:endParaRPr sz="2400"/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s" sz="2000"/>
              <a:t>numéricos, de enumeración, de comparación, lógicos</a:t>
            </a:r>
            <a:endParaRPr sz="20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FUNCIONES (con y sin parámetros)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Parámetros (como datos)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Repaso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517500" y="1689375"/>
            <a:ext cx="8174100" cy="4352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Tipos de datos</a:t>
            </a:r>
            <a:endParaRPr b="1"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permiten clasificar expresiones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en Gobstones, por ahora, son cuatro</a:t>
            </a:r>
            <a:endParaRPr sz="2400"/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s" sz="2000"/>
              <a:t>colores, direcciones, números y valores de verdad</a:t>
            </a:r>
            <a:endParaRPr sz="20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toda expresión tiene un tipo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los parámetros deben especificar qué tipo de expresiones aceptan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Repeticiones Condicionales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Repetición condicional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295100" y="1137150"/>
            <a:ext cx="8628600" cy="1861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" sz="2400"/>
              <a:t>¿Cómo manejamos escenarios cambiantes, cuando lo que cambia es la distancia a la que está cierto elemento?</a:t>
            </a:r>
            <a:endParaRPr sz="24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" sz="2200"/>
              <a:t>Se debe </a:t>
            </a:r>
            <a:r>
              <a:rPr b="1" i="1" lang="es" sz="2200"/>
              <a:t>repetir </a:t>
            </a:r>
            <a:r>
              <a:rPr lang="es" sz="2200"/>
              <a:t>la acción </a:t>
            </a:r>
            <a:r>
              <a:rPr b="1" i="1" lang="es" sz="2200"/>
              <a:t>hasta que </a:t>
            </a:r>
            <a:r>
              <a:rPr lang="es" sz="2200"/>
              <a:t>lleguemos al elemento</a:t>
            </a:r>
            <a:endParaRPr sz="22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Precisamos una herramienta nueva…</a:t>
            </a:r>
            <a:endParaRPr sz="2400"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800" y="3115875"/>
            <a:ext cx="8358401" cy="342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84800" y="51700"/>
            <a:ext cx="6778800" cy="6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Repetición condicional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295100" y="1137150"/>
            <a:ext cx="8628600" cy="1814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La </a:t>
            </a:r>
            <a:r>
              <a:rPr b="1" i="1" lang="es" sz="2400"/>
              <a:t>repetición condicional </a:t>
            </a:r>
            <a:r>
              <a:rPr lang="es" sz="2400"/>
              <a:t>es una forma de armar comandos que permite hacer eso</a:t>
            </a:r>
            <a:endParaRPr sz="2400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" sz="2200"/>
              <a:t>La </a:t>
            </a:r>
            <a:r>
              <a:rPr b="1" lang="es" sz="2200"/>
              <a:t>condición </a:t>
            </a:r>
            <a:r>
              <a:rPr lang="es" sz="2200"/>
              <a:t>establece cuándo debe dejar de repetirse la acción indicada</a:t>
            </a:r>
            <a:endParaRPr sz="22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9" name="Google Shape;139;p19"/>
          <p:cNvSpPr txBox="1"/>
          <p:nvPr/>
        </p:nvSpPr>
        <p:spPr>
          <a:xfrm>
            <a:off x="2804975" y="5776775"/>
            <a:ext cx="5625600" cy="594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¿Cuándo es verdadera esta condición?</a:t>
            </a:r>
            <a:endParaRPr sz="2400"/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53505" l="-811" r="67119" t="-1992"/>
          <a:stretch/>
        </p:blipFill>
        <p:spPr>
          <a:xfrm>
            <a:off x="5530425" y="3458100"/>
            <a:ext cx="3148500" cy="18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663" y="3164925"/>
            <a:ext cx="4882487" cy="2437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9"/>
          <p:cNvCxnSpPr/>
          <p:nvPr/>
        </p:nvCxnSpPr>
        <p:spPr>
          <a:xfrm rot="10800000">
            <a:off x="4445975" y="4254275"/>
            <a:ext cx="1171800" cy="1522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