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471d146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471d1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388c65e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388c6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f388c65e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f388c6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cf388c65e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cf388c6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f388c65e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f388c6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f388c65e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cf388c6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f388c65e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f388c65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388c65e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388c6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cf388c65e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cf388c6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f388c65e_0_1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f388c65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cf388c65e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cf388c6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e2a1ec53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e2a1ec5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cf388c65e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cf388c6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cf388c65e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cf388c6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cf388c65e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cf388c6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cf388c65e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cf388c6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cf388c65e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cf388c6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f388c65e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cf388c6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cf388c65e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cf388c6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cf388c65e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cf388c65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cf388c65e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cf388c6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cf388c65e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cf388c65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f4b56f5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f4b56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cf388c65e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cf388c6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cf388c65e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cf388c65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cf388c65e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cf388c65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cf388c65e_0_2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cf388c65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f388c65e_0_2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f388c65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cf388c65e_0_2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cf388c65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cf388c65e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cf388c6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cf388c65e_0_2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cf388c65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cf388c65e_0_2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cf388c6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cf388c65e_0_2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cf388c65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f4e603f1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f4e603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cf388c65e_0_2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cf388c65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cf388c65e_0_3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cf388c65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cf388c65e_0_3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cf388c65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cf388c65e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cf388c65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f388c65e_0_3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cf388c65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cf388c65e_0_3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cf388c65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cf388c65e_0_3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cf388c65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4cf388c65e_0_3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4cf388c65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cf388c65e_0_3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cf388c65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cf388c65e_0_3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cf388c65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02b2438c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02b243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cf388c65e_0_3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cf388c65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cf388c65e_0_3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cf388c65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cf388c65e_0_3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cf388c65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cf388c65e_0_3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cf388c65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4ff4b56f53_0_6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4ff4b56f53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002b2438c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002b243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ff4b56f53_0_6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ff4b56f5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cf388c65e_0_4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cf388c65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fd8479817_1_10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fd8479817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02b2438c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02b243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f4b56f53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f4b56f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f388c65e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f388c6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f388c65e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f388c6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3" name="Google Shape;63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0" name="Google Shape;70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1" name="Google Shape;81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y Funciones con Procesamiento</a:t>
            </a:r>
            <a:endParaRPr/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3300750"/>
            <a:ext cx="8165673" cy="295838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6230300" y="5383425"/>
            <a:ext cx="2693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 válido:</a:t>
            </a:r>
            <a:br>
              <a:rPr lang="es" sz="2400"/>
            </a:br>
            <a:r>
              <a:rPr lang="es" sz="2400"/>
              <a:t>se asignó antes</a:t>
            </a:r>
            <a:endParaRPr sz="2400"/>
          </a:p>
        </p:txBody>
      </p:sp>
      <p:cxnSp>
        <p:nvCxnSpPr>
          <p:cNvPr id="157" name="Google Shape;157;p20"/>
          <p:cNvCxnSpPr>
            <a:stCxn id="156" idx="1"/>
          </p:cNvCxnSpPr>
          <p:nvPr/>
        </p:nvCxnSpPr>
        <p:spPr>
          <a:xfrm rot="10800000">
            <a:off x="4445900" y="5717475"/>
            <a:ext cx="1784400" cy="10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>
            <a:stCxn id="156" idx="1"/>
          </p:cNvCxnSpPr>
          <p:nvPr/>
        </p:nvCxnSpPr>
        <p:spPr>
          <a:xfrm rot="10800000">
            <a:off x="3657500" y="4929375"/>
            <a:ext cx="2572800" cy="89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 txBox="1"/>
          <p:nvPr/>
        </p:nvSpPr>
        <p:spPr>
          <a:xfrm>
            <a:off x="295100" y="1137150"/>
            <a:ext cx="8628600" cy="1816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variable recuerda un valor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solamente en el procedimiento que la asigna y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solo el último valor asignado</a:t>
            </a:r>
            <a:br>
              <a:rPr lang="es" sz="2400"/>
            </a:br>
            <a:r>
              <a:rPr lang="es" sz="2400"/>
              <a:t>(si no fue asignada, no tiene valor y da BOOM)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04" y="5265825"/>
            <a:ext cx="5249197" cy="15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230300" y="5033650"/>
            <a:ext cx="2693400" cy="165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NO es válido:</a:t>
            </a:r>
            <a:br>
              <a:rPr lang="es" sz="2400"/>
            </a:br>
            <a:r>
              <a:rPr lang="es" sz="2400"/>
              <a:t>el procedimiento la usa pero no la asigna</a:t>
            </a:r>
            <a:endParaRPr sz="2400"/>
          </a:p>
        </p:txBody>
      </p:sp>
      <p:cxnSp>
        <p:nvCxnSpPr>
          <p:cNvPr id="167" name="Google Shape;167;p21"/>
          <p:cNvCxnSpPr>
            <a:stCxn id="166" idx="1"/>
          </p:cNvCxnSpPr>
          <p:nvPr/>
        </p:nvCxnSpPr>
        <p:spPr>
          <a:xfrm flipH="1">
            <a:off x="4330700" y="5861050"/>
            <a:ext cx="1899600" cy="32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 txBox="1"/>
          <p:nvPr/>
        </p:nvSpPr>
        <p:spPr>
          <a:xfrm>
            <a:off x="295100" y="1137150"/>
            <a:ext cx="8628600" cy="1816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variable recuerda un valor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solamente en el procedimiento que la asigna y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solo el último valor asignado</a:t>
            </a:r>
            <a:br>
              <a:rPr lang="es" sz="2400"/>
            </a:br>
            <a:r>
              <a:rPr lang="es" sz="2400"/>
              <a:t>(si no fue asignada, no tiene valor y da BOOM)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50" y="3009138"/>
            <a:ext cx="80772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04" y="5265825"/>
            <a:ext cx="5249197" cy="15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295100" y="1137150"/>
            <a:ext cx="8628600" cy="1816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variable recuerda un valor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solamente en el procedimiento que la asigna y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solo el último valor asignado</a:t>
            </a:r>
            <a:br>
              <a:rPr lang="es" sz="2400"/>
            </a:br>
            <a:r>
              <a:rPr lang="es" sz="2400"/>
              <a:t>(si no fue asignada, no tiene valor y da BOOM)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7" name="Google Shape;177;p22"/>
          <p:cNvSpPr txBox="1"/>
          <p:nvPr/>
        </p:nvSpPr>
        <p:spPr>
          <a:xfrm>
            <a:off x="6230300" y="5033650"/>
            <a:ext cx="2693400" cy="165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¡NO funciona!</a:t>
            </a:r>
            <a:br>
              <a:rPr lang="es" sz="2400"/>
            </a:br>
            <a:r>
              <a:rPr lang="es" sz="2400"/>
              <a:t>¡Son diferentes variables!</a:t>
            </a:r>
            <a:endParaRPr sz="2400"/>
          </a:p>
        </p:txBody>
      </p:sp>
      <p:cxnSp>
        <p:nvCxnSpPr>
          <p:cNvPr id="178" name="Google Shape;178;p22"/>
          <p:cNvCxnSpPr>
            <a:stCxn id="177" idx="1"/>
          </p:cNvCxnSpPr>
          <p:nvPr/>
        </p:nvCxnSpPr>
        <p:spPr>
          <a:xfrm flipH="1">
            <a:off x="4118000" y="5861050"/>
            <a:ext cx="2112300" cy="28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2"/>
          <p:cNvCxnSpPr>
            <a:stCxn id="177" idx="1"/>
          </p:cNvCxnSpPr>
          <p:nvPr/>
        </p:nvCxnSpPr>
        <p:spPr>
          <a:xfrm rot="10800000">
            <a:off x="3773600" y="4736050"/>
            <a:ext cx="2456700" cy="112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50" y="3009138"/>
            <a:ext cx="80772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6230300" y="5033650"/>
            <a:ext cx="2693400" cy="1654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Válido pero inútil:</a:t>
            </a:r>
            <a:br>
              <a:rPr lang="es" sz="2400"/>
            </a:br>
            <a:r>
              <a:rPr lang="es" sz="2400"/>
              <a:t>el procedimiento la asigna pero no la usa</a:t>
            </a:r>
            <a:endParaRPr sz="2400"/>
          </a:p>
        </p:txBody>
      </p:sp>
      <p:cxnSp>
        <p:nvCxnSpPr>
          <p:cNvPr id="187" name="Google Shape;187;p23"/>
          <p:cNvCxnSpPr>
            <a:stCxn id="186" idx="1"/>
          </p:cNvCxnSpPr>
          <p:nvPr/>
        </p:nvCxnSpPr>
        <p:spPr>
          <a:xfrm rot="10800000">
            <a:off x="3675200" y="4555450"/>
            <a:ext cx="2555100" cy="130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 txBox="1"/>
          <p:nvPr/>
        </p:nvSpPr>
        <p:spPr>
          <a:xfrm>
            <a:off x="295100" y="1137150"/>
            <a:ext cx="8628600" cy="1816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variable recuerda un valor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solamente en el procedimiento que la asigna y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solo el último valor asignado</a:t>
            </a:r>
            <a:br>
              <a:rPr lang="es" sz="2400"/>
            </a:br>
            <a:r>
              <a:rPr lang="es" sz="2400"/>
              <a:t>(si no fue asignada, no tiene valor y da BOOM)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50" y="3009138"/>
            <a:ext cx="80772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04" y="5265825"/>
            <a:ext cx="5249197" cy="15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</a:t>
            </a:r>
            <a:r>
              <a:rPr b="1" i="1" lang="es" sz="2400"/>
              <a:t>alcance </a:t>
            </a:r>
            <a:r>
              <a:rPr lang="es" sz="2400"/>
              <a:t>(</a:t>
            </a:r>
            <a:r>
              <a:rPr i="1" lang="es" sz="2400"/>
              <a:t>scope</a:t>
            </a:r>
            <a:r>
              <a:rPr lang="es" sz="2400"/>
              <a:t>) de una variable es la parte del código donde el valor sigue siendo recordado por la variable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Gobstones, el alcance es </a:t>
            </a:r>
            <a:r>
              <a:rPr b="1" i="1" lang="es" sz="2400"/>
              <a:t>local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O sea, solo en el cuerpo del procedimiento que asigna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7" name="Google Shape;197;p24"/>
          <p:cNvSpPr txBox="1"/>
          <p:nvPr/>
        </p:nvSpPr>
        <p:spPr>
          <a:xfrm>
            <a:off x="6262775" y="3300750"/>
            <a:ext cx="27399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Alcance de “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contraseña</a:t>
            </a:r>
            <a:r>
              <a:rPr lang="es" sz="2400"/>
              <a:t>”</a:t>
            </a:r>
            <a:endParaRPr sz="2400"/>
          </a:p>
        </p:txBody>
      </p:sp>
      <p:cxnSp>
        <p:nvCxnSpPr>
          <p:cNvPr id="198" name="Google Shape;198;p24"/>
          <p:cNvCxnSpPr>
            <a:stCxn id="197" idx="1"/>
            <a:endCxn id="199" idx="1"/>
          </p:cNvCxnSpPr>
          <p:nvPr/>
        </p:nvCxnSpPr>
        <p:spPr>
          <a:xfrm flipH="1">
            <a:off x="5005175" y="3738600"/>
            <a:ext cx="1257600" cy="57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4"/>
          <p:cNvSpPr txBox="1"/>
          <p:nvPr/>
        </p:nvSpPr>
        <p:spPr>
          <a:xfrm>
            <a:off x="6087025" y="5405550"/>
            <a:ext cx="27399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Uso fuera del alcance</a:t>
            </a:r>
            <a:endParaRPr sz="2400"/>
          </a:p>
        </p:txBody>
      </p:sp>
      <p:cxnSp>
        <p:nvCxnSpPr>
          <p:cNvPr id="201" name="Google Shape;201;p24"/>
          <p:cNvCxnSpPr>
            <a:stCxn id="200" idx="1"/>
          </p:cNvCxnSpPr>
          <p:nvPr/>
        </p:nvCxnSpPr>
        <p:spPr>
          <a:xfrm flipH="1">
            <a:off x="4355125" y="5843400"/>
            <a:ext cx="1731900" cy="40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2" name="Google Shape;202;p24"/>
          <p:cNvGrpSpPr/>
          <p:nvPr/>
        </p:nvGrpSpPr>
        <p:grpSpPr>
          <a:xfrm>
            <a:off x="848714" y="3456700"/>
            <a:ext cx="4156571" cy="1683556"/>
            <a:chOff x="738300" y="3608475"/>
            <a:chExt cx="3637500" cy="1236000"/>
          </a:xfrm>
        </p:grpSpPr>
        <p:sp>
          <p:nvSpPr>
            <p:cNvPr id="199" name="Google Shape;199;p24"/>
            <p:cNvSpPr/>
            <p:nvPr/>
          </p:nvSpPr>
          <p:spPr>
            <a:xfrm>
              <a:off x="3981900" y="3608475"/>
              <a:ext cx="393900" cy="1236000"/>
            </a:xfrm>
            <a:prstGeom prst="rightBrace">
              <a:avLst>
                <a:gd fmla="val 41132" name="adj1"/>
                <a:gd fmla="val 50710" name="adj2"/>
              </a:avLst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4"/>
            <p:cNvCxnSpPr>
              <a:endCxn id="199" idx="0"/>
            </p:cNvCxnSpPr>
            <p:nvPr/>
          </p:nvCxnSpPr>
          <p:spPr>
            <a:xfrm flipH="1" rot="10800000">
              <a:off x="804000" y="3608475"/>
              <a:ext cx="3177900" cy="54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4"/>
            <p:cNvCxnSpPr>
              <a:endCxn id="199" idx="2"/>
            </p:cNvCxnSpPr>
            <p:nvPr/>
          </p:nvCxnSpPr>
          <p:spPr>
            <a:xfrm>
              <a:off x="738300" y="4842075"/>
              <a:ext cx="3243600" cy="24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3300750"/>
            <a:ext cx="8165673" cy="295838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</a:t>
            </a:r>
            <a:r>
              <a:rPr b="1" i="1" lang="es" sz="2400"/>
              <a:t>alcance </a:t>
            </a:r>
            <a:r>
              <a:rPr lang="es" sz="2400"/>
              <a:t>(</a:t>
            </a:r>
            <a:r>
              <a:rPr i="1" lang="es" sz="2400"/>
              <a:t>scope</a:t>
            </a:r>
            <a:r>
              <a:rPr lang="es" sz="2400"/>
              <a:t>) de una variable es la parte del código donde el valor sigue siendo recordado por la variable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Gobstones, el alcance es </a:t>
            </a:r>
            <a:r>
              <a:rPr b="1" i="1" lang="es" sz="2400"/>
              <a:t>local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O sea, solo en el cuerpo del procedimiento que asigna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2" name="Google Shape;212;p25"/>
          <p:cNvSpPr txBox="1"/>
          <p:nvPr/>
        </p:nvSpPr>
        <p:spPr>
          <a:xfrm>
            <a:off x="6262775" y="3300750"/>
            <a:ext cx="27399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Alcance de “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contraseña</a:t>
            </a:r>
            <a:r>
              <a:rPr lang="es" sz="2400"/>
              <a:t>”</a:t>
            </a:r>
            <a:endParaRPr sz="2400"/>
          </a:p>
        </p:txBody>
      </p:sp>
      <p:cxnSp>
        <p:nvCxnSpPr>
          <p:cNvPr id="213" name="Google Shape;213;p25"/>
          <p:cNvCxnSpPr>
            <a:stCxn id="212" idx="1"/>
            <a:endCxn id="214" idx="1"/>
          </p:cNvCxnSpPr>
          <p:nvPr/>
        </p:nvCxnSpPr>
        <p:spPr>
          <a:xfrm flipH="1">
            <a:off x="5061575" y="3738600"/>
            <a:ext cx="1201200" cy="120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 txBox="1"/>
          <p:nvPr/>
        </p:nvSpPr>
        <p:spPr>
          <a:xfrm>
            <a:off x="6087025" y="5405550"/>
            <a:ext cx="27399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Uso dentro del alcance</a:t>
            </a:r>
            <a:endParaRPr sz="2400"/>
          </a:p>
        </p:txBody>
      </p:sp>
      <p:cxnSp>
        <p:nvCxnSpPr>
          <p:cNvPr id="216" name="Google Shape;216;p25"/>
          <p:cNvCxnSpPr>
            <a:stCxn id="215" idx="1"/>
          </p:cNvCxnSpPr>
          <p:nvPr/>
        </p:nvCxnSpPr>
        <p:spPr>
          <a:xfrm rot="10800000">
            <a:off x="4380625" y="5736900"/>
            <a:ext cx="1706400" cy="10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7" name="Google Shape;217;p25"/>
          <p:cNvGrpSpPr/>
          <p:nvPr/>
        </p:nvGrpSpPr>
        <p:grpSpPr>
          <a:xfrm>
            <a:off x="750600" y="3776300"/>
            <a:ext cx="4311000" cy="2300100"/>
            <a:chOff x="750600" y="3776300"/>
            <a:chExt cx="4311000" cy="2300100"/>
          </a:xfrm>
        </p:grpSpPr>
        <p:sp>
          <p:nvSpPr>
            <p:cNvPr id="214" name="Google Shape;214;p25"/>
            <p:cNvSpPr/>
            <p:nvPr/>
          </p:nvSpPr>
          <p:spPr>
            <a:xfrm>
              <a:off x="4667700" y="3776300"/>
              <a:ext cx="393900" cy="2297100"/>
            </a:xfrm>
            <a:prstGeom prst="rightBrace">
              <a:avLst>
                <a:gd fmla="val 41132" name="adj1"/>
                <a:gd fmla="val 50710" name="adj2"/>
              </a:avLst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25"/>
            <p:cNvCxnSpPr>
              <a:endCxn id="214" idx="0"/>
            </p:cNvCxnSpPr>
            <p:nvPr/>
          </p:nvCxnSpPr>
          <p:spPr>
            <a:xfrm flipH="1" rot="10800000">
              <a:off x="750600" y="3776300"/>
              <a:ext cx="3917100" cy="3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5"/>
            <p:cNvCxnSpPr>
              <a:endCxn id="214" idx="2"/>
            </p:cNvCxnSpPr>
            <p:nvPr/>
          </p:nvCxnSpPr>
          <p:spPr>
            <a:xfrm flipH="1" rot="10800000">
              <a:off x="750600" y="6073400"/>
              <a:ext cx="3917100" cy="30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88" y="3204275"/>
            <a:ext cx="7918625" cy="27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</a:t>
            </a:r>
            <a:r>
              <a:rPr b="1" lang="es" sz="2400"/>
              <a:t>texto</a:t>
            </a:r>
            <a:r>
              <a:rPr lang="es" sz="2400"/>
              <a:t>, la asignación se escribe infija, con el símbolo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:=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&lt;nombreDeVariable&gt;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:=</a:t>
            </a:r>
            <a:r>
              <a:rPr lang="es" sz="2400"/>
              <a:t> 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&lt;expresión&gt;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</a:t>
            </a:r>
            <a:r>
              <a:rPr b="1" lang="es" sz="2400"/>
              <a:t>nombre </a:t>
            </a:r>
            <a:r>
              <a:rPr lang="es" sz="2400"/>
              <a:t>de la variable empieza con minúscula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Y sigue las mismas reglas que otros nombres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7" name="Google Shape;227;p26"/>
          <p:cNvSpPr txBox="1"/>
          <p:nvPr/>
        </p:nvSpPr>
        <p:spPr>
          <a:xfrm>
            <a:off x="2956775" y="5850900"/>
            <a:ext cx="1772400" cy="649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Asignación</a:t>
            </a:r>
            <a:endParaRPr sz="2400"/>
          </a:p>
        </p:txBody>
      </p:sp>
      <p:cxnSp>
        <p:nvCxnSpPr>
          <p:cNvPr id="228" name="Google Shape;228;p26"/>
          <p:cNvCxnSpPr>
            <a:stCxn id="227" idx="0"/>
          </p:cNvCxnSpPr>
          <p:nvPr/>
        </p:nvCxnSpPr>
        <p:spPr>
          <a:xfrm rot="10800000">
            <a:off x="3104075" y="4734000"/>
            <a:ext cx="738900" cy="111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50" y="2809450"/>
            <a:ext cx="8396300" cy="38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295100" y="1137150"/>
            <a:ext cx="8628600" cy="146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este caso, la variable puede evitarse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Usar parámetros para comunicar dos procedimientos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¿Y entonces para qué tener variables?</a:t>
            </a:r>
            <a:endParaRPr sz="2400"/>
          </a:p>
        </p:txBody>
      </p:sp>
      <p:sp>
        <p:nvSpPr>
          <p:cNvPr id="236" name="Google Shape;236;p27"/>
          <p:cNvSpPr txBox="1"/>
          <p:nvPr/>
        </p:nvSpPr>
        <p:spPr>
          <a:xfrm>
            <a:off x="6686350" y="5406650"/>
            <a:ext cx="1772400" cy="649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Parámetro</a:t>
            </a:r>
            <a:endParaRPr sz="2400"/>
          </a:p>
        </p:txBody>
      </p:sp>
      <p:cxnSp>
        <p:nvCxnSpPr>
          <p:cNvPr id="237" name="Google Shape;237;p27"/>
          <p:cNvCxnSpPr>
            <a:stCxn id="236" idx="1"/>
          </p:cNvCxnSpPr>
          <p:nvPr/>
        </p:nvCxnSpPr>
        <p:spPr>
          <a:xfrm rot="10800000">
            <a:off x="5864350" y="5248400"/>
            <a:ext cx="822000" cy="48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>
            <a:stCxn id="236" idx="1"/>
          </p:cNvCxnSpPr>
          <p:nvPr/>
        </p:nvCxnSpPr>
        <p:spPr>
          <a:xfrm flipH="1">
            <a:off x="5459350" y="5731400"/>
            <a:ext cx="1227000" cy="28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 txBox="1"/>
          <p:nvPr/>
        </p:nvSpPr>
        <p:spPr>
          <a:xfrm>
            <a:off x="6838750" y="3158350"/>
            <a:ext cx="1772400" cy="649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Argumento</a:t>
            </a:r>
            <a:endParaRPr sz="2400"/>
          </a:p>
        </p:txBody>
      </p:sp>
      <p:cxnSp>
        <p:nvCxnSpPr>
          <p:cNvPr id="240" name="Google Shape;240;p27"/>
          <p:cNvCxnSpPr>
            <a:stCxn id="239" idx="1"/>
          </p:cNvCxnSpPr>
          <p:nvPr/>
        </p:nvCxnSpPr>
        <p:spPr>
          <a:xfrm flipH="1">
            <a:off x="5440150" y="3483100"/>
            <a:ext cx="1398600" cy="67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Acumuladores</a:t>
            </a:r>
            <a:br>
              <a:rPr lang="es"/>
            </a:br>
            <a:r>
              <a:rPr lang="es"/>
              <a:t>y</a:t>
            </a:r>
            <a:br>
              <a:rPr lang="es"/>
            </a:br>
            <a:r>
              <a:rPr lang="es"/>
              <a:t>recorridos de acumulación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325" y="4203365"/>
            <a:ext cx="5252898" cy="223094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Recuerda la cantidad ya procesada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recuerdo cambia en cada iteración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3" name="Google Shape;253;p29"/>
          <p:cNvSpPr txBox="1"/>
          <p:nvPr/>
        </p:nvSpPr>
        <p:spPr>
          <a:xfrm>
            <a:off x="1337350" y="3375725"/>
            <a:ext cx="6489900" cy="5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cantidad de luces que ya prendí es 0</a:t>
            </a:r>
            <a:endParaRPr sz="2400"/>
          </a:p>
        </p:txBody>
      </p:sp>
      <p:cxnSp>
        <p:nvCxnSpPr>
          <p:cNvPr id="254" name="Google Shape;254;p29"/>
          <p:cNvCxnSpPr>
            <a:stCxn id="253" idx="2"/>
          </p:cNvCxnSpPr>
          <p:nvPr/>
        </p:nvCxnSpPr>
        <p:spPr>
          <a:xfrm flipH="1">
            <a:off x="3484300" y="3963725"/>
            <a:ext cx="1098000" cy="122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325" y="4203365"/>
            <a:ext cx="5252898" cy="223094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1337350" y="3375725"/>
            <a:ext cx="6489900" cy="5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cantidad de luces que ya prendí es 1 (0</a:t>
            </a:r>
            <a:r>
              <a:rPr lang="es" sz="2400">
                <a:solidFill>
                  <a:srgbClr val="FF0000"/>
                </a:solidFill>
              </a:rPr>
              <a:t>+1</a:t>
            </a:r>
            <a:r>
              <a:rPr lang="es" sz="2400"/>
              <a:t>)</a:t>
            </a:r>
            <a:endParaRPr sz="2400"/>
          </a:p>
        </p:txBody>
      </p:sp>
      <p:cxnSp>
        <p:nvCxnSpPr>
          <p:cNvPr id="262" name="Google Shape;262;p30"/>
          <p:cNvCxnSpPr>
            <a:stCxn id="261" idx="2"/>
          </p:cNvCxnSpPr>
          <p:nvPr/>
        </p:nvCxnSpPr>
        <p:spPr>
          <a:xfrm flipH="1">
            <a:off x="4048600" y="3963725"/>
            <a:ext cx="533700" cy="110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0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Recuerda la cantidad ya procesada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recuerdo cambia en cada iteración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325" y="4203365"/>
            <a:ext cx="5252898" cy="223094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1337350" y="3375725"/>
            <a:ext cx="6489900" cy="5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cantidad de luces que ya prendí es 2 (1</a:t>
            </a:r>
            <a:r>
              <a:rPr lang="es" sz="2400">
                <a:solidFill>
                  <a:srgbClr val="FF0000"/>
                </a:solidFill>
              </a:rPr>
              <a:t>+1</a:t>
            </a:r>
            <a:r>
              <a:rPr lang="es" sz="2400"/>
              <a:t>)</a:t>
            </a:r>
            <a:endParaRPr sz="2400"/>
          </a:p>
        </p:txBody>
      </p:sp>
      <p:cxnSp>
        <p:nvCxnSpPr>
          <p:cNvPr id="271" name="Google Shape;271;p31"/>
          <p:cNvCxnSpPr>
            <a:stCxn id="270" idx="2"/>
          </p:cNvCxnSpPr>
          <p:nvPr/>
        </p:nvCxnSpPr>
        <p:spPr>
          <a:xfrm>
            <a:off x="4582300" y="3963725"/>
            <a:ext cx="18300" cy="116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1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Recuerda la cantidad ya procesada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recuerdo cambia en cada iteración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325" y="4203365"/>
            <a:ext cx="5252898" cy="223094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/>
        </p:nvSpPr>
        <p:spPr>
          <a:xfrm>
            <a:off x="1337350" y="3375725"/>
            <a:ext cx="6489900" cy="5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cantidad de luces que ya prendí es 3 (2</a:t>
            </a:r>
            <a:r>
              <a:rPr lang="es" sz="2400">
                <a:solidFill>
                  <a:srgbClr val="FF0000"/>
                </a:solidFill>
              </a:rPr>
              <a:t>+1</a:t>
            </a:r>
            <a:r>
              <a:rPr lang="es" sz="2400"/>
              <a:t>)</a:t>
            </a:r>
            <a:endParaRPr sz="2400"/>
          </a:p>
        </p:txBody>
      </p:sp>
      <p:cxnSp>
        <p:nvCxnSpPr>
          <p:cNvPr id="280" name="Google Shape;280;p32"/>
          <p:cNvCxnSpPr>
            <a:stCxn id="279" idx="2"/>
          </p:cNvCxnSpPr>
          <p:nvPr/>
        </p:nvCxnSpPr>
        <p:spPr>
          <a:xfrm>
            <a:off x="4582300" y="3963725"/>
            <a:ext cx="509100" cy="110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2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Recuerda la cantidad ya procesada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recuerdo cambia en cada iteración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325" y="4203365"/>
            <a:ext cx="5252898" cy="2230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1337350" y="3375725"/>
            <a:ext cx="6489900" cy="5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cantidad de luces que ya prendí es 4 (3</a:t>
            </a:r>
            <a:r>
              <a:rPr lang="es" sz="2400">
                <a:solidFill>
                  <a:srgbClr val="FF0000"/>
                </a:solidFill>
              </a:rPr>
              <a:t>+1</a:t>
            </a:r>
            <a:r>
              <a:rPr lang="es" sz="2400"/>
              <a:t>)</a:t>
            </a:r>
            <a:endParaRPr sz="2400"/>
          </a:p>
        </p:txBody>
      </p:sp>
      <p:cxnSp>
        <p:nvCxnSpPr>
          <p:cNvPr id="289" name="Google Shape;289;p33"/>
          <p:cNvCxnSpPr>
            <a:stCxn id="288" idx="2"/>
          </p:cNvCxnSpPr>
          <p:nvPr/>
        </p:nvCxnSpPr>
        <p:spPr>
          <a:xfrm>
            <a:off x="4582300" y="3963725"/>
            <a:ext cx="1122600" cy="110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3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Recuerda la cantidad ya procesada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recuerdo cambia en cada iteración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325" y="4203365"/>
            <a:ext cx="5252898" cy="223094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/>
        </p:nvSpPr>
        <p:spPr>
          <a:xfrm>
            <a:off x="1337350" y="3375725"/>
            <a:ext cx="6489900" cy="588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cantidad de luces que ya prendí es 5 (4</a:t>
            </a:r>
            <a:r>
              <a:rPr lang="es" sz="2400">
                <a:solidFill>
                  <a:srgbClr val="FF0000"/>
                </a:solidFill>
              </a:rPr>
              <a:t>+1</a:t>
            </a:r>
            <a:r>
              <a:rPr lang="es" sz="2400"/>
              <a:t>)</a:t>
            </a:r>
            <a:endParaRPr sz="2400"/>
          </a:p>
        </p:txBody>
      </p:sp>
      <p:cxnSp>
        <p:nvCxnSpPr>
          <p:cNvPr id="298" name="Google Shape;298;p34"/>
          <p:cNvCxnSpPr>
            <a:stCxn id="297" idx="2"/>
          </p:cNvCxnSpPr>
          <p:nvPr/>
        </p:nvCxnSpPr>
        <p:spPr>
          <a:xfrm>
            <a:off x="4582300" y="3963725"/>
            <a:ext cx="1723800" cy="122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4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Recuerda la cantidad ya procesada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recuerdo cambia en cada iteración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325" y="4203365"/>
            <a:ext cx="5252898" cy="2230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/>
        </p:nvSpPr>
        <p:spPr>
          <a:xfrm>
            <a:off x="2702400" y="3188413"/>
            <a:ext cx="4269300" cy="775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¡La cantidad recordada cambia en cada iteración!</a:t>
            </a:r>
            <a:endParaRPr sz="2400"/>
          </a:p>
        </p:txBody>
      </p:sp>
      <p:sp>
        <p:nvSpPr>
          <p:cNvPr id="307" name="Google Shape;307;p35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Recuerda la cantidad ya procesada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recuerdo cambia en cada iteración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son útiles para realizar un recorrido que permita contar, un </a:t>
            </a:r>
            <a:r>
              <a:rPr b="1" i="1" lang="es" sz="2400"/>
              <a:t>recorrido de acumulación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ese caso, se la llama </a:t>
            </a:r>
            <a:r>
              <a:rPr b="1" i="1" lang="es" sz="2400"/>
              <a:t>contador</a:t>
            </a:r>
            <a:r>
              <a:rPr lang="es" sz="2400"/>
              <a:t>, o </a:t>
            </a:r>
            <a:r>
              <a:rPr b="1" i="1" lang="es" sz="2400"/>
              <a:t>acumulador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contador recuerda la cantidad ya procesada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4" name="Google Shape;3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3150"/>
            <a:ext cx="8771299" cy="312894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/>
          <p:nvPr/>
        </p:nvSpPr>
        <p:spPr>
          <a:xfrm>
            <a:off x="6839600" y="5252350"/>
            <a:ext cx="2064900" cy="58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Contador</a:t>
            </a:r>
            <a:endParaRPr sz="2400"/>
          </a:p>
        </p:txBody>
      </p:sp>
      <p:cxnSp>
        <p:nvCxnSpPr>
          <p:cNvPr id="316" name="Google Shape;316;p36"/>
          <p:cNvCxnSpPr>
            <a:stCxn id="315" idx="1"/>
          </p:cNvCxnSpPr>
          <p:nvPr/>
        </p:nvCxnSpPr>
        <p:spPr>
          <a:xfrm rot="10800000">
            <a:off x="4196000" y="4159450"/>
            <a:ext cx="2643600" cy="138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6"/>
          <p:cNvCxnSpPr>
            <a:stCxn id="315" idx="1"/>
          </p:cNvCxnSpPr>
          <p:nvPr/>
        </p:nvCxnSpPr>
        <p:spPr>
          <a:xfrm rot="10800000">
            <a:off x="4723400" y="4920250"/>
            <a:ext cx="2116200" cy="62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6"/>
          <p:cNvCxnSpPr>
            <a:stCxn id="315" idx="1"/>
          </p:cNvCxnSpPr>
          <p:nvPr/>
        </p:nvCxnSpPr>
        <p:spPr>
          <a:xfrm flipH="1">
            <a:off x="5864300" y="5546350"/>
            <a:ext cx="975300" cy="46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6"/>
          <p:cNvSpPr txBox="1"/>
          <p:nvPr/>
        </p:nvSpPr>
        <p:spPr>
          <a:xfrm>
            <a:off x="5557700" y="3234725"/>
            <a:ext cx="3346800" cy="900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</a:t>
            </a:r>
            <a:r>
              <a:rPr lang="es" sz="2400"/>
              <a:t>Se puede asignar una variable varias veces!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sp>
        <p:nvSpPr>
          <p:cNvPr id="325" name="Google Shape;325;p37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funciona la asignación de contador?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toma el valor anterior, se lo incrementa, y se recuerda el nuevo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Esto recibe el nombre de </a:t>
            </a:r>
            <a:r>
              <a:rPr b="1" i="1" lang="es" sz="2400"/>
              <a:t>incrementar </a:t>
            </a:r>
            <a:r>
              <a:rPr lang="es" sz="2400"/>
              <a:t>el contador</a:t>
            </a:r>
            <a:endParaRPr sz="2400"/>
          </a:p>
        </p:txBody>
      </p:sp>
      <p:sp>
        <p:nvSpPr>
          <p:cNvPr id="326" name="Google Shape;326;p37"/>
          <p:cNvSpPr txBox="1"/>
          <p:nvPr/>
        </p:nvSpPr>
        <p:spPr>
          <a:xfrm>
            <a:off x="4892575" y="3558600"/>
            <a:ext cx="2212200" cy="54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Valor anterior</a:t>
            </a:r>
            <a:endParaRPr sz="2400"/>
          </a:p>
        </p:txBody>
      </p:sp>
      <p:pic>
        <p:nvPicPr>
          <p:cNvPr id="327" name="Google Shape;3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87475"/>
            <a:ext cx="8839200" cy="90028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/>
          <p:nvPr/>
        </p:nvSpPr>
        <p:spPr>
          <a:xfrm rot="-5400000">
            <a:off x="5761475" y="3308350"/>
            <a:ext cx="389700" cy="2294100"/>
          </a:xfrm>
          <a:prstGeom prst="rightBrace">
            <a:avLst>
              <a:gd fmla="val 62318" name="adj1"/>
              <a:gd fmla="val 50000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5318150" y="5768400"/>
            <a:ext cx="2150700" cy="54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Valor nuevo</a:t>
            </a:r>
            <a:endParaRPr sz="2400"/>
          </a:p>
        </p:txBody>
      </p:sp>
      <p:sp>
        <p:nvSpPr>
          <p:cNvPr id="330" name="Google Shape;330;p37"/>
          <p:cNvSpPr/>
          <p:nvPr/>
        </p:nvSpPr>
        <p:spPr>
          <a:xfrm flipH="1" rot="-5400000">
            <a:off x="6225525" y="3459150"/>
            <a:ext cx="413400" cy="3845100"/>
          </a:xfrm>
          <a:prstGeom prst="rightBrace">
            <a:avLst>
              <a:gd fmla="val 62318" name="adj1"/>
              <a:gd fmla="val 50000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¿Cual es el “valor anterior” la primera vez?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contador debe tomar un </a:t>
            </a:r>
            <a:r>
              <a:rPr b="1" lang="es" sz="2400"/>
              <a:t>valor inicial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Esto se conoce como </a:t>
            </a:r>
            <a:r>
              <a:rPr b="1" i="1" lang="es" sz="2400"/>
              <a:t>inicializar </a:t>
            </a:r>
            <a:r>
              <a:rPr lang="es" sz="2400"/>
              <a:t>el contador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¿Qué valor inicial usar para contar?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7" name="Google Shape;337;p38"/>
          <p:cNvSpPr txBox="1"/>
          <p:nvPr/>
        </p:nvSpPr>
        <p:spPr>
          <a:xfrm>
            <a:off x="4418625" y="5694000"/>
            <a:ext cx="3021900" cy="612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¿Por qué usar 0?</a:t>
            </a:r>
            <a:endParaRPr sz="2400"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75" y="4252500"/>
            <a:ext cx="6456924" cy="9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 txBox="1"/>
          <p:nvPr/>
        </p:nvSpPr>
        <p:spPr>
          <a:xfrm>
            <a:off x="2239699" y="3467225"/>
            <a:ext cx="4739400" cy="612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/>
              <a:t>Inicializar</a:t>
            </a:r>
            <a:r>
              <a:rPr lang="es" sz="2000"/>
              <a:t> es recordar el valor inicial</a:t>
            </a:r>
            <a:endParaRPr sz="2000"/>
          </a:p>
        </p:txBody>
      </p:sp>
      <p:cxnSp>
        <p:nvCxnSpPr>
          <p:cNvPr id="340" name="Google Shape;340;p38"/>
          <p:cNvCxnSpPr>
            <a:stCxn id="337" idx="0"/>
          </p:cNvCxnSpPr>
          <p:nvPr/>
        </p:nvCxnSpPr>
        <p:spPr>
          <a:xfrm flipH="1" rot="10800000">
            <a:off x="5929575" y="4846500"/>
            <a:ext cx="425400" cy="84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 de acumulación</a:t>
            </a:r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25" y="2491712"/>
            <a:ext cx="8751950" cy="2680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/>
        </p:nvSpPr>
        <p:spPr>
          <a:xfrm>
            <a:off x="295100" y="1137150"/>
            <a:ext cx="8628600" cy="98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</a:t>
            </a:r>
            <a:r>
              <a:rPr b="1" i="1" lang="es" sz="2400"/>
              <a:t>recorrido de acumulación </a:t>
            </a:r>
            <a:r>
              <a:rPr lang="es" sz="2400"/>
              <a:t>es un recorrido que utiliza un </a:t>
            </a:r>
            <a:r>
              <a:rPr b="1" i="1" lang="es" sz="2400"/>
              <a:t>contador</a:t>
            </a:r>
            <a:r>
              <a:rPr lang="es" sz="2400"/>
              <a:t> o </a:t>
            </a:r>
            <a:r>
              <a:rPr b="1" i="1" lang="es" sz="2400"/>
              <a:t>acumulador </a:t>
            </a:r>
            <a:r>
              <a:rPr lang="es" sz="2400"/>
              <a:t>para calcular una cantidad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48" name="Google Shape;348;p39"/>
          <p:cNvSpPr txBox="1"/>
          <p:nvPr/>
        </p:nvSpPr>
        <p:spPr>
          <a:xfrm>
            <a:off x="2054950" y="5411850"/>
            <a:ext cx="5625000" cy="980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¡No se puede poner la asignación en otro procedimiento! ¿Por qué?</a:t>
            </a:r>
            <a:endParaRPr sz="2400"/>
          </a:p>
        </p:txBody>
      </p:sp>
      <p:cxnSp>
        <p:nvCxnSpPr>
          <p:cNvPr id="349" name="Google Shape;349;p39"/>
          <p:cNvCxnSpPr>
            <a:stCxn id="348" idx="0"/>
          </p:cNvCxnSpPr>
          <p:nvPr/>
        </p:nvCxnSpPr>
        <p:spPr>
          <a:xfrm rot="10800000">
            <a:off x="3042550" y="4098150"/>
            <a:ext cx="1824900" cy="131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Programar </a:t>
            </a:r>
            <a:r>
              <a:rPr lang="es" sz="2400"/>
              <a:t>es </a:t>
            </a:r>
            <a:r>
              <a:rPr b="1" lang="es" sz="2400"/>
              <a:t>comunicar </a:t>
            </a:r>
            <a:r>
              <a:rPr lang="es" sz="2400"/>
              <a:t>(con máquinas y personas)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Estrategia de solución (división en subtareas)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Legibilidad (elección de nombres, indentación)</a:t>
            </a:r>
            <a:endParaRPr sz="2400"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" sz="2000"/>
              <a:t>CONTRATOS: </a:t>
            </a:r>
            <a:r>
              <a:rPr lang="es" sz="2000"/>
              <a:t>Propósito, parámetros y precondiciones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Programas </a:t>
            </a:r>
            <a:r>
              <a:rPr lang="es" sz="2400"/>
              <a:t>(texto con diversos elementos)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" sz="2400"/>
              <a:t>Comandos</a:t>
            </a:r>
            <a:r>
              <a:rPr lang="es" sz="2400"/>
              <a:t>: describen acciones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" sz="2400"/>
              <a:t>Expresiones</a:t>
            </a:r>
            <a:r>
              <a:rPr lang="es" sz="2400"/>
              <a:t>: describen información</a:t>
            </a:r>
            <a:endParaRPr sz="2400"/>
          </a:p>
          <a:p>
            <a:pPr indent="-3810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" sz="2400"/>
              <a:t>Tipos:</a:t>
            </a:r>
            <a:r>
              <a:rPr lang="es" sz="2400"/>
              <a:t> clasifican expresiones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con procesamiento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25" y="3416343"/>
            <a:ext cx="4403701" cy="298418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 txBox="1"/>
          <p:nvPr/>
        </p:nvSpPr>
        <p:spPr>
          <a:xfrm>
            <a:off x="478550" y="1137150"/>
            <a:ext cx="82689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conseguir información de una celda que no sea la actual? Haría falta una función…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...¡pero las funciones no se pueden mover!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Precisamos una </a:t>
            </a:r>
            <a:r>
              <a:rPr b="1" lang="es" sz="2400"/>
              <a:t>herramienta</a:t>
            </a:r>
            <a:r>
              <a:rPr lang="es" sz="2400"/>
              <a:t> nueva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62" name="Google Shape;362;p41"/>
          <p:cNvSpPr txBox="1"/>
          <p:nvPr/>
        </p:nvSpPr>
        <p:spPr>
          <a:xfrm>
            <a:off x="478550" y="3261350"/>
            <a:ext cx="2343300" cy="185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¿Hay alguna bolita en la celda lindante al Oeste?</a:t>
            </a:r>
            <a:endParaRPr sz="2400"/>
          </a:p>
        </p:txBody>
      </p:sp>
      <p:sp>
        <p:nvSpPr>
          <p:cNvPr id="363" name="Google Shape;363;p41"/>
          <p:cNvSpPr txBox="1"/>
          <p:nvPr/>
        </p:nvSpPr>
        <p:spPr>
          <a:xfrm>
            <a:off x="6882625" y="4527550"/>
            <a:ext cx="1872600" cy="175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¿Cuántas bolitas hay en el tablero?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con procesamiento</a:t>
            </a:r>
            <a:endParaRPr/>
          </a:p>
        </p:txBody>
      </p:sp>
      <p:sp>
        <p:nvSpPr>
          <p:cNvPr id="369" name="Google Shape;369;p42"/>
          <p:cNvSpPr txBox="1"/>
          <p:nvPr/>
        </p:nvSpPr>
        <p:spPr>
          <a:xfrm>
            <a:off x="295100" y="1137150"/>
            <a:ext cx="8628600" cy="14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</a:t>
            </a:r>
            <a:r>
              <a:rPr b="1" i="1" lang="es" sz="2400"/>
              <a:t>función con procesamiento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una </a:t>
            </a:r>
            <a:r>
              <a:rPr i="1" lang="es" sz="2400"/>
              <a:t>función</a:t>
            </a:r>
            <a:r>
              <a:rPr lang="es" sz="2400"/>
              <a:t>, porque describe un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puede hacer </a:t>
            </a:r>
            <a:r>
              <a:rPr i="1" lang="es" sz="2400"/>
              <a:t>acciones </a:t>
            </a:r>
            <a:r>
              <a:rPr lang="es" sz="2400"/>
              <a:t>para calcularlo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70" name="Google Shape;370;p42"/>
          <p:cNvSpPr txBox="1"/>
          <p:nvPr/>
        </p:nvSpPr>
        <p:spPr>
          <a:xfrm>
            <a:off x="4787500" y="546540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Valor a describir</a:t>
            </a:r>
            <a:endParaRPr sz="2400"/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50" y="2868775"/>
            <a:ext cx="64293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 txBox="1"/>
          <p:nvPr/>
        </p:nvSpPr>
        <p:spPr>
          <a:xfrm>
            <a:off x="5467450" y="291495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Comandos para preparar el valor</a:t>
            </a:r>
            <a:endParaRPr sz="2400"/>
          </a:p>
        </p:txBody>
      </p:sp>
      <p:cxnSp>
        <p:nvCxnSpPr>
          <p:cNvPr id="373" name="Google Shape;373;p42"/>
          <p:cNvCxnSpPr>
            <a:stCxn id="370" idx="0"/>
          </p:cNvCxnSpPr>
          <p:nvPr/>
        </p:nvCxnSpPr>
        <p:spPr>
          <a:xfrm rot="10800000">
            <a:off x="5022400" y="4114800"/>
            <a:ext cx="1405800" cy="135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2"/>
          <p:cNvCxnSpPr>
            <a:stCxn id="372" idx="1"/>
          </p:cNvCxnSpPr>
          <p:nvPr/>
        </p:nvCxnSpPr>
        <p:spPr>
          <a:xfrm flipH="1">
            <a:off x="2343250" y="3352800"/>
            <a:ext cx="3124200" cy="27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380" name="Google Shape;3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75" y="2876750"/>
            <a:ext cx="79724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3"/>
          <p:cNvSpPr txBox="1"/>
          <p:nvPr/>
        </p:nvSpPr>
        <p:spPr>
          <a:xfrm>
            <a:off x="295100" y="1137150"/>
            <a:ext cx="8628600" cy="14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</a:t>
            </a:r>
            <a:r>
              <a:rPr b="1" i="1" lang="es" sz="2400"/>
              <a:t>función con procesamiento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una </a:t>
            </a:r>
            <a:r>
              <a:rPr i="1" lang="es" sz="2400"/>
              <a:t>función</a:t>
            </a:r>
            <a:r>
              <a:rPr lang="es" sz="2400"/>
              <a:t>, porque describe un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puede hacer </a:t>
            </a:r>
            <a:r>
              <a:rPr i="1" lang="es" sz="2400"/>
              <a:t>acciones </a:t>
            </a:r>
            <a:r>
              <a:rPr lang="es" sz="2400"/>
              <a:t>para calcularlo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82" name="Google Shape;382;p43"/>
          <p:cNvSpPr txBox="1"/>
          <p:nvPr/>
        </p:nvSpPr>
        <p:spPr>
          <a:xfrm>
            <a:off x="4787500" y="546540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Valor a describir</a:t>
            </a:r>
            <a:endParaRPr sz="2400"/>
          </a:p>
        </p:txBody>
      </p:sp>
      <p:sp>
        <p:nvSpPr>
          <p:cNvPr id="383" name="Google Shape;383;p43"/>
          <p:cNvSpPr txBox="1"/>
          <p:nvPr/>
        </p:nvSpPr>
        <p:spPr>
          <a:xfrm>
            <a:off x="5467450" y="291495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Comandos para preparar el valor</a:t>
            </a:r>
            <a:endParaRPr sz="2400"/>
          </a:p>
        </p:txBody>
      </p:sp>
      <p:cxnSp>
        <p:nvCxnSpPr>
          <p:cNvPr id="384" name="Google Shape;384;p43"/>
          <p:cNvCxnSpPr>
            <a:stCxn id="382" idx="0"/>
          </p:cNvCxnSpPr>
          <p:nvPr/>
        </p:nvCxnSpPr>
        <p:spPr>
          <a:xfrm rot="10800000">
            <a:off x="4901800" y="4397100"/>
            <a:ext cx="1526400" cy="106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3"/>
          <p:cNvCxnSpPr>
            <a:stCxn id="383" idx="1"/>
          </p:cNvCxnSpPr>
          <p:nvPr/>
        </p:nvCxnSpPr>
        <p:spPr>
          <a:xfrm flipH="1">
            <a:off x="2870650" y="3352800"/>
            <a:ext cx="2596800" cy="29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391" name="Google Shape;3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75" y="2876750"/>
            <a:ext cx="79724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450" y="2876750"/>
            <a:ext cx="29813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/>
        </p:nvSpPr>
        <p:spPr>
          <a:xfrm>
            <a:off x="295100" y="1137150"/>
            <a:ext cx="8628600" cy="14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</a:t>
            </a:r>
            <a:r>
              <a:rPr b="1" i="1" lang="es" sz="2400"/>
              <a:t>función con procesamiento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una </a:t>
            </a:r>
            <a:r>
              <a:rPr i="1" lang="es" sz="2400"/>
              <a:t>función</a:t>
            </a:r>
            <a:r>
              <a:rPr lang="es" sz="2400"/>
              <a:t>, porque describe un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puede hacer </a:t>
            </a:r>
            <a:r>
              <a:rPr i="1" lang="es" sz="2400"/>
              <a:t>acciones </a:t>
            </a:r>
            <a:r>
              <a:rPr lang="es" sz="2400"/>
              <a:t>para calcularlo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94" name="Google Shape;394;p44"/>
          <p:cNvSpPr txBox="1"/>
          <p:nvPr/>
        </p:nvSpPr>
        <p:spPr>
          <a:xfrm>
            <a:off x="4787500" y="546540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Valor descrito</a:t>
            </a:r>
            <a:endParaRPr sz="2400"/>
          </a:p>
        </p:txBody>
      </p:sp>
      <p:cxnSp>
        <p:nvCxnSpPr>
          <p:cNvPr id="395" name="Google Shape;395;p44"/>
          <p:cNvCxnSpPr>
            <a:stCxn id="394" idx="0"/>
          </p:cNvCxnSpPr>
          <p:nvPr/>
        </p:nvCxnSpPr>
        <p:spPr>
          <a:xfrm flipH="1" rot="10800000">
            <a:off x="6428200" y="3372300"/>
            <a:ext cx="356400" cy="209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4"/>
          <p:cNvCxnSpPr/>
          <p:nvPr/>
        </p:nvCxnSpPr>
        <p:spPr>
          <a:xfrm flipH="1" rot="10800000">
            <a:off x="4649800" y="3065575"/>
            <a:ext cx="1153200" cy="12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>
            <a:off x="4686600" y="3249600"/>
            <a:ext cx="1067400" cy="13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75" y="2876750"/>
            <a:ext cx="79724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450" y="2876750"/>
            <a:ext cx="29813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5"/>
          <p:cNvSpPr txBox="1"/>
          <p:nvPr/>
        </p:nvSpPr>
        <p:spPr>
          <a:xfrm>
            <a:off x="295100" y="1137150"/>
            <a:ext cx="8628600" cy="14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</a:t>
            </a:r>
            <a:r>
              <a:rPr b="1" i="1" lang="es" sz="2400"/>
              <a:t>función con procesamiento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una </a:t>
            </a:r>
            <a:r>
              <a:rPr i="1" lang="es" sz="2400"/>
              <a:t>función</a:t>
            </a:r>
            <a:r>
              <a:rPr lang="es" sz="2400"/>
              <a:t>, porque describe un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puede hacer </a:t>
            </a:r>
            <a:r>
              <a:rPr i="1" lang="es" sz="2400"/>
              <a:t>acciones </a:t>
            </a:r>
            <a:r>
              <a:rPr lang="es" sz="2400"/>
              <a:t>para calcularlo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06" name="Google Shape;406;p45"/>
          <p:cNvSpPr txBox="1"/>
          <p:nvPr/>
        </p:nvSpPr>
        <p:spPr>
          <a:xfrm>
            <a:off x="4502575" y="5465400"/>
            <a:ext cx="39381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¿Cuánto vale la expresión?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¡Vale 2!</a:t>
            </a:r>
            <a:endParaRPr sz="2400"/>
          </a:p>
        </p:txBody>
      </p:sp>
      <p:cxnSp>
        <p:nvCxnSpPr>
          <p:cNvPr id="407" name="Google Shape;407;p45"/>
          <p:cNvCxnSpPr>
            <a:stCxn id="406" idx="0"/>
          </p:cNvCxnSpPr>
          <p:nvPr/>
        </p:nvCxnSpPr>
        <p:spPr>
          <a:xfrm flipH="1" rot="10800000">
            <a:off x="6471625" y="3372300"/>
            <a:ext cx="356400" cy="209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5"/>
          <p:cNvCxnSpPr/>
          <p:nvPr/>
        </p:nvCxnSpPr>
        <p:spPr>
          <a:xfrm flipH="1" rot="10800000">
            <a:off x="4649800" y="3065575"/>
            <a:ext cx="1153200" cy="12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4686600" y="3249600"/>
            <a:ext cx="1067400" cy="13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410" name="Google Shape;4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650" y="4855350"/>
            <a:ext cx="27336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295100" y="1137150"/>
            <a:ext cx="8628600" cy="14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</a:t>
            </a:r>
            <a:r>
              <a:rPr b="1" lang="es" sz="2400"/>
              <a:t>texto </a:t>
            </a:r>
            <a:r>
              <a:rPr lang="es" sz="2400"/>
              <a:t>el procesamiento se escribe entre las llaves, ANTES del </a:t>
            </a:r>
            <a:r>
              <a:rPr i="1" lang="es" sz="2400"/>
              <a:t>return </a:t>
            </a:r>
            <a:r>
              <a:rPr lang="es" sz="2400"/>
              <a:t>de la función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forma parecida al cuerpo de un procedimiento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17" name="Google Shape;4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25" y="2992950"/>
            <a:ext cx="4490040" cy="14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6"/>
          <p:cNvSpPr txBox="1"/>
          <p:nvPr/>
        </p:nvSpPr>
        <p:spPr>
          <a:xfrm>
            <a:off x="4787500" y="546540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Valor a describir</a:t>
            </a:r>
            <a:endParaRPr sz="2400"/>
          </a:p>
        </p:txBody>
      </p:sp>
      <p:sp>
        <p:nvSpPr>
          <p:cNvPr id="419" name="Google Shape;419;p46"/>
          <p:cNvSpPr txBox="1"/>
          <p:nvPr/>
        </p:nvSpPr>
        <p:spPr>
          <a:xfrm>
            <a:off x="5467450" y="2762550"/>
            <a:ext cx="32814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Comandos para preparar el valor</a:t>
            </a:r>
            <a:endParaRPr sz="2400"/>
          </a:p>
        </p:txBody>
      </p:sp>
      <p:cxnSp>
        <p:nvCxnSpPr>
          <p:cNvPr id="420" name="Google Shape;420;p46"/>
          <p:cNvCxnSpPr>
            <a:stCxn id="418" idx="0"/>
          </p:cNvCxnSpPr>
          <p:nvPr/>
        </p:nvCxnSpPr>
        <p:spPr>
          <a:xfrm rot="10800000">
            <a:off x="3607000" y="4098300"/>
            <a:ext cx="28212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6"/>
          <p:cNvCxnSpPr>
            <a:stCxn id="419" idx="1"/>
          </p:cNvCxnSpPr>
          <p:nvPr/>
        </p:nvCxnSpPr>
        <p:spPr>
          <a:xfrm flipH="1">
            <a:off x="2367850" y="3200400"/>
            <a:ext cx="3099600" cy="46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2" name="Google Shape;4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650" y="4855350"/>
            <a:ext cx="27336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8" y="2759850"/>
            <a:ext cx="58959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7"/>
          <p:cNvSpPr txBox="1"/>
          <p:nvPr/>
        </p:nvSpPr>
        <p:spPr>
          <a:xfrm>
            <a:off x="295100" y="1137150"/>
            <a:ext cx="8628600" cy="14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</a:t>
            </a:r>
            <a:r>
              <a:rPr b="1" lang="es" sz="2400"/>
              <a:t>función con procesamiento </a:t>
            </a:r>
            <a:r>
              <a:rPr lang="es" sz="2400"/>
              <a:t>NO CAMBIA el estado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SOLAMENTE describe un valor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Las acciones son </a:t>
            </a:r>
            <a:r>
              <a:rPr i="1" lang="es" sz="2400"/>
              <a:t>imaginarias</a:t>
            </a:r>
            <a:endParaRPr i="1"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30" name="Google Shape;430;p47"/>
          <p:cNvSpPr txBox="1"/>
          <p:nvPr/>
        </p:nvSpPr>
        <p:spPr>
          <a:xfrm>
            <a:off x="5721800" y="2674900"/>
            <a:ext cx="3123900" cy="1300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¿En cuál celda sucede esta acción?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¡En la celda actual!</a:t>
            </a:r>
            <a:endParaRPr sz="2400"/>
          </a:p>
        </p:txBody>
      </p:sp>
      <p:cxnSp>
        <p:nvCxnSpPr>
          <p:cNvPr id="431" name="Google Shape;431;p47"/>
          <p:cNvCxnSpPr>
            <a:stCxn id="430" idx="1"/>
          </p:cNvCxnSpPr>
          <p:nvPr/>
        </p:nvCxnSpPr>
        <p:spPr>
          <a:xfrm flipH="1">
            <a:off x="2502800" y="3325150"/>
            <a:ext cx="3219000" cy="28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2" name="Google Shape;43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650" y="4855350"/>
            <a:ext cx="27336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4367625" y="5335225"/>
            <a:ext cx="4183500" cy="105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¡Las funciones NO MODIFICAN la celda actual!</a:t>
            </a:r>
            <a:endParaRPr sz="2400"/>
          </a:p>
        </p:txBody>
      </p:sp>
      <p:cxnSp>
        <p:nvCxnSpPr>
          <p:cNvPr id="434" name="Google Shape;434;p47"/>
          <p:cNvCxnSpPr>
            <a:stCxn id="433" idx="0"/>
          </p:cNvCxnSpPr>
          <p:nvPr/>
        </p:nvCxnSpPr>
        <p:spPr>
          <a:xfrm rot="10800000">
            <a:off x="5398275" y="4721725"/>
            <a:ext cx="1061100" cy="61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sp>
        <p:nvSpPr>
          <p:cNvPr id="440" name="Google Shape;440;p48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acción de una función con procesamiento puede ser un recorrido de acumulación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¡Pero es un recorrido imaginario!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Solo importa el valor final calculado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41" name="Google Shape;4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65850"/>
            <a:ext cx="8839198" cy="30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sp>
        <p:nvSpPr>
          <p:cNvPr id="447" name="Google Shape;447;p49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acción puede ser un recorrido de acumulación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¡Pero es un recorrido imaginario!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Solo importa el valor final calculado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¡ATENCIÓN a no usar variables innecesariamente!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3" y="3246500"/>
            <a:ext cx="9003376" cy="2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s" sz="2400"/>
              <a:t>Comandos</a:t>
            </a:r>
            <a:endParaRPr b="1"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400"/>
              <a:t>Primitivos y secuencia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400"/>
              <a:t>PROCEDIMIENTOS (con y sin parámetros)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Repetición simple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Alternativa condicional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Repetición condicional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454" name="Google Shape;4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4" y="3130700"/>
            <a:ext cx="8562802" cy="1096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0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acción de una función con procesamiento puede ser un recorrido de acumulación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¡Pero es un recorrido imaginario!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Solo importa el valor final calculado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56" name="Google Shape;456;p50"/>
          <p:cNvPicPr preferRelativeResize="0"/>
          <p:nvPr/>
        </p:nvPicPr>
        <p:blipFill rotWithShape="1">
          <a:blip r:embed="rId4">
            <a:alphaModFix/>
          </a:blip>
          <a:srcRect b="631" l="0" r="0" t="631"/>
          <a:stretch/>
        </p:blipFill>
        <p:spPr>
          <a:xfrm>
            <a:off x="4465777" y="3852273"/>
            <a:ext cx="4243425" cy="28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0"/>
          <p:cNvSpPr txBox="1"/>
          <p:nvPr/>
        </p:nvSpPr>
        <p:spPr>
          <a:xfrm>
            <a:off x="707450" y="4404725"/>
            <a:ext cx="3123900" cy="1300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¿Dónde se van a poner las 42 bolitas negras?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463" name="Google Shape;4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4" y="3130700"/>
            <a:ext cx="8562802" cy="1096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1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acción de una función con procesamiento puede ser un recorrido de acumulación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¡Pero es un recorrido imaginario!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Solo importa el valor final calculado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65" name="Google Shape;4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777" y="3852273"/>
            <a:ext cx="4243424" cy="2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1"/>
          <p:cNvSpPr txBox="1"/>
          <p:nvPr/>
        </p:nvSpPr>
        <p:spPr>
          <a:xfrm>
            <a:off x="744250" y="4588900"/>
            <a:ext cx="3123900" cy="834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¡En la celda actual!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Funciones con procesamiento</a:t>
            </a:r>
            <a:endParaRPr/>
          </a:p>
        </p:txBody>
      </p:sp>
      <p:pic>
        <p:nvPicPr>
          <p:cNvPr id="472" name="Google Shape;4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24" y="3130700"/>
            <a:ext cx="8562802" cy="109603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acción de una función con procesamiento puede ser un recorrido de acumulación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¡Pero es un recorrido imaginario!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Solo importa el valor final calculado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74" name="Google Shape;47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777" y="3852273"/>
            <a:ext cx="4243424" cy="2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2"/>
          <p:cNvSpPr txBox="1"/>
          <p:nvPr/>
        </p:nvSpPr>
        <p:spPr>
          <a:xfrm>
            <a:off x="744250" y="4245400"/>
            <a:ext cx="3059100" cy="2202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Durante el cálculo se mueve para contar, pero no es parte de la acción del programa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 condicional en expresiones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 en Expresiones</a:t>
            </a:r>
            <a:endParaRPr/>
          </a:p>
        </p:txBody>
      </p:sp>
      <p:pic>
        <p:nvPicPr>
          <p:cNvPr id="486" name="Google Shape;4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00" y="3111550"/>
            <a:ext cx="4199205" cy="35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4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procesamiento de un recorrido de acumulación puede depender de una condición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precisa una alternativa condicional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lograr modularizar?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88" name="Google Shape;488;p54"/>
          <p:cNvSpPr txBox="1"/>
          <p:nvPr/>
        </p:nvSpPr>
        <p:spPr>
          <a:xfrm>
            <a:off x="5271275" y="3852800"/>
            <a:ext cx="3059100" cy="1269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Contar solamente las baldosas rajadas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 en Expresiones</a:t>
            </a:r>
            <a:endParaRPr/>
          </a:p>
        </p:txBody>
      </p:sp>
      <p:pic>
        <p:nvPicPr>
          <p:cNvPr id="494" name="Google Shape;4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50" y="3081825"/>
            <a:ext cx="5710025" cy="365513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5300025" y="3261350"/>
            <a:ext cx="3483900" cy="1148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Esta combinación de bloques es poco legible</a:t>
            </a:r>
            <a:endParaRPr sz="2400"/>
          </a:p>
        </p:txBody>
      </p:sp>
      <p:cxnSp>
        <p:nvCxnSpPr>
          <p:cNvPr id="496" name="Google Shape;496;p55"/>
          <p:cNvCxnSpPr>
            <a:stCxn id="495" idx="1"/>
          </p:cNvCxnSpPr>
          <p:nvPr/>
        </p:nvCxnSpPr>
        <p:spPr>
          <a:xfrm flipH="1">
            <a:off x="1766625" y="3835400"/>
            <a:ext cx="3533400" cy="44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5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procesamiento de un recorrido de acumulación puede depender de una condición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precisa una alternativa condicional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lograr modularizar?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en Expresiones</a:t>
            </a:r>
            <a:endParaRPr/>
          </a:p>
        </p:txBody>
      </p:sp>
      <p:pic>
        <p:nvPicPr>
          <p:cNvPr id="503" name="Google Shape;5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" y="3541600"/>
            <a:ext cx="8707100" cy="3036826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6"/>
          <p:cNvSpPr txBox="1"/>
          <p:nvPr/>
        </p:nvSpPr>
        <p:spPr>
          <a:xfrm>
            <a:off x="4907425" y="3251650"/>
            <a:ext cx="3140700" cy="989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 veces tiene que sumar 1, y a veces 0</a:t>
            </a:r>
            <a:endParaRPr sz="2400"/>
          </a:p>
        </p:txBody>
      </p:sp>
      <p:cxnSp>
        <p:nvCxnSpPr>
          <p:cNvPr id="505" name="Google Shape;505;p56"/>
          <p:cNvCxnSpPr>
            <a:stCxn id="504" idx="2"/>
          </p:cNvCxnSpPr>
          <p:nvPr/>
        </p:nvCxnSpPr>
        <p:spPr>
          <a:xfrm flipH="1">
            <a:off x="6121975" y="4241350"/>
            <a:ext cx="355800" cy="7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56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procesamiento de un recorrido de acumulación puede depender de una condición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precisa una alternativa condicional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lograr modularizar?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en Expresiones</a:t>
            </a:r>
            <a:endParaRPr/>
          </a:p>
        </p:txBody>
      </p:sp>
      <p:pic>
        <p:nvPicPr>
          <p:cNvPr id="512" name="Google Shape;51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00" y="3251650"/>
            <a:ext cx="6356851" cy="34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7"/>
          <p:cNvSpPr txBox="1"/>
          <p:nvPr/>
        </p:nvSpPr>
        <p:spPr>
          <a:xfrm>
            <a:off x="6919425" y="4760650"/>
            <a:ext cx="1914000" cy="155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Alternativa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expresiones</a:t>
            </a:r>
            <a:endParaRPr sz="2400"/>
          </a:p>
        </p:txBody>
      </p:sp>
      <p:cxnSp>
        <p:nvCxnSpPr>
          <p:cNvPr id="514" name="Google Shape;514;p57"/>
          <p:cNvCxnSpPr>
            <a:stCxn id="513" idx="1"/>
          </p:cNvCxnSpPr>
          <p:nvPr/>
        </p:nvCxnSpPr>
        <p:spPr>
          <a:xfrm flipH="1">
            <a:off x="6036225" y="5539750"/>
            <a:ext cx="883200" cy="40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7"/>
          <p:cNvSpPr txBox="1"/>
          <p:nvPr/>
        </p:nvSpPr>
        <p:spPr>
          <a:xfrm>
            <a:off x="295100" y="11371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Gobstones tiene </a:t>
            </a:r>
            <a:r>
              <a:rPr b="1" i="1" lang="es" sz="2400"/>
              <a:t>alternativa condicional en expresiones</a:t>
            </a:r>
            <a:endParaRPr b="1"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Por ahora, solo en texto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usan las palabras clave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choose</a:t>
            </a:r>
            <a:r>
              <a:rPr lang="es" sz="2400"/>
              <a:t>,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es" sz="2400"/>
              <a:t>y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00" y="3816950"/>
            <a:ext cx="6009875" cy="9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8"/>
          <p:cNvSpPr txBox="1"/>
          <p:nvPr/>
        </p:nvSpPr>
        <p:spPr>
          <a:xfrm>
            <a:off x="2919950" y="5312750"/>
            <a:ext cx="4576500" cy="1079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Vale 1 si la baldosa está rajada, y 0 en otro caso</a:t>
            </a:r>
            <a:endParaRPr sz="2400"/>
          </a:p>
        </p:txBody>
      </p:sp>
      <p:cxnSp>
        <p:nvCxnSpPr>
          <p:cNvPr id="523" name="Google Shape;523;p58"/>
          <p:cNvCxnSpPr>
            <a:stCxn id="522" idx="0"/>
          </p:cNvCxnSpPr>
          <p:nvPr/>
        </p:nvCxnSpPr>
        <p:spPr>
          <a:xfrm rot="10800000">
            <a:off x="3974900" y="4368050"/>
            <a:ext cx="1233300" cy="94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58"/>
          <p:cNvSpPr txBox="1"/>
          <p:nvPr/>
        </p:nvSpPr>
        <p:spPr>
          <a:xfrm>
            <a:off x="295100" y="1137150"/>
            <a:ext cx="8628600" cy="2269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</a:t>
            </a:r>
            <a:r>
              <a:rPr b="1" i="1" lang="es" sz="2400"/>
              <a:t>alternativa condicional en expresiones </a:t>
            </a:r>
            <a:r>
              <a:rPr lang="es" sz="2400"/>
              <a:t>se escribe</a:t>
            </a:r>
            <a:endParaRPr sz="2400"/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choose</a:t>
            </a:r>
            <a:r>
              <a:rPr lang="es" sz="2400"/>
              <a:t> 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&lt;expresión1&gt;</a:t>
            </a:r>
            <a:r>
              <a:rPr lang="es" sz="2400"/>
              <a:t>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when (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&lt;condición&gt;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s" sz="2400"/>
            </a:br>
            <a:r>
              <a:rPr lang="es" sz="2400"/>
              <a:t>             </a:t>
            </a:r>
            <a:r>
              <a:rPr i="1" lang="es" sz="2400">
                <a:latin typeface="Times New Roman"/>
                <a:ea typeface="Times New Roman"/>
                <a:cs typeface="Times New Roman"/>
                <a:sym typeface="Times New Roman"/>
              </a:rPr>
              <a:t>&lt;expresión2&gt;</a:t>
            </a:r>
            <a:r>
              <a:rPr lang="es" sz="2400"/>
              <a:t> </a:t>
            </a: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otherwise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 la condición es verdadera, elige la </a:t>
            </a:r>
            <a:r>
              <a:rPr i="1" lang="es" sz="2400"/>
              <a:t>expresión1</a:t>
            </a:r>
            <a:r>
              <a:rPr lang="es" sz="2400"/>
              <a:t>, y en otro caso, elige la </a:t>
            </a:r>
            <a:r>
              <a:rPr i="1" lang="es" sz="2400"/>
              <a:t>expresión2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Alternativa en Expresiones</a:t>
            </a:r>
            <a:endParaRPr/>
          </a:p>
        </p:txBody>
      </p:sp>
      <p:sp>
        <p:nvSpPr>
          <p:cNvPr id="530" name="Google Shape;530;p59"/>
          <p:cNvSpPr txBox="1"/>
          <p:nvPr/>
        </p:nvSpPr>
        <p:spPr>
          <a:xfrm>
            <a:off x="295100" y="1137150"/>
            <a:ext cx="8628600" cy="190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</a:t>
            </a:r>
            <a:r>
              <a:rPr b="1" i="1" lang="es" sz="2400"/>
              <a:t>alternativa condicional en expresiones </a:t>
            </a:r>
            <a:r>
              <a:rPr lang="es" sz="2400"/>
              <a:t>puede tener múltiples ramas, al igual que la de comandos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Cada rama tiene su condición (excepto la última)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útil cuando hay más de 2 alternativas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31" name="Google Shape;5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00" y="3156550"/>
            <a:ext cx="7469204" cy="35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17500" y="1783575"/>
            <a:ext cx="8174100" cy="448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Expresiones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Valores literales y expresiones primitivas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Operadores</a:t>
            </a:r>
            <a:endParaRPr sz="24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numéricos, de enumeración, de comparación, lógicos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FUNCIONES (con y sin parámetros)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Parámetros (como datos)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y modularización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y modularización</a:t>
            </a:r>
            <a:endParaRPr/>
          </a:p>
        </p:txBody>
      </p:sp>
      <p:pic>
        <p:nvPicPr>
          <p:cNvPr id="542" name="Google Shape;5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00" y="2953300"/>
            <a:ext cx="6122849" cy="38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1"/>
          <p:cNvSpPr txBox="1"/>
          <p:nvPr/>
        </p:nvSpPr>
        <p:spPr>
          <a:xfrm>
            <a:off x="5395450" y="3032725"/>
            <a:ext cx="3204600" cy="942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¡No se pueden hacer ambas tareas en el mismo procedimiento!</a:t>
            </a:r>
            <a:endParaRPr sz="2000"/>
          </a:p>
        </p:txBody>
      </p:sp>
      <p:cxnSp>
        <p:nvCxnSpPr>
          <p:cNvPr id="544" name="Google Shape;544;p61"/>
          <p:cNvCxnSpPr>
            <a:stCxn id="543" idx="1"/>
          </p:cNvCxnSpPr>
          <p:nvPr/>
        </p:nvCxnSpPr>
        <p:spPr>
          <a:xfrm flipH="1">
            <a:off x="3324850" y="3503875"/>
            <a:ext cx="2070600" cy="58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61"/>
          <p:cNvCxnSpPr>
            <a:stCxn id="543" idx="1"/>
          </p:cNvCxnSpPr>
          <p:nvPr/>
        </p:nvCxnSpPr>
        <p:spPr>
          <a:xfrm flipH="1">
            <a:off x="2220550" y="3503875"/>
            <a:ext cx="3174900" cy="136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61"/>
          <p:cNvSpPr txBox="1"/>
          <p:nvPr/>
        </p:nvSpPr>
        <p:spPr>
          <a:xfrm>
            <a:off x="295100" y="10609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52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locales desafían a la </a:t>
            </a:r>
            <a:r>
              <a:rPr i="1" lang="es" sz="2400"/>
              <a:t>modularización</a:t>
            </a:r>
            <a:endParaRPr i="1" sz="2400"/>
          </a:p>
          <a:p>
            <a:pPr indent="-238799" lvl="1" marL="665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devolver información y cambiar el estado al mismo tiempo?</a:t>
            </a:r>
            <a:endParaRPr sz="2400"/>
          </a:p>
          <a:p>
            <a:pPr indent="-238799" lvl="1" marL="665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 comandos y expresiones están separados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 y modularización</a:t>
            </a:r>
            <a:endParaRPr/>
          </a:p>
        </p:txBody>
      </p:sp>
      <p:pic>
        <p:nvPicPr>
          <p:cNvPr id="552" name="Google Shape;5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3050675"/>
            <a:ext cx="8869449" cy="355607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2"/>
          <p:cNvSpPr txBox="1"/>
          <p:nvPr/>
        </p:nvSpPr>
        <p:spPr>
          <a:xfrm>
            <a:off x="6262775" y="4637975"/>
            <a:ext cx="2661000" cy="125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¡Primero cuenta y después recorre encendiendo!</a:t>
            </a:r>
            <a:endParaRPr sz="2400"/>
          </a:p>
        </p:txBody>
      </p:sp>
      <p:cxnSp>
        <p:nvCxnSpPr>
          <p:cNvPr id="554" name="Google Shape;554;p62"/>
          <p:cNvCxnSpPr>
            <a:stCxn id="553" idx="1"/>
          </p:cNvCxnSpPr>
          <p:nvPr/>
        </p:nvCxnSpPr>
        <p:spPr>
          <a:xfrm rot="10800000">
            <a:off x="4514975" y="3730025"/>
            <a:ext cx="1747800" cy="153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62"/>
          <p:cNvCxnSpPr>
            <a:stCxn id="553" idx="1"/>
          </p:cNvCxnSpPr>
          <p:nvPr/>
        </p:nvCxnSpPr>
        <p:spPr>
          <a:xfrm rot="10800000">
            <a:off x="2662175" y="4637525"/>
            <a:ext cx="3600600" cy="62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62"/>
          <p:cNvSpPr txBox="1"/>
          <p:nvPr/>
        </p:nvSpPr>
        <p:spPr>
          <a:xfrm>
            <a:off x="295100" y="10609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locales desafían a la </a:t>
            </a:r>
            <a:r>
              <a:rPr i="1" lang="es" sz="2400"/>
              <a:t>modularización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devolver información y cambiar el estado al mismo tiempo?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¡Dos recorridos diferentes, uno </a:t>
            </a:r>
            <a:r>
              <a:rPr i="1" lang="es" sz="2400"/>
              <a:t>imaginario</a:t>
            </a:r>
            <a:r>
              <a:rPr lang="es" sz="2400"/>
              <a:t>!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Variables y modularización</a:t>
            </a:r>
            <a:endParaRPr/>
          </a:p>
        </p:txBody>
      </p:sp>
      <p:pic>
        <p:nvPicPr>
          <p:cNvPr id="562" name="Google Shape;56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" y="3042550"/>
            <a:ext cx="8829799" cy="366305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3"/>
          <p:cNvSpPr txBox="1"/>
          <p:nvPr/>
        </p:nvSpPr>
        <p:spPr>
          <a:xfrm>
            <a:off x="295100" y="1060950"/>
            <a:ext cx="8628600" cy="185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variables locales desafían a la </a:t>
            </a:r>
            <a:r>
              <a:rPr i="1" lang="es" sz="2400"/>
              <a:t>modularización</a:t>
            </a:r>
            <a:endParaRPr i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devolver información y cambiar el estado al mismo tiempo?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¡Dos recorridos diferentes, uno </a:t>
            </a:r>
            <a:r>
              <a:rPr i="1" lang="es" sz="2400"/>
              <a:t>imaginario</a:t>
            </a:r>
            <a:r>
              <a:rPr lang="es" sz="2400"/>
              <a:t>!</a:t>
            </a:r>
            <a:endParaRPr sz="2400"/>
          </a:p>
        </p:txBody>
      </p:sp>
      <p:sp>
        <p:nvSpPr>
          <p:cNvPr id="564" name="Google Shape;564;p63"/>
          <p:cNvSpPr txBox="1"/>
          <p:nvPr/>
        </p:nvSpPr>
        <p:spPr>
          <a:xfrm>
            <a:off x="5770700" y="3436500"/>
            <a:ext cx="3153000" cy="88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 cuenta también es un recorrido</a:t>
            </a:r>
            <a:endParaRPr sz="2400"/>
          </a:p>
        </p:txBody>
      </p:sp>
      <p:cxnSp>
        <p:nvCxnSpPr>
          <p:cNvPr id="565" name="Google Shape;565;p63"/>
          <p:cNvCxnSpPr>
            <a:stCxn id="564" idx="1"/>
          </p:cNvCxnSpPr>
          <p:nvPr/>
        </p:nvCxnSpPr>
        <p:spPr>
          <a:xfrm flipH="1">
            <a:off x="3386000" y="3878550"/>
            <a:ext cx="2384700" cy="39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4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Cierra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577" name="Google Shape;577;p65"/>
          <p:cNvSpPr txBox="1"/>
          <p:nvPr/>
        </p:nvSpPr>
        <p:spPr>
          <a:xfrm>
            <a:off x="517500" y="1804675"/>
            <a:ext cx="8174100" cy="4145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s" sz="2400"/>
              <a:t>Variables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Forma de recordar un valor a través de un nombre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Se recuerda con un comando de </a:t>
            </a:r>
            <a:r>
              <a:rPr b="1" i="1" lang="es" sz="2400"/>
              <a:t>asignación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nombre solo vale dentro del procedimiento que realiza la asignación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i="1" lang="es" sz="2400"/>
              <a:t>Alcance </a:t>
            </a:r>
            <a:r>
              <a:rPr lang="es" sz="2400"/>
              <a:t>de la variable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O sea, en Gobstones las variables son </a:t>
            </a:r>
            <a:r>
              <a:rPr b="1" i="1" lang="es" sz="2400"/>
              <a:t>locales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nombre se puede usar como expresión para describir al valor recordado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583" name="Google Shape;583;p66"/>
          <p:cNvSpPr txBox="1"/>
          <p:nvPr/>
        </p:nvSpPr>
        <p:spPr>
          <a:xfrm>
            <a:off x="517500" y="1804675"/>
            <a:ext cx="8174100" cy="413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i="1" lang="es" sz="2400"/>
              <a:t>Funciones con procesamiento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funciones, porque describen un valor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Pero pueden realizar una acción para calcular o descubrir el valor correspondiente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Sin embargo, la acción es </a:t>
            </a:r>
            <a:r>
              <a:rPr i="1" lang="es" sz="2400"/>
              <a:t>imaginaria</a:t>
            </a:r>
            <a:endParaRPr i="1"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O sea, la función no tiene ningún efecto sobre el tablero o las variables locales donde se usa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Son útiles para calcular información distante o compleja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7"/>
          <p:cNvSpPr txBox="1"/>
          <p:nvPr/>
        </p:nvSpPr>
        <p:spPr>
          <a:xfrm>
            <a:off x="517500" y="1804675"/>
            <a:ext cx="8174100" cy="4145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i="1" lang="es" sz="2400"/>
              <a:t>Alternativa</a:t>
            </a:r>
            <a:r>
              <a:rPr b="1" i="1" lang="es" sz="2400"/>
              <a:t> condicional en expresiones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 elegir entre varios valores, en base a condiciones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Por ahora, solo disponible en texto (sin coloreo)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i="1" lang="es" sz="2400"/>
              <a:t>Modularización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 separación entre comandos y expresiones, junto con las variables dificulta la modularización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Preferimos modularización sobre eficiencia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8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595" name="Google Shape;595;p68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y Funciones con Procesamiento</a:t>
            </a:r>
            <a:endParaRPr/>
          </a:p>
        </p:txBody>
      </p:sp>
      <p:sp>
        <p:nvSpPr>
          <p:cNvPr id="596" name="Google Shape;596;p68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17500" y="1689375"/>
            <a:ext cx="8174100" cy="435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Tipos de datos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clasificar expresiones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Gobstones, por ahora, son cuatro</a:t>
            </a:r>
            <a:endParaRPr sz="24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colores, direcciones, números y valores de verdad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toda expresión tiene un tipo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parámetros deben especificar qué tipo de expresiones aceptan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325" y="3399685"/>
            <a:ext cx="4403700" cy="80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614625" y="1137150"/>
            <a:ext cx="7941600" cy="2270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82799" lvl="0" marL="604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Las expresiones primitivas solo dan información de la celda actual</a:t>
            </a:r>
            <a:endParaRPr sz="2400"/>
          </a:p>
          <a:p>
            <a:pPr indent="-382799" lvl="0" marL="604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¿Y si necesitamos esa información en otra celda?</a:t>
            </a:r>
            <a:br>
              <a:rPr lang="es" sz="2400"/>
            </a:br>
            <a:r>
              <a:rPr lang="es" sz="2400"/>
              <a:t>¿Cómo recordamos información en un programa?</a:t>
            </a:r>
            <a:endParaRPr sz="2400"/>
          </a:p>
          <a:p>
            <a:pPr indent="-382799" lvl="0" marL="604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Hace falta otra </a:t>
            </a:r>
            <a:r>
              <a:rPr b="1" lang="es" sz="2400"/>
              <a:t>herramienta del lenguaje</a:t>
            </a:r>
            <a:endParaRPr b="1"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18"/>
          <p:cNvSpPr txBox="1"/>
          <p:nvPr/>
        </p:nvSpPr>
        <p:spPr>
          <a:xfrm>
            <a:off x="3173300" y="4135150"/>
            <a:ext cx="2982900" cy="699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solo funciona acá…</a:t>
            </a:r>
            <a:endParaRPr sz="24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175" y="3677950"/>
            <a:ext cx="1861300" cy="25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066950" y="5094475"/>
            <a:ext cx="3195600" cy="699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…pero se precisa acá</a:t>
            </a:r>
            <a:endParaRPr sz="2400"/>
          </a:p>
        </p:txBody>
      </p:sp>
      <p:cxnSp>
        <p:nvCxnSpPr>
          <p:cNvPr id="136" name="Google Shape;136;p18"/>
          <p:cNvCxnSpPr>
            <a:stCxn id="133" idx="3"/>
            <a:endCxn id="134" idx="1"/>
          </p:cNvCxnSpPr>
          <p:nvPr/>
        </p:nvCxnSpPr>
        <p:spPr>
          <a:xfrm>
            <a:off x="6156200" y="4485100"/>
            <a:ext cx="633000" cy="45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25" y="3656200"/>
            <a:ext cx="1861300" cy="2566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8"/>
          <p:cNvCxnSpPr>
            <a:stCxn id="135" idx="1"/>
            <a:endCxn id="137" idx="3"/>
          </p:cNvCxnSpPr>
          <p:nvPr/>
        </p:nvCxnSpPr>
        <p:spPr>
          <a:xfrm rot="10800000">
            <a:off x="2398250" y="4939525"/>
            <a:ext cx="668700" cy="50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7600" y="5870575"/>
            <a:ext cx="3534300" cy="83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95100" y="1137150"/>
            <a:ext cx="8628600" cy="196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Una </a:t>
            </a:r>
            <a:r>
              <a:rPr b="1" i="1" lang="es" sz="2400"/>
              <a:t>variable </a:t>
            </a:r>
            <a:r>
              <a:rPr lang="es" sz="2400"/>
              <a:t>es un </a:t>
            </a:r>
            <a:r>
              <a:rPr b="1" lang="es" sz="2400"/>
              <a:t>nombre </a:t>
            </a:r>
            <a:r>
              <a:rPr lang="es" sz="2400"/>
              <a:t>que permite recordar un valor durante la ejecución de un procedimiento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 acción de recordar es un comando (</a:t>
            </a:r>
            <a:r>
              <a:rPr b="1" i="1" lang="es" sz="2400"/>
              <a:t>asignación</a:t>
            </a:r>
            <a:r>
              <a:rPr lang="es" sz="2400"/>
              <a:t>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El </a:t>
            </a:r>
            <a:r>
              <a:rPr b="1" lang="es" sz="2400"/>
              <a:t>nombre </a:t>
            </a:r>
            <a:r>
              <a:rPr lang="es" sz="2400"/>
              <a:t>se puede usar como expresión</a:t>
            </a:r>
            <a:endParaRPr sz="24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6" name="Google Shape;146;p19"/>
          <p:cNvSpPr txBox="1"/>
          <p:nvPr/>
        </p:nvSpPr>
        <p:spPr>
          <a:xfrm>
            <a:off x="748700" y="4621800"/>
            <a:ext cx="3801000" cy="624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Asignación de la variable</a:t>
            </a:r>
            <a:endParaRPr sz="240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3526698"/>
            <a:ext cx="4845942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163" y="5854075"/>
            <a:ext cx="2241325" cy="8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84125" y="5079000"/>
            <a:ext cx="2807400" cy="624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Uso de la variable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