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2" name="Google Shape;9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9b55182a9_2_2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9b55182a9_2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59b55182a9_2_2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9b55182a9_2_2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9b55182a9_2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59b55182a9_2_2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9b55182a9_2_3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9b55182a9_2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59b55182a9_2_3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9b55182a9_2_3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9b55182a9_2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59b55182a9_2_3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9b55182a9_2_3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9b55182a9_2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59b55182a9_2_3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9b55182a9_2_3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9b55182a9_2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59b55182a9_2_3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9b55182a9_2_3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9b55182a9_2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9b55182a9_2_3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9b55182a9_2_3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9b55182a9_2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59b55182a9_2_3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9b55182a9_2_3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9b55182a9_2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9b55182a9_2_3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9b55182a9_2_3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9b55182a9_2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59b55182a9_2_3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9b55182a9_2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9b55182a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9b55182a9_2_3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9b55182a9_2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59b55182a9_2_3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9b55182a9_2_3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9b55182a9_2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59b55182a9_2_3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9b55182a9_2_3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9b55182a9_2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59b55182a9_2_3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9b55182a9_2_3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9b55182a9_2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59b55182a9_2_3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9b55182a9_2_4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9b55182a9_2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59b55182a9_2_4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9b55182a9_2_4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9b55182a9_2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59b55182a9_2_4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9b55182a9_2_4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9b55182a9_2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59b55182a9_2_4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9b55182a9_2_4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9b55182a9_2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59b55182a9_2_4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9b55182a9_2_4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9b55182a9_2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59b55182a9_2_4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9b55182a9_2_4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9b55182a9_2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59b55182a9_2_4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9b55182a9_2_1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9b55182a9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9b55182a9_2_4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9b55182a9_2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59b55182a9_2_4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9b55182a9_2_4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9b55182a9_2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59b55182a9_2_4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9b55182a9_2_4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9b55182a9_2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59b55182a9_2_4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c59860a7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c59860a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5c59860a7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9b55182a9_2_5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9b55182a9_2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59b55182a9_2_5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b86d1de8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b86d1de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5b86d1de8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9b55182a9_2_5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9b55182a9_2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59b55182a9_2_5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9b55182a9_2_5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9b55182a9_2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59b55182a9_2_5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b86d1de8b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g5b86d1de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30" name="Google Shape;430;g5b86d1de8b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9b55182a9_2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9b55182a9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9b55182a9_2_1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9b55182a9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9b55182a9_2_2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9b55182a9_2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9b55182a9_2_2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9b55182a9_2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9b55182a9_2_2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9b55182a9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59b55182a9_2_2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9b55182a9_2_2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9b55182a9_2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59b55182a9_2_2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U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0" y="3335901"/>
            <a:ext cx="85206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5261233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7350" y="970067"/>
            <a:ext cx="1513625" cy="11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75" y="633325"/>
            <a:ext cx="6662100" cy="16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b="1" sz="3600">
                <a:solidFill>
                  <a:srgbClr val="1C458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23" name="Google Shape;23;p3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" name="Google Shape;24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4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29" name="Google Shape;29;p4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" name="Google Shape;30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311700" y="1210133"/>
            <a:ext cx="8520600" cy="5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62100" y="-37200"/>
            <a:ext cx="669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38" name="Google Shape;38;p5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" name="Google Shape;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311700" y="1225433"/>
            <a:ext cx="3999900" cy="53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4832400" y="1225267"/>
            <a:ext cx="3999900" cy="53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100" y="-37200"/>
            <a:ext cx="669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6"/>
          <p:cNvGrpSpPr/>
          <p:nvPr/>
        </p:nvGrpSpPr>
        <p:grpSpPr>
          <a:xfrm>
            <a:off x="0" y="0"/>
            <a:ext cx="9144002" cy="892378"/>
            <a:chOff x="0" y="0"/>
            <a:chExt cx="9144002" cy="669300"/>
          </a:xfrm>
        </p:grpSpPr>
        <p:sp>
          <p:nvSpPr>
            <p:cNvPr id="48" name="Google Shape;48;p6"/>
            <p:cNvSpPr/>
            <p:nvPr/>
          </p:nvSpPr>
          <p:spPr>
            <a:xfrm>
              <a:off x="0" y="0"/>
              <a:ext cx="9144000" cy="66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9" name="Google Shape;49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4" y="61650"/>
              <a:ext cx="1629821" cy="39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0" y="18300"/>
              <a:ext cx="786297" cy="461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567250"/>
              <a:ext cx="9144002" cy="10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0" y="0"/>
            <a:ext cx="6807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2"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None/>
              <a:defRPr b="1" sz="3600">
                <a:solidFill>
                  <a:srgbClr val="07376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cuadro verde resaltado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7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57" name="Google Shape;57;p7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8" name="Google Shape;5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490250" y="1270633"/>
            <a:ext cx="7712100" cy="47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b="1" sz="4800">
                <a:solidFill>
                  <a:srgbClr val="0737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" name="Google Shape;68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9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74" name="Google Shape;74;p9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5" name="Google Shape;7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" name="Google Shape;78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b="1" sz="4200">
                <a:solidFill>
                  <a:srgbClr val="07376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265500" y="3737433"/>
            <a:ext cx="40452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84" name="Google Shape;84;p10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85" name="Google Shape;85;p10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6" name="Google Shape;8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14061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2268967"/>
            <a:ext cx="85206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Relationship Id="rId6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Relationship Id="rId4" Type="http://schemas.openxmlformats.org/officeDocument/2006/relationships/image" Target="../media/image33.png"/><Relationship Id="rId5" Type="http://schemas.openxmlformats.org/officeDocument/2006/relationships/image" Target="../media/image38.png"/><Relationship Id="rId6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/>
        </p:nvSpPr>
        <p:spPr>
          <a:xfrm>
            <a:off x="1000125" y="4110725"/>
            <a:ext cx="66933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FFFFFF"/>
                </a:solidFill>
              </a:rPr>
              <a:t>8. Registros y variantes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5" name="Google Shape;95;p11"/>
          <p:cNvSpPr txBox="1"/>
          <p:nvPr/>
        </p:nvSpPr>
        <p:spPr>
          <a:xfrm flipH="1" rot="10800000">
            <a:off x="6166275" y="3316728"/>
            <a:ext cx="68730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 txBox="1"/>
          <p:nvPr>
            <p:ph type="ctrTitle"/>
          </p:nvPr>
        </p:nvSpPr>
        <p:spPr>
          <a:xfrm>
            <a:off x="311700" y="3335901"/>
            <a:ext cx="85206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Introducción a la Programación</a:t>
            </a:r>
            <a:endParaRPr/>
          </a:p>
        </p:txBody>
      </p:sp>
      <p:sp>
        <p:nvSpPr>
          <p:cNvPr id="97" name="Google Shape;97;p11"/>
          <p:cNvSpPr txBox="1"/>
          <p:nvPr>
            <p:ph idx="1" type="subTitle"/>
          </p:nvPr>
        </p:nvSpPr>
        <p:spPr>
          <a:xfrm>
            <a:off x="311700" y="5261233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Registros y Variantes</a:t>
            </a:r>
            <a:endParaRPr/>
          </a:p>
        </p:txBody>
      </p:sp>
      <p:sp>
        <p:nvSpPr>
          <p:cNvPr id="98" name="Google Shape;98;p11"/>
          <p:cNvSpPr txBox="1"/>
          <p:nvPr/>
        </p:nvSpPr>
        <p:spPr>
          <a:xfrm>
            <a:off x="487500" y="6187800"/>
            <a:ext cx="85206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>
                <a:solidFill>
                  <a:srgbClr val="999999"/>
                </a:solidFill>
              </a:rPr>
              <a:t>Prof. Alan Rodas Bonjour</a:t>
            </a:r>
            <a:endParaRPr sz="1000">
              <a:solidFill>
                <a:srgbClr val="99999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>
                <a:solidFill>
                  <a:srgbClr val="999999"/>
                </a:solidFill>
              </a:rPr>
              <a:t>parte del material tomado de Introducción a la Programación - UNQ - Pablo E. “Fidel” Martínez López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Registros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88" y="3229413"/>
            <a:ext cx="76485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601200" y="1178750"/>
            <a:ext cx="7941600" cy="1802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¿Cómo definimos entonces una carta?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Una carta está compuesta por dos partes</a:t>
            </a:r>
            <a:endParaRPr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-AR" sz="2400"/>
              <a:t>Palo y número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…¡es mejor tener un tipo Carta!</a:t>
            </a:r>
            <a:endParaRPr sz="2400"/>
          </a:p>
        </p:txBody>
      </p:sp>
      <p:sp>
        <p:nvSpPr>
          <p:cNvPr id="163" name="Google Shape;163;p20"/>
          <p:cNvSpPr txBox="1"/>
          <p:nvPr/>
        </p:nvSpPr>
        <p:spPr>
          <a:xfrm>
            <a:off x="2358925" y="5259600"/>
            <a:ext cx="3124800" cy="759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/>
              <a:t>¿Pero cómo se define el tipo Carta?</a:t>
            </a:r>
            <a:endParaRPr sz="2000"/>
          </a:p>
        </p:txBody>
      </p:sp>
      <p:cxnSp>
        <p:nvCxnSpPr>
          <p:cNvPr id="164" name="Google Shape;164;p20"/>
          <p:cNvCxnSpPr>
            <a:stCxn id="163" idx="0"/>
          </p:cNvCxnSpPr>
          <p:nvPr/>
        </p:nvCxnSpPr>
        <p:spPr>
          <a:xfrm flipH="1" rot="10800000">
            <a:off x="3921325" y="4225200"/>
            <a:ext cx="549600" cy="103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Registros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25" y="5406350"/>
            <a:ext cx="4551500" cy="8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37" y="4473238"/>
            <a:ext cx="4946383" cy="8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/>
        </p:nvSpPr>
        <p:spPr>
          <a:xfrm>
            <a:off x="538425" y="1137150"/>
            <a:ext cx="8118600" cy="2251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AR" sz="2400"/>
              <a:t>Las cartas son un ejemplo de </a:t>
            </a:r>
            <a:r>
              <a:rPr b="1" i="1" lang="es-AR" sz="2400"/>
              <a:t>dato con estructura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Son datos que tienen más de una parte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Podemos usar funciones para conocer esas partes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¿Pero cómo definimos estos datos?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Hace falta una nueva </a:t>
            </a:r>
            <a:r>
              <a:rPr b="1" lang="es-AR" sz="2400"/>
              <a:t>herramienta del lenguaje</a:t>
            </a:r>
            <a:endParaRPr b="1" sz="2400"/>
          </a:p>
        </p:txBody>
      </p:sp>
      <p:sp>
        <p:nvSpPr>
          <p:cNvPr id="174" name="Google Shape;174;p21"/>
          <p:cNvSpPr txBox="1"/>
          <p:nvPr/>
        </p:nvSpPr>
        <p:spPr>
          <a:xfrm>
            <a:off x="436025" y="3542900"/>
            <a:ext cx="4946400" cy="699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La expresión…</a:t>
            </a:r>
            <a:endParaRPr sz="2400"/>
          </a:p>
        </p:txBody>
      </p:sp>
      <p:cxnSp>
        <p:nvCxnSpPr>
          <p:cNvPr id="175" name="Google Shape;175;p21"/>
          <p:cNvCxnSpPr>
            <a:stCxn id="172" idx="3"/>
          </p:cNvCxnSpPr>
          <p:nvPr/>
        </p:nvCxnSpPr>
        <p:spPr>
          <a:xfrm flipH="1" rot="10800000">
            <a:off x="5306220" y="4854375"/>
            <a:ext cx="1106700" cy="5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1"/>
          <p:cNvCxnSpPr>
            <a:stCxn id="171" idx="3"/>
            <a:endCxn id="177" idx="1"/>
          </p:cNvCxnSpPr>
          <p:nvPr/>
        </p:nvCxnSpPr>
        <p:spPr>
          <a:xfrm flipH="1" rot="10800000">
            <a:off x="5063725" y="5815087"/>
            <a:ext cx="947400" cy="30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1100" y="5376425"/>
            <a:ext cx="2487558" cy="8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5625700" y="3542900"/>
            <a:ext cx="2882400" cy="699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…describe el valor</a:t>
            </a:r>
            <a:endParaRPr sz="2400"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5850" y="4438313"/>
            <a:ext cx="1291877" cy="8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Registros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650" y="3832200"/>
            <a:ext cx="729615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 txBox="1"/>
          <p:nvPr/>
        </p:nvSpPr>
        <p:spPr>
          <a:xfrm>
            <a:off x="538425" y="1137150"/>
            <a:ext cx="8118600" cy="2384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238799" lvl="0" marL="2807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AR" sz="2400"/>
              <a:t>Un registro es un caso de </a:t>
            </a:r>
            <a:r>
              <a:rPr b="1" i="1" lang="es-AR" sz="2400"/>
              <a:t>dato con estructura</a:t>
            </a:r>
            <a:endParaRPr b="1" i="1" sz="2400"/>
          </a:p>
          <a:p>
            <a:pPr indent="-226099" lvl="1" marL="485999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s-AR" sz="2200"/>
              <a:t>El </a:t>
            </a:r>
            <a:r>
              <a:rPr b="1" lang="es-AR" sz="2200"/>
              <a:t>tipo </a:t>
            </a:r>
            <a:r>
              <a:rPr lang="es-AR" sz="2200"/>
              <a:t>indica cuáles son los nombres de sus partes</a:t>
            </a:r>
            <a:endParaRPr sz="2200"/>
          </a:p>
          <a:p>
            <a:pPr indent="-285400" lvl="2" marL="93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-AR" sz="2000"/>
              <a:t>Estas partes se llaman </a:t>
            </a:r>
            <a:r>
              <a:rPr b="1" i="1" lang="es-AR" sz="2000"/>
              <a:t>campos</a:t>
            </a:r>
            <a:r>
              <a:rPr lang="es-AR" sz="2000"/>
              <a:t> (</a:t>
            </a:r>
            <a:r>
              <a:rPr i="1" lang="es-AR" sz="2000"/>
              <a:t>fields</a:t>
            </a:r>
            <a:r>
              <a:rPr lang="es-AR" sz="2000"/>
              <a:t>)</a:t>
            </a:r>
            <a:endParaRPr sz="2000"/>
          </a:p>
          <a:p>
            <a:pPr indent="-285400" lvl="2" marL="93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-AR" sz="2000"/>
              <a:t>Solo se puede definir un tipo nuevo en texto</a:t>
            </a:r>
            <a:r>
              <a:rPr lang="es-AR" sz="2000"/>
              <a:t> (no en bloques)</a:t>
            </a:r>
            <a:endParaRPr sz="2000"/>
          </a:p>
          <a:p>
            <a:pPr indent="-226099" lvl="1" marL="485999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-AR" sz="2200"/>
              <a:t>El </a:t>
            </a:r>
            <a:r>
              <a:rPr b="1" lang="es-AR" sz="2200"/>
              <a:t>dato</a:t>
            </a:r>
            <a:r>
              <a:rPr lang="es-AR" sz="2200"/>
              <a:t> se define indicando los valores de sus campos</a:t>
            </a:r>
            <a:endParaRPr sz="2400"/>
          </a:p>
        </p:txBody>
      </p:sp>
      <p:cxnSp>
        <p:nvCxnSpPr>
          <p:cNvPr id="188" name="Google Shape;188;p22"/>
          <p:cNvCxnSpPr>
            <a:stCxn id="189" idx="0"/>
          </p:cNvCxnSpPr>
          <p:nvPr/>
        </p:nvCxnSpPr>
        <p:spPr>
          <a:xfrm rot="10800000">
            <a:off x="5884225" y="4974550"/>
            <a:ext cx="1158300" cy="45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2"/>
          <p:cNvCxnSpPr>
            <a:stCxn id="191" idx="0"/>
          </p:cNvCxnSpPr>
          <p:nvPr/>
        </p:nvCxnSpPr>
        <p:spPr>
          <a:xfrm flipH="1" rot="10800000">
            <a:off x="2730100" y="4962550"/>
            <a:ext cx="901200" cy="46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2"/>
          <p:cNvSpPr txBox="1"/>
          <p:nvPr/>
        </p:nvSpPr>
        <p:spPr>
          <a:xfrm>
            <a:off x="6393625" y="5428450"/>
            <a:ext cx="1297800" cy="4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palo</a:t>
            </a:r>
            <a:endParaRPr sz="2400"/>
          </a:p>
        </p:txBody>
      </p:sp>
      <p:sp>
        <p:nvSpPr>
          <p:cNvPr id="191" name="Google Shape;191;p22"/>
          <p:cNvSpPr txBox="1"/>
          <p:nvPr/>
        </p:nvSpPr>
        <p:spPr>
          <a:xfrm>
            <a:off x="2081200" y="5428450"/>
            <a:ext cx="1297800" cy="4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número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Registros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325" y="4345000"/>
            <a:ext cx="5040275" cy="19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/>
        </p:nvSpPr>
        <p:spPr>
          <a:xfrm>
            <a:off x="538425" y="1137150"/>
            <a:ext cx="8118600" cy="2765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238799" lvl="0" marL="2807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Solo se pueden definir tipos nuevos en texto </a:t>
            </a:r>
            <a:br>
              <a:rPr lang="es-AR" sz="2400"/>
            </a:br>
            <a:r>
              <a:rPr lang="es-AR" sz="2200"/>
              <a:t>(por ahora NO en bloques). Se usa la palabra clave:</a:t>
            </a:r>
            <a:endParaRPr sz="2200"/>
          </a:p>
          <a:p>
            <a:pPr indent="-226100" lvl="1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-AR" sz="2200"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lang="es-AR" sz="2200"/>
              <a:t>para un </a:t>
            </a:r>
            <a:r>
              <a:rPr i="1" lang="es-AR" sz="2200"/>
              <a:t>tipo nuevo </a:t>
            </a:r>
            <a:r>
              <a:rPr lang="es-AR" sz="2200"/>
              <a:t>(cuyo nombre va con mayúsculas)</a:t>
            </a:r>
            <a:endParaRPr sz="2200"/>
          </a:p>
          <a:p>
            <a:pPr indent="-226100" lvl="1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-AR" sz="2200"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lang="es-AR" sz="2200"/>
              <a:t>para un </a:t>
            </a:r>
            <a:r>
              <a:rPr i="1" lang="es-AR" sz="2200"/>
              <a:t>registro</a:t>
            </a:r>
            <a:endParaRPr i="1" sz="2200"/>
          </a:p>
          <a:p>
            <a:pPr indent="-226100" lvl="1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-AR" sz="2200"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lang="es-AR" sz="2200"/>
              <a:t>para cada </a:t>
            </a:r>
            <a:r>
              <a:rPr i="1" lang="es-AR" sz="2200"/>
              <a:t>campo </a:t>
            </a:r>
            <a:r>
              <a:rPr lang="es-AR" sz="2200"/>
              <a:t>(cuyo nombre va con minúsculas)</a:t>
            </a:r>
            <a:endParaRPr sz="2200"/>
          </a:p>
          <a:p>
            <a:pPr indent="-238800" lvl="1" marL="450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La elección de nombres sigue las </a:t>
            </a:r>
            <a:r>
              <a:rPr lang="es-AR" sz="2400"/>
              <a:t>reglas de siempre</a:t>
            </a:r>
            <a:endParaRPr sz="2400"/>
          </a:p>
        </p:txBody>
      </p:sp>
      <p:cxnSp>
        <p:nvCxnSpPr>
          <p:cNvPr id="200" name="Google Shape;200;p23"/>
          <p:cNvCxnSpPr>
            <a:stCxn id="201" idx="1"/>
          </p:cNvCxnSpPr>
          <p:nvPr/>
        </p:nvCxnSpPr>
        <p:spPr>
          <a:xfrm rot="10800000">
            <a:off x="3959175" y="4813150"/>
            <a:ext cx="1898700" cy="406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3"/>
          <p:cNvSpPr txBox="1"/>
          <p:nvPr/>
        </p:nvSpPr>
        <p:spPr>
          <a:xfrm>
            <a:off x="5857875" y="4345000"/>
            <a:ext cx="2702700" cy="1748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Un valor de este tipo es un </a:t>
            </a:r>
            <a:r>
              <a:rPr i="1" lang="es-AR" sz="2400"/>
              <a:t>registro </a:t>
            </a:r>
            <a:r>
              <a:rPr lang="es-AR" sz="2400"/>
              <a:t>que</a:t>
            </a:r>
            <a:r>
              <a:rPr i="1" lang="es-AR" sz="2400"/>
              <a:t> </a:t>
            </a:r>
            <a:r>
              <a:rPr lang="es-AR" sz="2400"/>
              <a:t>tiene dos </a:t>
            </a:r>
            <a:r>
              <a:rPr i="1" lang="es-AR" sz="2400"/>
              <a:t>campos</a:t>
            </a:r>
            <a:endParaRPr i="1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Registros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25" y="3566600"/>
            <a:ext cx="5338175" cy="25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/>
        </p:nvSpPr>
        <p:spPr>
          <a:xfrm>
            <a:off x="538425" y="1137150"/>
            <a:ext cx="8118600" cy="1913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Al definir un tipo registro, se debe dejar claro cuál es el tipo de datos que modela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Para esto se debe escribir el </a:t>
            </a:r>
            <a:r>
              <a:rPr b="1" i="1" lang="es-AR" sz="2400"/>
              <a:t>propósito </a:t>
            </a:r>
            <a:r>
              <a:rPr lang="es-AR" sz="2400"/>
              <a:t>del tipo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Forma parte del </a:t>
            </a:r>
            <a:r>
              <a:rPr i="1" lang="es-AR" sz="2400"/>
              <a:t>contrato </a:t>
            </a:r>
            <a:r>
              <a:rPr lang="es-AR" sz="2400"/>
              <a:t>de la definición</a:t>
            </a:r>
            <a:endParaRPr sz="2400"/>
          </a:p>
        </p:txBody>
      </p:sp>
      <p:cxnSp>
        <p:nvCxnSpPr>
          <p:cNvPr id="210" name="Google Shape;210;p24"/>
          <p:cNvCxnSpPr>
            <a:stCxn id="211" idx="1"/>
          </p:cNvCxnSpPr>
          <p:nvPr/>
        </p:nvCxnSpPr>
        <p:spPr>
          <a:xfrm rot="10800000">
            <a:off x="4316725" y="4647775"/>
            <a:ext cx="1360800" cy="102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4"/>
          <p:cNvSpPr txBox="1"/>
          <p:nvPr/>
        </p:nvSpPr>
        <p:spPr>
          <a:xfrm>
            <a:off x="5677525" y="4975525"/>
            <a:ext cx="2883000" cy="140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El propósito de un tipo usualmente es </a:t>
            </a:r>
            <a:r>
              <a:rPr b="1" i="1" lang="es-AR" sz="2400"/>
              <a:t>modelar </a:t>
            </a:r>
            <a:r>
              <a:rPr lang="es-AR" sz="2400"/>
              <a:t>un dato</a:t>
            </a:r>
            <a:endParaRPr i="1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Registros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04" y="3549600"/>
            <a:ext cx="7412500" cy="26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/>
        </p:nvSpPr>
        <p:spPr>
          <a:xfrm>
            <a:off x="538425" y="1137150"/>
            <a:ext cx="8118600" cy="2248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Un </a:t>
            </a:r>
            <a:r>
              <a:rPr lang="es-AR" sz="2400"/>
              <a:t>campo de registro puede tomar valores de cualquier tipo de datos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Sin embargo, se espera que se utilice siempre el mismo campo con valores del mismo tipo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200"/>
              <a:t>Se debe agregar como parte del </a:t>
            </a:r>
            <a:r>
              <a:rPr i="1" lang="es-AR" sz="2200"/>
              <a:t>contrato </a:t>
            </a:r>
            <a:r>
              <a:rPr lang="es-AR" sz="2200"/>
              <a:t>del tipo</a:t>
            </a:r>
            <a:endParaRPr sz="2400"/>
          </a:p>
        </p:txBody>
      </p:sp>
      <p:cxnSp>
        <p:nvCxnSpPr>
          <p:cNvPr id="220" name="Google Shape;220;p25"/>
          <p:cNvCxnSpPr>
            <a:stCxn id="221" idx="0"/>
          </p:cNvCxnSpPr>
          <p:nvPr/>
        </p:nvCxnSpPr>
        <p:spPr>
          <a:xfrm flipH="1" rot="10800000">
            <a:off x="4937375" y="5652650"/>
            <a:ext cx="1883100" cy="346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5"/>
          <p:cNvSpPr txBox="1"/>
          <p:nvPr/>
        </p:nvSpPr>
        <p:spPr>
          <a:xfrm>
            <a:off x="955625" y="5999150"/>
            <a:ext cx="7963500" cy="571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/>
              <a:t>Si son cartas, no tiene sentido que el número sea un color…</a:t>
            </a:r>
            <a:endParaRPr i="1"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Registros</a:t>
            </a:r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175" y="5960550"/>
            <a:ext cx="4053651" cy="7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3250" y="4452675"/>
            <a:ext cx="5231250" cy="15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6"/>
          <p:cNvSpPr txBox="1"/>
          <p:nvPr/>
        </p:nvSpPr>
        <p:spPr>
          <a:xfrm>
            <a:off x="538425" y="1137150"/>
            <a:ext cx="8118600" cy="301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AR" sz="2400"/>
              <a:t>Para construir valores del tipo</a:t>
            </a:r>
            <a:endParaRPr sz="24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-AR" sz="2200"/>
              <a:t>Se usa el nombre del tipo como constructor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-AR" sz="2200"/>
              <a:t>Se da valor a los campos usando el símbolo </a:t>
            </a:r>
            <a:r>
              <a:rPr b="1" lang="es-AR" sz="2200">
                <a:latin typeface="Courier New"/>
                <a:ea typeface="Courier New"/>
                <a:cs typeface="Courier New"/>
                <a:sym typeface="Courier New"/>
              </a:rPr>
              <a:t>&lt;- </a:t>
            </a:r>
            <a:r>
              <a:rPr lang="es-AR" sz="2200"/>
              <a:t>para cada nombre de campo (el orden no importa)</a:t>
            </a:r>
            <a:endParaRPr sz="22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i="1" lang="es-AR" sz="2400">
                <a:latin typeface="Times New Roman"/>
                <a:ea typeface="Times New Roman"/>
                <a:cs typeface="Times New Roman"/>
                <a:sym typeface="Times New Roman"/>
              </a:rPr>
              <a:t>&lt;NombreTipo&gt;</a:t>
            </a:r>
            <a:r>
              <a:rPr b="1" lang="es-AR" sz="2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s-AR" sz="2400"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i="1" lang="es-AR" sz="2400">
                <a:latin typeface="Times New Roman"/>
                <a:ea typeface="Times New Roman"/>
                <a:cs typeface="Times New Roman"/>
                <a:sym typeface="Times New Roman"/>
              </a:rPr>
              <a:t>campo</a:t>
            </a:r>
            <a:r>
              <a:rPr baseline="-25000" i="1" lang="es-AR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s-AR" sz="2400"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s-AR" sz="2400"/>
              <a:t> </a:t>
            </a:r>
            <a:r>
              <a:rPr b="1" lang="es-AR" sz="2400"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s-AR" sz="2400"/>
              <a:t> </a:t>
            </a:r>
            <a:r>
              <a:rPr i="1" lang="es-AR" sz="2400">
                <a:latin typeface="Times New Roman"/>
                <a:ea typeface="Times New Roman"/>
                <a:cs typeface="Times New Roman"/>
                <a:sym typeface="Times New Roman"/>
              </a:rPr>
              <a:t>&lt;exp</a:t>
            </a:r>
            <a:r>
              <a:rPr baseline="-25000" i="1" lang="es-AR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s-AR" sz="2400"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br>
              <a:rPr i="1" lang="es-AR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s-AR" sz="2400">
                <a:latin typeface="Times New Roman"/>
                <a:ea typeface="Times New Roman"/>
                <a:cs typeface="Times New Roman"/>
                <a:sym typeface="Times New Roman"/>
              </a:rPr>
              <a:t>				  </a:t>
            </a:r>
            <a:r>
              <a:rPr b="1" lang="es-AR" sz="24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AR" sz="2400"/>
              <a:t> </a:t>
            </a:r>
            <a:r>
              <a:rPr i="1" lang="es-AR" sz="2400">
                <a:latin typeface="Times New Roman"/>
                <a:ea typeface="Times New Roman"/>
                <a:cs typeface="Times New Roman"/>
                <a:sym typeface="Times New Roman"/>
              </a:rPr>
              <a:t>… </a:t>
            </a:r>
            <a:br>
              <a:rPr lang="es-AR" sz="2400"/>
            </a:br>
            <a:r>
              <a:rPr lang="es-AR" sz="2400"/>
              <a:t>				  </a:t>
            </a:r>
            <a:r>
              <a:rPr b="1" lang="es-AR" sz="24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s-AR" sz="2400">
                <a:latin typeface="Times New Roman"/>
                <a:ea typeface="Times New Roman"/>
                <a:cs typeface="Times New Roman"/>
                <a:sym typeface="Times New Roman"/>
              </a:rPr>
              <a:t>&lt;campo</a:t>
            </a:r>
            <a:r>
              <a:rPr baseline="-25000" i="1" lang="es-AR" sz="24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es-AR" sz="2400"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s-AR" sz="2400"/>
              <a:t> </a:t>
            </a:r>
            <a:r>
              <a:rPr b="1" lang="es-AR" sz="2400"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s-AR" sz="2400"/>
              <a:t> </a:t>
            </a:r>
            <a:r>
              <a:rPr i="1" lang="es-AR" sz="2400">
                <a:latin typeface="Times New Roman"/>
                <a:ea typeface="Times New Roman"/>
                <a:cs typeface="Times New Roman"/>
                <a:sym typeface="Times New Roman"/>
              </a:rPr>
              <a:t>&lt;exp</a:t>
            </a:r>
            <a:r>
              <a:rPr baseline="-25000" i="1" lang="es-AR" sz="24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es-AR" sz="2400"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1" lang="es-AR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/>
          </a:p>
        </p:txBody>
      </p:sp>
      <p:cxnSp>
        <p:nvCxnSpPr>
          <p:cNvPr id="231" name="Google Shape;231;p26"/>
          <p:cNvCxnSpPr>
            <a:stCxn id="232" idx="3"/>
          </p:cNvCxnSpPr>
          <p:nvPr/>
        </p:nvCxnSpPr>
        <p:spPr>
          <a:xfrm flipH="1" rot="10800000">
            <a:off x="3048025" y="4962450"/>
            <a:ext cx="785700" cy="18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6"/>
          <p:cNvSpPr txBox="1"/>
          <p:nvPr/>
        </p:nvSpPr>
        <p:spPr>
          <a:xfrm>
            <a:off x="416725" y="4277100"/>
            <a:ext cx="2631300" cy="1747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El valor de esta expresión es la carta ancho de espadas</a:t>
            </a:r>
            <a:endParaRPr i="1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Registros</a:t>
            </a:r>
            <a:endParaRPr/>
          </a:p>
        </p:txBody>
      </p:sp>
      <p:sp>
        <p:nvSpPr>
          <p:cNvPr id="239" name="Google Shape;239;p27"/>
          <p:cNvSpPr txBox="1"/>
          <p:nvPr/>
        </p:nvSpPr>
        <p:spPr>
          <a:xfrm>
            <a:off x="538425" y="1137150"/>
            <a:ext cx="8118600" cy="1437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AR" sz="2400"/>
              <a:t>Cualquier combinación de valores es posible</a:t>
            </a:r>
            <a:endParaRPr sz="24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-AR" sz="2200"/>
              <a:t>Pero no todas se consideran adecuadas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-AR" sz="2200"/>
              <a:t>¿Cómo saber si un valor es válido en el tipo?</a:t>
            </a:r>
            <a:endParaRPr sz="2400"/>
          </a:p>
        </p:txBody>
      </p:sp>
      <p:sp>
        <p:nvSpPr>
          <p:cNvPr id="240" name="Google Shape;240;p27"/>
          <p:cNvSpPr txBox="1"/>
          <p:nvPr/>
        </p:nvSpPr>
        <p:spPr>
          <a:xfrm>
            <a:off x="2001638" y="5450400"/>
            <a:ext cx="5213700" cy="106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/>
              <a:t>Los valores de los campos deben cumplir ciertas condiciones</a:t>
            </a:r>
            <a:endParaRPr b="1" i="1" sz="2400"/>
          </a:p>
        </p:txBody>
      </p:sp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464" y="4686013"/>
            <a:ext cx="5872025" cy="421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453" y="2974996"/>
            <a:ext cx="5872025" cy="46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615" y="3781888"/>
            <a:ext cx="5725697" cy="56123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 txBox="1"/>
          <p:nvPr/>
        </p:nvSpPr>
        <p:spPr>
          <a:xfrm>
            <a:off x="6262775" y="2933550"/>
            <a:ext cx="2547300" cy="129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/>
              <a:t>Son valores válidos, pero NO SON </a:t>
            </a:r>
            <a:r>
              <a:rPr i="1" lang="es-AR" sz="2000"/>
              <a:t>verdaderas </a:t>
            </a:r>
            <a:r>
              <a:rPr lang="es-AR" sz="2000"/>
              <a:t>CARTAS</a:t>
            </a:r>
            <a:endParaRPr i="1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Registros</a:t>
            </a:r>
            <a:endParaRPr/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75" y="3131050"/>
            <a:ext cx="8393300" cy="29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8"/>
          <p:cNvSpPr txBox="1"/>
          <p:nvPr/>
        </p:nvSpPr>
        <p:spPr>
          <a:xfrm>
            <a:off x="538425" y="1137150"/>
            <a:ext cx="8118600" cy="1873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AR" sz="2400"/>
              <a:t>Las condiciones necesarias se dan en la definición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A estas condiciones las llamamos </a:t>
            </a:r>
            <a:br>
              <a:rPr lang="es-AR" sz="2400"/>
            </a:br>
            <a:r>
              <a:rPr b="1" i="1" lang="es-AR" sz="2400"/>
              <a:t>invariante de representación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Es como “la precondición de los datos”</a:t>
            </a:r>
            <a:endParaRPr sz="2400"/>
          </a:p>
        </p:txBody>
      </p:sp>
      <p:cxnSp>
        <p:nvCxnSpPr>
          <p:cNvPr id="253" name="Google Shape;253;p28"/>
          <p:cNvCxnSpPr>
            <a:stCxn id="254" idx="0"/>
          </p:cNvCxnSpPr>
          <p:nvPr/>
        </p:nvCxnSpPr>
        <p:spPr>
          <a:xfrm flipH="1" rot="10800000">
            <a:off x="3947050" y="4531700"/>
            <a:ext cx="941100" cy="123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8"/>
          <p:cNvSpPr txBox="1"/>
          <p:nvPr/>
        </p:nvSpPr>
        <p:spPr>
          <a:xfrm>
            <a:off x="1261300" y="5770100"/>
            <a:ext cx="5371500" cy="941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Son cartas españolas de 40 naipes </a:t>
            </a:r>
            <a:br>
              <a:rPr lang="es-AR" sz="2400"/>
            </a:br>
            <a:r>
              <a:rPr lang="es-AR" sz="2400"/>
              <a:t>(sin 8s, ni 9s, ni comodines)</a:t>
            </a:r>
            <a:endParaRPr i="1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Registros</a:t>
            </a:r>
            <a:endParaRPr/>
          </a:p>
        </p:txBody>
      </p:sp>
      <p:pic>
        <p:nvPicPr>
          <p:cNvPr id="261" name="Google Shape;26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350" y="3264001"/>
            <a:ext cx="5671825" cy="16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9"/>
          <p:cNvSpPr txBox="1"/>
          <p:nvPr/>
        </p:nvSpPr>
        <p:spPr>
          <a:xfrm>
            <a:off x="401125" y="1137150"/>
            <a:ext cx="8393400" cy="1798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10800" lvl="0" marL="38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AR" sz="2400"/>
              <a:t>Si se arma un dato que no cumple el invariante de representación, se considera </a:t>
            </a:r>
            <a:r>
              <a:rPr i="1" lang="es-AR" sz="2400"/>
              <a:t>inválido</a:t>
            </a:r>
            <a:endParaRPr i="1" sz="2400"/>
          </a:p>
          <a:p>
            <a:pPr indent="-262100" lvl="1" marL="665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-AR" sz="2200"/>
              <a:t>Sin embargo, el lenguaje lo aceptará</a:t>
            </a:r>
            <a:endParaRPr sz="2200"/>
          </a:p>
          <a:p>
            <a:pPr indent="-262100" lvl="1" marL="665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-AR" sz="2200"/>
              <a:t>Es responsabilidad del programador respetar los invariantes</a:t>
            </a:r>
            <a:endParaRPr b="1" i="1" sz="2200"/>
          </a:p>
        </p:txBody>
      </p:sp>
      <p:cxnSp>
        <p:nvCxnSpPr>
          <p:cNvPr id="263" name="Google Shape;263;p29"/>
          <p:cNvCxnSpPr>
            <a:stCxn id="264" idx="0"/>
          </p:cNvCxnSpPr>
          <p:nvPr/>
        </p:nvCxnSpPr>
        <p:spPr>
          <a:xfrm rot="10800000">
            <a:off x="3144550" y="3824475"/>
            <a:ext cx="549000" cy="1448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29"/>
          <p:cNvSpPr txBox="1"/>
          <p:nvPr/>
        </p:nvSpPr>
        <p:spPr>
          <a:xfrm>
            <a:off x="703300" y="5272575"/>
            <a:ext cx="5980500" cy="1273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Este NO es un valor válido del tipo Carta</a:t>
            </a:r>
            <a:endParaRPr sz="2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(NO EXISTE el 42 de Espadas)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Repaso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Registros</a:t>
            </a:r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538425" y="1137150"/>
            <a:ext cx="8118600" cy="2358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238800" lvl="0" marL="31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AR" sz="2400"/>
              <a:t>Los registros se pueden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-AR" sz="2400"/>
              <a:t>pasar como argumento de operaciones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-AR" sz="2400"/>
              <a:t>recordar en variables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devolver como resultado de funciones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¡Son datos!</a:t>
            </a:r>
            <a:endParaRPr sz="2400"/>
          </a:p>
        </p:txBody>
      </p:sp>
      <p:pic>
        <p:nvPicPr>
          <p:cNvPr id="272" name="Google Shape;2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275" y="3872875"/>
            <a:ext cx="6987450" cy="17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4575" y="6010925"/>
            <a:ext cx="5412700" cy="5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Registros</a:t>
            </a:r>
            <a:endParaRPr/>
          </a:p>
        </p:txBody>
      </p:sp>
      <p:sp>
        <p:nvSpPr>
          <p:cNvPr id="280" name="Google Shape;280;p31"/>
          <p:cNvSpPr txBox="1"/>
          <p:nvPr/>
        </p:nvSpPr>
        <p:spPr>
          <a:xfrm>
            <a:off x="538425" y="1137150"/>
            <a:ext cx="8118600" cy="1479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238800" lvl="0" marL="31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AR" sz="2400"/>
              <a:t>Considerar la definición del tipo </a:t>
            </a:r>
            <a:r>
              <a:rPr b="1" lang="es-AR" sz="2400">
                <a:latin typeface="Courier New"/>
                <a:ea typeface="Courier New"/>
                <a:cs typeface="Courier New"/>
                <a:sym typeface="Courier New"/>
              </a:rPr>
              <a:t>Celda</a:t>
            </a:r>
            <a:endParaRPr sz="2400"/>
          </a:p>
        </p:txBody>
      </p:sp>
      <p:pic>
        <p:nvPicPr>
          <p:cNvPr id="281" name="Google Shape;2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199" y="2994325"/>
            <a:ext cx="7255050" cy="34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Registros</a:t>
            </a:r>
            <a:endParaRPr/>
          </a:p>
        </p:txBody>
      </p:sp>
      <p:sp>
        <p:nvSpPr>
          <p:cNvPr id="288" name="Google Shape;288;p32"/>
          <p:cNvSpPr txBox="1"/>
          <p:nvPr/>
        </p:nvSpPr>
        <p:spPr>
          <a:xfrm>
            <a:off x="538425" y="1137150"/>
            <a:ext cx="8118600" cy="150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238800" lvl="0" marL="31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AR" sz="2400"/>
              <a:t>Considerar la definición del tipo </a:t>
            </a:r>
            <a:r>
              <a:rPr b="1" lang="es-AR" sz="2400">
                <a:latin typeface="Courier New"/>
                <a:ea typeface="Courier New"/>
                <a:cs typeface="Courier New"/>
                <a:sym typeface="Courier New"/>
              </a:rPr>
              <a:t>Celda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38800" lvl="0" marL="31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Escribir una función </a:t>
            </a:r>
            <a:r>
              <a:rPr b="1" lang="es-AR" sz="2400">
                <a:latin typeface="Courier New"/>
                <a:ea typeface="Courier New"/>
                <a:cs typeface="Courier New"/>
                <a:sym typeface="Courier New"/>
              </a:rPr>
              <a:t>celdaActual()</a:t>
            </a:r>
            <a:r>
              <a:rPr lang="es-AR" sz="2400"/>
              <a:t> que retorne la representación de la celda actual como valor del tipo</a:t>
            </a:r>
            <a:endParaRPr sz="2400"/>
          </a:p>
        </p:txBody>
      </p:sp>
      <p:pic>
        <p:nvPicPr>
          <p:cNvPr id="289" name="Google Shape;2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275" y="3501075"/>
            <a:ext cx="22574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Registros</a:t>
            </a:r>
            <a:endParaRPr/>
          </a:p>
        </p:txBody>
      </p:sp>
      <p:pic>
        <p:nvPicPr>
          <p:cNvPr id="296" name="Google Shape;2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37" y="3115175"/>
            <a:ext cx="8342976" cy="35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3"/>
          <p:cNvSpPr txBox="1"/>
          <p:nvPr/>
        </p:nvSpPr>
        <p:spPr>
          <a:xfrm>
            <a:off x="538425" y="1137150"/>
            <a:ext cx="8118600" cy="189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238800" lvl="0" marL="31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AR" sz="2400"/>
              <a:t>Considerar la definición del tipo </a:t>
            </a:r>
            <a:r>
              <a:rPr b="1" lang="es-AR" sz="2400">
                <a:latin typeface="Courier New"/>
                <a:ea typeface="Courier New"/>
                <a:cs typeface="Courier New"/>
                <a:sym typeface="Courier New"/>
              </a:rPr>
              <a:t>Celda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38800" lvl="0" marL="31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Escribir una función </a:t>
            </a:r>
            <a:r>
              <a:rPr b="1" lang="es-AR" sz="2400">
                <a:latin typeface="Courier New"/>
                <a:ea typeface="Courier New"/>
                <a:cs typeface="Courier New"/>
                <a:sym typeface="Courier New"/>
              </a:rPr>
              <a:t>celdaActual()</a:t>
            </a:r>
            <a:r>
              <a:rPr lang="es-AR" sz="2400"/>
              <a:t> que retorne la representación de la celda actual como valor del tipo</a:t>
            </a:r>
            <a:endParaRPr sz="2400"/>
          </a:p>
          <a:p>
            <a:pPr indent="-238800" lvl="0" marL="3168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SOLUCIÓN: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Función Observadora</a:t>
            </a:r>
            <a:endParaRPr/>
          </a:p>
        </p:txBody>
      </p:sp>
      <p:pic>
        <p:nvPicPr>
          <p:cNvPr id="304" name="Google Shape;3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38" y="3583223"/>
            <a:ext cx="8833512" cy="22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4"/>
          <p:cNvSpPr txBox="1"/>
          <p:nvPr/>
        </p:nvSpPr>
        <p:spPr>
          <a:xfrm>
            <a:off x="415750" y="1137150"/>
            <a:ext cx="8241300" cy="2229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238800" lvl="0" marL="31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AR" sz="2400"/>
              <a:t>Cada campo tiene asociada una función de acceso llamada </a:t>
            </a:r>
            <a:r>
              <a:rPr b="1" i="1" lang="es-AR" sz="2400"/>
              <a:t>observador de campo</a:t>
            </a:r>
            <a:r>
              <a:rPr b="1" i="1" lang="es-AR" sz="2400"/>
              <a:t> </a:t>
            </a:r>
            <a:r>
              <a:rPr lang="es-AR" sz="2400"/>
              <a:t>o</a:t>
            </a:r>
            <a:r>
              <a:rPr b="1" i="1" lang="es-AR" sz="2400"/>
              <a:t> función observadora</a:t>
            </a:r>
            <a:endParaRPr b="1" i="1" sz="2400"/>
          </a:p>
          <a:p>
            <a:pPr indent="-226100" lvl="1" marL="63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-AR" sz="2200"/>
              <a:t>El nombre de la función es el mismo nombre del campo</a:t>
            </a:r>
            <a:endParaRPr sz="2200"/>
          </a:p>
          <a:p>
            <a:pPr indent="-226100" lvl="1" marL="63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-AR" sz="2200"/>
              <a:t>Su argumento es un valor del tipo registro correspondiente</a:t>
            </a:r>
            <a:endParaRPr sz="2200"/>
          </a:p>
          <a:p>
            <a:pPr indent="-238800" lvl="1" marL="63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200"/>
              <a:t>Retorna el valor del campo dado</a:t>
            </a:r>
            <a:r>
              <a:rPr lang="es-AR" sz="2400"/>
              <a:t> </a:t>
            </a:r>
            <a:endParaRPr sz="2400"/>
          </a:p>
        </p:txBody>
      </p:sp>
      <p:cxnSp>
        <p:nvCxnSpPr>
          <p:cNvPr id="306" name="Google Shape;306;p34"/>
          <p:cNvCxnSpPr>
            <a:stCxn id="307" idx="0"/>
          </p:cNvCxnSpPr>
          <p:nvPr/>
        </p:nvCxnSpPr>
        <p:spPr>
          <a:xfrm rot="10800000">
            <a:off x="1821125" y="5482550"/>
            <a:ext cx="1262100" cy="384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34"/>
          <p:cNvSpPr txBox="1"/>
          <p:nvPr/>
        </p:nvSpPr>
        <p:spPr>
          <a:xfrm>
            <a:off x="559925" y="5866550"/>
            <a:ext cx="5046600" cy="559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Describen el número de cada carta</a:t>
            </a:r>
            <a:endParaRPr i="1" sz="2400"/>
          </a:p>
        </p:txBody>
      </p:sp>
      <p:cxnSp>
        <p:nvCxnSpPr>
          <p:cNvPr id="308" name="Google Shape;308;p34"/>
          <p:cNvCxnSpPr>
            <a:stCxn id="307" idx="0"/>
          </p:cNvCxnSpPr>
          <p:nvPr/>
        </p:nvCxnSpPr>
        <p:spPr>
          <a:xfrm flipH="1" rot="10800000">
            <a:off x="3083225" y="5508350"/>
            <a:ext cx="1054200" cy="35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Función Observadora</a:t>
            </a:r>
            <a:endParaRPr/>
          </a:p>
        </p:txBody>
      </p:sp>
      <p:sp>
        <p:nvSpPr>
          <p:cNvPr id="315" name="Google Shape;315;p35"/>
          <p:cNvSpPr txBox="1"/>
          <p:nvPr/>
        </p:nvSpPr>
        <p:spPr>
          <a:xfrm>
            <a:off x="444850" y="1137150"/>
            <a:ext cx="8340900" cy="1099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238800" lvl="0" marL="31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Escribir una función </a:t>
            </a:r>
            <a:r>
              <a:rPr b="1" lang="es-AR" sz="2400">
                <a:latin typeface="Courier New"/>
                <a:ea typeface="Courier New"/>
                <a:cs typeface="Courier New"/>
                <a:sym typeface="Courier New"/>
              </a:rPr>
              <a:t>sonDelMismoPalo</a:t>
            </a:r>
            <a:r>
              <a:rPr lang="es-AR" sz="2400"/>
              <a:t> que dadas 2 cartas, describa Verdadero si ambas son del mismo palo</a:t>
            </a:r>
            <a:endParaRPr sz="2400"/>
          </a:p>
        </p:txBody>
      </p:sp>
      <p:sp>
        <p:nvSpPr>
          <p:cNvPr id="316" name="Google Shape;316;p35"/>
          <p:cNvSpPr txBox="1"/>
          <p:nvPr/>
        </p:nvSpPr>
        <p:spPr>
          <a:xfrm>
            <a:off x="1859075" y="177600"/>
            <a:ext cx="4403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FFFFFF"/>
                </a:solidFill>
              </a:rPr>
              <a:t>Registros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317" name="Google Shape;3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275" y="3501075"/>
            <a:ext cx="22574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Función Observadora</a:t>
            </a:r>
            <a:endParaRPr/>
          </a:p>
        </p:txBody>
      </p:sp>
      <p:sp>
        <p:nvSpPr>
          <p:cNvPr id="324" name="Google Shape;324;p36"/>
          <p:cNvSpPr txBox="1"/>
          <p:nvPr/>
        </p:nvSpPr>
        <p:spPr>
          <a:xfrm>
            <a:off x="444850" y="1137150"/>
            <a:ext cx="8340900" cy="150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238800" lvl="0" marL="31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Escribir una función </a:t>
            </a:r>
            <a:r>
              <a:rPr b="1" lang="es-AR" sz="2400">
                <a:latin typeface="Courier New"/>
                <a:ea typeface="Courier New"/>
                <a:cs typeface="Courier New"/>
                <a:sym typeface="Courier New"/>
              </a:rPr>
              <a:t>sonDelMismoPalo</a:t>
            </a:r>
            <a:r>
              <a:rPr lang="es-AR" sz="2400"/>
              <a:t> que dadas 2 cartas, describa Verdadero si ambas son del mismo palo</a:t>
            </a:r>
            <a:endParaRPr sz="2400"/>
          </a:p>
          <a:p>
            <a:pPr indent="-238800" lvl="0" marL="3168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SOLUCIÓN: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25" name="Google Shape;3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97" y="2859838"/>
            <a:ext cx="8396414" cy="24238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Google Shape;326;p36"/>
          <p:cNvCxnSpPr>
            <a:stCxn id="327" idx="0"/>
          </p:cNvCxnSpPr>
          <p:nvPr/>
        </p:nvCxnSpPr>
        <p:spPr>
          <a:xfrm rot="10800000">
            <a:off x="3735150" y="4980700"/>
            <a:ext cx="557100" cy="69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6"/>
          <p:cNvSpPr txBox="1"/>
          <p:nvPr/>
        </p:nvSpPr>
        <p:spPr>
          <a:xfrm>
            <a:off x="1768950" y="5672800"/>
            <a:ext cx="5046600" cy="836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¡Comparamos el resultado de los observadores del campo palo!</a:t>
            </a:r>
            <a:endParaRPr i="1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Variantes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Variantes</a:t>
            </a:r>
            <a:endParaRPr/>
          </a:p>
        </p:txBody>
      </p:sp>
      <p:pic>
        <p:nvPicPr>
          <p:cNvPr id="340" name="Google Shape;3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3160700"/>
            <a:ext cx="1830900" cy="18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8"/>
          <p:cNvSpPr txBox="1"/>
          <p:nvPr/>
        </p:nvSpPr>
        <p:spPr>
          <a:xfrm>
            <a:off x="538425" y="1137150"/>
            <a:ext cx="8118600" cy="1830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238800" lvl="0" marL="31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AR" sz="2400"/>
              <a:t>¿Cómo modelar el palo de una carta?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No es un registro, porque no tiene partes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Hay 4 palos distintos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Es necesaria una nueva </a:t>
            </a:r>
            <a:r>
              <a:rPr b="1" lang="es-AR" sz="2400"/>
              <a:t>herramienta del lenguaje</a:t>
            </a:r>
            <a:endParaRPr b="1" sz="2400"/>
          </a:p>
        </p:txBody>
      </p:sp>
      <p:sp>
        <p:nvSpPr>
          <p:cNvPr id="342" name="Google Shape;342;p38"/>
          <p:cNvSpPr txBox="1"/>
          <p:nvPr/>
        </p:nvSpPr>
        <p:spPr>
          <a:xfrm>
            <a:off x="5752125" y="3589025"/>
            <a:ext cx="2525700" cy="2061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No son Números, ni Colores, ni Direcciones</a:t>
            </a:r>
            <a:endParaRPr sz="2400"/>
          </a:p>
        </p:txBody>
      </p:sp>
      <p:pic>
        <p:nvPicPr>
          <p:cNvPr id="343" name="Google Shape;3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200" y="3225900"/>
            <a:ext cx="1700500" cy="17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9450" y="4927950"/>
            <a:ext cx="1700500" cy="17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3500" y="5256450"/>
            <a:ext cx="1174850" cy="11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Variantes</a:t>
            </a:r>
            <a:endParaRPr/>
          </a:p>
        </p:txBody>
      </p:sp>
      <p:pic>
        <p:nvPicPr>
          <p:cNvPr id="352" name="Google Shape;3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900" y="3967475"/>
            <a:ext cx="4570200" cy="25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9"/>
          <p:cNvSpPr txBox="1"/>
          <p:nvPr/>
        </p:nvSpPr>
        <p:spPr>
          <a:xfrm>
            <a:off x="538425" y="1137150"/>
            <a:ext cx="8220600" cy="2629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238800" lvl="0" marL="31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AR" sz="2400"/>
              <a:t>En un </a:t>
            </a:r>
            <a:r>
              <a:rPr b="1" i="1" lang="es-AR" sz="2400"/>
              <a:t>tipo variante </a:t>
            </a:r>
            <a:r>
              <a:rPr lang="es-AR" sz="2400"/>
              <a:t>los valores son de distinta forma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Se define indicando los casos de la variación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Por ahora solo en texto (NO en bloques)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Se usan las palabras clave</a:t>
            </a:r>
            <a:endParaRPr sz="2400"/>
          </a:p>
          <a:p>
            <a: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b="1" lang="es-AR" sz="2200">
                <a:latin typeface="Courier New"/>
                <a:ea typeface="Courier New"/>
                <a:cs typeface="Courier New"/>
                <a:sym typeface="Courier New"/>
              </a:rPr>
              <a:t>variant </a:t>
            </a:r>
            <a:r>
              <a:rPr lang="es-AR" sz="2200"/>
              <a:t>para indicar que es un variante</a:t>
            </a:r>
            <a:endParaRPr sz="2200"/>
          </a:p>
          <a:p>
            <a: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b="1" lang="es-AR" sz="2200"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s-AR" sz="2200"/>
              <a:t>para indicar cada uno de los casos</a:t>
            </a:r>
            <a:endParaRPr sz="2200"/>
          </a:p>
        </p:txBody>
      </p:sp>
      <p:sp>
        <p:nvSpPr>
          <p:cNvPr id="354" name="Google Shape;354;p39"/>
          <p:cNvSpPr txBox="1"/>
          <p:nvPr/>
        </p:nvSpPr>
        <p:spPr>
          <a:xfrm>
            <a:off x="1859075" y="177600"/>
            <a:ext cx="4403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FFFFFF"/>
                </a:solidFill>
              </a:rPr>
              <a:t>Variantes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55" name="Google Shape;355;p39"/>
          <p:cNvSpPr txBox="1"/>
          <p:nvPr/>
        </p:nvSpPr>
        <p:spPr>
          <a:xfrm>
            <a:off x="6077000" y="4642225"/>
            <a:ext cx="2634000" cy="1092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Este tipo admite 4 valores posibles</a:t>
            </a:r>
            <a:endParaRPr sz="2400"/>
          </a:p>
        </p:txBody>
      </p:sp>
      <p:cxnSp>
        <p:nvCxnSpPr>
          <p:cNvPr id="356" name="Google Shape;356;p39"/>
          <p:cNvCxnSpPr>
            <a:stCxn id="355" idx="0"/>
          </p:cNvCxnSpPr>
          <p:nvPr/>
        </p:nvCxnSpPr>
        <p:spPr>
          <a:xfrm rot="10800000">
            <a:off x="3747500" y="4183225"/>
            <a:ext cx="3646500" cy="45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Repaso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366550" y="1441950"/>
            <a:ext cx="8454600" cy="4968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s-AR" sz="2400"/>
              <a:t>Programar </a:t>
            </a:r>
            <a:r>
              <a:rPr lang="es-AR" sz="2400"/>
              <a:t>es </a:t>
            </a:r>
            <a:r>
              <a:rPr b="1" lang="es-AR" sz="2400"/>
              <a:t>comunicar </a:t>
            </a:r>
            <a:r>
              <a:rPr lang="es-AR" sz="2400"/>
              <a:t>(con máquinas y personas)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Estrategia de solución (división en subtareas)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Legibilidad (elección de nombres, indentación)</a:t>
            </a:r>
            <a:endParaRPr sz="2400"/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s-AR" sz="2000"/>
              <a:t>CONTRATOS: </a:t>
            </a:r>
            <a:r>
              <a:rPr lang="es-AR" sz="2000"/>
              <a:t>Propósito, parámetros y precondiciones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-AR" sz="2400"/>
              <a:t>Programas </a:t>
            </a:r>
            <a:r>
              <a:rPr lang="es-AR" sz="2400"/>
              <a:t>(texto con diversos elementos)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s-AR" sz="2400"/>
              <a:t>Comandos</a:t>
            </a:r>
            <a:r>
              <a:rPr lang="es-AR" sz="2400"/>
              <a:t>: describen acciones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s-AR" sz="2400"/>
              <a:t>Expresiones</a:t>
            </a:r>
            <a:r>
              <a:rPr lang="es-AR" sz="2400"/>
              <a:t>: describen información</a:t>
            </a:r>
            <a:endParaRPr sz="2400"/>
          </a:p>
          <a:p>
            <a:pPr indent="-3810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s-AR" sz="2400"/>
              <a:t>Tipos:</a:t>
            </a:r>
            <a:r>
              <a:rPr lang="es-AR" sz="2400"/>
              <a:t> clasifican expresiones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Variantes</a:t>
            </a:r>
            <a:endParaRPr/>
          </a:p>
        </p:txBody>
      </p:sp>
      <p:sp>
        <p:nvSpPr>
          <p:cNvPr id="363" name="Google Shape;363;p40"/>
          <p:cNvSpPr txBox="1"/>
          <p:nvPr/>
        </p:nvSpPr>
        <p:spPr>
          <a:xfrm>
            <a:off x="538425" y="1137150"/>
            <a:ext cx="8220600" cy="2155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238800" lvl="0" marL="31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AR" sz="2400"/>
              <a:t>Cada valor de un tipo variante se define con uno de los constructores de casos</a:t>
            </a:r>
            <a:endParaRPr sz="24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-AR" sz="2200"/>
              <a:t>Cada caso define un constructor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-AR" sz="2200"/>
              <a:t>Los constructores enumeran los valores posibles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-AR" sz="2200"/>
              <a:t>Por eso se conocen también como </a:t>
            </a:r>
            <a:r>
              <a:rPr b="1" i="1" lang="es-AR" sz="2200"/>
              <a:t>tipos enumerativos</a:t>
            </a:r>
            <a:endParaRPr b="1" i="1" sz="2200"/>
          </a:p>
        </p:txBody>
      </p:sp>
      <p:sp>
        <p:nvSpPr>
          <p:cNvPr id="364" name="Google Shape;364;p40"/>
          <p:cNvSpPr txBox="1"/>
          <p:nvPr/>
        </p:nvSpPr>
        <p:spPr>
          <a:xfrm>
            <a:off x="626700" y="4155926"/>
            <a:ext cx="2634000" cy="1145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Estos son los 4 posibles valores del tipo Palo</a:t>
            </a:r>
            <a:endParaRPr sz="2400"/>
          </a:p>
        </p:txBody>
      </p:sp>
      <p:cxnSp>
        <p:nvCxnSpPr>
          <p:cNvPr id="365" name="Google Shape;365;p40"/>
          <p:cNvCxnSpPr>
            <a:stCxn id="364" idx="3"/>
          </p:cNvCxnSpPr>
          <p:nvPr/>
        </p:nvCxnSpPr>
        <p:spPr>
          <a:xfrm flipH="1" rot="10800000">
            <a:off x="3260700" y="4690676"/>
            <a:ext cx="1191000" cy="38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6" name="Google Shape;3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475" y="4483730"/>
            <a:ext cx="870612" cy="404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6427" y="4831005"/>
            <a:ext cx="1238948" cy="470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6346" y="3697250"/>
            <a:ext cx="1015714" cy="415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7934" y="5682328"/>
            <a:ext cx="1138493" cy="437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Variantes</a:t>
            </a:r>
            <a:endParaRPr/>
          </a:p>
        </p:txBody>
      </p:sp>
      <p:pic>
        <p:nvPicPr>
          <p:cNvPr id="376" name="Google Shape;3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25" y="3179550"/>
            <a:ext cx="645795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1"/>
          <p:cNvSpPr txBox="1"/>
          <p:nvPr/>
        </p:nvSpPr>
        <p:spPr>
          <a:xfrm>
            <a:off x="538425" y="1137150"/>
            <a:ext cx="8220600" cy="184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238800" lvl="0" marL="31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AR" sz="2400"/>
              <a:t>Los valores de un tipo </a:t>
            </a:r>
            <a:r>
              <a:rPr i="1" lang="es-AR" sz="2400"/>
              <a:t>enumerativo </a:t>
            </a:r>
            <a:r>
              <a:rPr lang="es-AR" sz="2400"/>
              <a:t>se pueden usar como cualquier otro valor</a:t>
            </a:r>
            <a:endParaRPr sz="24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-AR" sz="2200"/>
              <a:t>Como argumentos, en variables, o en campos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-AR" sz="2200"/>
              <a:t>¿Conocen ya algún tipo enumerativo predefinido?</a:t>
            </a:r>
            <a:endParaRPr sz="2200"/>
          </a:p>
        </p:txBody>
      </p:sp>
      <p:sp>
        <p:nvSpPr>
          <p:cNvPr id="378" name="Google Shape;378;p41"/>
          <p:cNvSpPr txBox="1"/>
          <p:nvPr/>
        </p:nvSpPr>
        <p:spPr>
          <a:xfrm>
            <a:off x="1859075" y="177600"/>
            <a:ext cx="4403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FFFFFF"/>
                </a:solidFill>
              </a:rPr>
              <a:t>Variantes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79" name="Google Shape;379;p41"/>
          <p:cNvSpPr txBox="1"/>
          <p:nvPr/>
        </p:nvSpPr>
        <p:spPr>
          <a:xfrm>
            <a:off x="5486400" y="3255750"/>
            <a:ext cx="3224700" cy="498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/>
              <a:t>Parámetro de tipo Palo</a:t>
            </a:r>
            <a:endParaRPr sz="2200"/>
          </a:p>
        </p:txBody>
      </p:sp>
      <p:cxnSp>
        <p:nvCxnSpPr>
          <p:cNvPr id="380" name="Google Shape;380;p41"/>
          <p:cNvCxnSpPr>
            <a:stCxn id="379" idx="1"/>
          </p:cNvCxnSpPr>
          <p:nvPr/>
        </p:nvCxnSpPr>
        <p:spPr>
          <a:xfrm rot="10800000">
            <a:off x="4022100" y="3478500"/>
            <a:ext cx="1464300" cy="26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41"/>
          <p:cNvSpPr txBox="1"/>
          <p:nvPr/>
        </p:nvSpPr>
        <p:spPr>
          <a:xfrm>
            <a:off x="5634675" y="5529925"/>
            <a:ext cx="2771400" cy="628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/>
              <a:t>Campo de tipo Palo</a:t>
            </a:r>
            <a:endParaRPr sz="2200"/>
          </a:p>
        </p:txBody>
      </p:sp>
      <p:cxnSp>
        <p:nvCxnSpPr>
          <p:cNvPr id="382" name="Google Shape;382;p41"/>
          <p:cNvCxnSpPr>
            <a:stCxn id="381" idx="0"/>
          </p:cNvCxnSpPr>
          <p:nvPr/>
        </p:nvCxnSpPr>
        <p:spPr>
          <a:xfrm rot="10800000">
            <a:off x="4337175" y="5164525"/>
            <a:ext cx="2683200" cy="36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Variantes</a:t>
            </a:r>
            <a:endParaRPr/>
          </a:p>
        </p:txBody>
      </p:sp>
      <p:sp>
        <p:nvSpPr>
          <p:cNvPr id="389" name="Google Shape;389;p42"/>
          <p:cNvSpPr txBox="1"/>
          <p:nvPr/>
        </p:nvSpPr>
        <p:spPr>
          <a:xfrm>
            <a:off x="538425" y="1137150"/>
            <a:ext cx="8220600" cy="1433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238800" lvl="0" marL="31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AR" sz="2400"/>
              <a:t>Definir una función </a:t>
            </a:r>
            <a:r>
              <a:rPr b="1" lang="es-AR" sz="2400">
                <a:latin typeface="Courier New"/>
                <a:ea typeface="Courier New"/>
                <a:cs typeface="Courier New"/>
                <a:sym typeface="Courier New"/>
              </a:rPr>
              <a:t>siguientePalo </a:t>
            </a:r>
            <a:r>
              <a:rPr lang="es-AR" sz="2400"/>
              <a:t>que tome un palo y describa al palo siguiente al dado en el orden alfabético (circularmente, como en los colores)</a:t>
            </a:r>
            <a:endParaRPr sz="2400"/>
          </a:p>
        </p:txBody>
      </p:sp>
      <p:pic>
        <p:nvPicPr>
          <p:cNvPr id="390" name="Google Shape;3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275" y="3501075"/>
            <a:ext cx="22574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Variantes</a:t>
            </a:r>
            <a:endParaRPr/>
          </a:p>
        </p:txBody>
      </p:sp>
      <p:sp>
        <p:nvSpPr>
          <p:cNvPr id="397" name="Google Shape;397;p43"/>
          <p:cNvSpPr txBox="1"/>
          <p:nvPr/>
        </p:nvSpPr>
        <p:spPr>
          <a:xfrm>
            <a:off x="538425" y="1137150"/>
            <a:ext cx="8220600" cy="1433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238800" lvl="0" marL="31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AR" sz="2400"/>
              <a:t>Definir una función </a:t>
            </a:r>
            <a:r>
              <a:rPr b="1" lang="es-AR" sz="2400">
                <a:latin typeface="Courier New"/>
                <a:ea typeface="Courier New"/>
                <a:cs typeface="Courier New"/>
                <a:sym typeface="Courier New"/>
              </a:rPr>
              <a:t>siguientePalo </a:t>
            </a:r>
            <a:r>
              <a:rPr lang="es-AR" sz="2400"/>
              <a:t>que tome un palo y describa al palo siguiente al dado en el orden alfabético (circularmente, como en los colores)</a:t>
            </a:r>
            <a:endParaRPr sz="2400"/>
          </a:p>
        </p:txBody>
      </p:sp>
      <p:sp>
        <p:nvSpPr>
          <p:cNvPr id="398" name="Google Shape;398;p43"/>
          <p:cNvSpPr txBox="1"/>
          <p:nvPr/>
        </p:nvSpPr>
        <p:spPr>
          <a:xfrm>
            <a:off x="653825" y="3109350"/>
            <a:ext cx="63867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 siguientePalo(palo)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AR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/* ... */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AR" sz="2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AR" sz="20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choose</a:t>
            </a:r>
            <a:endParaRPr sz="20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		Bastos		</a:t>
            </a:r>
            <a:r>
              <a:rPr lang="es-AR" sz="20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 (palo </a:t>
            </a:r>
            <a:r>
              <a:rPr lang="es-AR" sz="20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 Oros)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		Copas		</a:t>
            </a:r>
            <a:r>
              <a:rPr lang="es-AR" sz="20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 (palo </a:t>
            </a:r>
            <a:r>
              <a:rPr lang="es-AR" sz="20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 Bastos)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		Espadas	</a:t>
            </a:r>
            <a:r>
              <a:rPr lang="es-AR" sz="20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 (palo </a:t>
            </a:r>
            <a:r>
              <a:rPr lang="es-AR" sz="20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 Copas)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		Oros		</a:t>
            </a:r>
            <a:r>
              <a:rPr lang="es-AR" sz="20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otherwise</a:t>
            </a:r>
            <a:endParaRPr sz="20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Variantes: Recorridos</a:t>
            </a:r>
            <a:endParaRPr/>
          </a:p>
        </p:txBody>
      </p:sp>
      <p:sp>
        <p:nvSpPr>
          <p:cNvPr id="405" name="Google Shape;405;p44"/>
          <p:cNvSpPr txBox="1"/>
          <p:nvPr/>
        </p:nvSpPr>
        <p:spPr>
          <a:xfrm>
            <a:off x="538425" y="1137150"/>
            <a:ext cx="8220600" cy="1470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238800" lvl="0" marL="31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AR" sz="2400"/>
              <a:t>Usando </a:t>
            </a:r>
            <a:r>
              <a:rPr b="1" lang="es-AR" sz="2400">
                <a:latin typeface="Courier New"/>
                <a:ea typeface="Courier New"/>
                <a:cs typeface="Courier New"/>
                <a:sym typeface="Courier New"/>
              </a:rPr>
              <a:t>siguientePalo </a:t>
            </a:r>
            <a:r>
              <a:rPr lang="es-AR" sz="2400"/>
              <a:t>se puede hacer un recorrido sobre los palos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Ejemplo: poner los 4 anchos en el tablero</a:t>
            </a:r>
            <a:endParaRPr sz="2400"/>
          </a:p>
        </p:txBody>
      </p:sp>
      <p:pic>
        <p:nvPicPr>
          <p:cNvPr id="406" name="Google Shape;4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553" y="2750953"/>
            <a:ext cx="7533075" cy="39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Cierre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Cierre</a:t>
            </a:r>
            <a:endParaRPr/>
          </a:p>
        </p:txBody>
      </p:sp>
      <p:sp>
        <p:nvSpPr>
          <p:cNvPr id="419" name="Google Shape;419;p46"/>
          <p:cNvSpPr txBox="1"/>
          <p:nvPr/>
        </p:nvSpPr>
        <p:spPr>
          <a:xfrm>
            <a:off x="517500" y="1308700"/>
            <a:ext cx="8174100" cy="5255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i="1" lang="es-AR" sz="2400"/>
              <a:t>Registros</a:t>
            </a:r>
            <a:endParaRPr b="1" i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Son datos con estructura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Su estructura está formada por </a:t>
            </a:r>
            <a:r>
              <a:rPr b="1" i="1" lang="es-AR" sz="2400"/>
              <a:t>campos</a:t>
            </a:r>
            <a:endParaRPr b="1" i="1"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-AR" sz="2400"/>
              <a:t>Cada campo tiene su nombre y un tipo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Cada campo define una función </a:t>
            </a:r>
            <a:r>
              <a:rPr lang="es-AR" sz="2400"/>
              <a:t>observadora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Como son datos, se pueden usar donde se esperan datos (parámetros, variables, campos)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Hay una notación para acortar la creación de registros basados en otros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El tipo tiene un </a:t>
            </a:r>
            <a:r>
              <a:rPr b="1" lang="es-AR" sz="2400"/>
              <a:t>contrato </a:t>
            </a:r>
            <a:r>
              <a:rPr lang="es-AR" sz="2400"/>
              <a:t>que hay que establecer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-AR" sz="2400"/>
              <a:t>Propósito e invariante de representación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-AR" sz="2400"/>
              <a:t>Tipos de los campos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Cierre</a:t>
            </a:r>
            <a:endParaRPr/>
          </a:p>
        </p:txBody>
      </p:sp>
      <p:sp>
        <p:nvSpPr>
          <p:cNvPr id="426" name="Google Shape;426;p47"/>
          <p:cNvSpPr txBox="1"/>
          <p:nvPr/>
        </p:nvSpPr>
        <p:spPr>
          <a:xfrm>
            <a:off x="517500" y="1804675"/>
            <a:ext cx="8174100" cy="375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i="1" lang="es-AR" sz="2400"/>
              <a:t>Variantes</a:t>
            </a:r>
            <a:endParaRPr b="1" i="1" sz="2400"/>
          </a:p>
          <a:p>
            <a:pPr indent="-238800" lvl="1" marL="77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Son datos con estructura</a:t>
            </a:r>
            <a:endParaRPr sz="2400"/>
          </a:p>
          <a:p>
            <a:pPr indent="-238800" lvl="1" marL="77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Su estructura está dada por </a:t>
            </a:r>
            <a:r>
              <a:rPr b="1" i="1" lang="es-AR" sz="2400"/>
              <a:t>casos</a:t>
            </a:r>
            <a:endParaRPr b="1" i="1" sz="2400"/>
          </a:p>
          <a:p>
            <a:pPr indent="-238800" lvl="1" marL="77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Cada caso tiene un nombre y define un valor diferente del mismo tipo</a:t>
            </a:r>
            <a:endParaRPr sz="2400"/>
          </a:p>
          <a:p>
            <a:pPr indent="-238800" lvl="1" marL="77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Los </a:t>
            </a:r>
            <a:r>
              <a:rPr b="1" i="1" lang="es-AR" sz="2400"/>
              <a:t>tipos enumerativos </a:t>
            </a:r>
            <a:r>
              <a:rPr lang="es-AR" sz="2400"/>
              <a:t>son un ejemplo de variante</a:t>
            </a:r>
            <a:endParaRPr sz="2400"/>
          </a:p>
          <a:p>
            <a:pPr indent="-238800" lvl="1" marL="77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Se pueden inspeccionar usando </a:t>
            </a:r>
            <a:r>
              <a:rPr b="1" i="1" lang="es-AR" sz="2400"/>
              <a:t>alternativa indexada </a:t>
            </a:r>
            <a:r>
              <a:rPr lang="es-AR" sz="2400"/>
              <a:t>(en expresiones y en comandos)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8"/>
          <p:cNvSpPr txBox="1"/>
          <p:nvPr/>
        </p:nvSpPr>
        <p:spPr>
          <a:xfrm>
            <a:off x="3483350" y="1711625"/>
            <a:ext cx="50769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la Programación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Clases teóricas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Pablo E. “Fidel” Martínez López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8"/>
          <p:cNvSpPr txBox="1"/>
          <p:nvPr/>
        </p:nvSpPr>
        <p:spPr>
          <a:xfrm>
            <a:off x="1000125" y="4110725"/>
            <a:ext cx="66933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FFFFFF"/>
                </a:solidFill>
              </a:rPr>
              <a:t>8. Registros y variantes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4" name="Google Shape;434;p48"/>
          <p:cNvSpPr txBox="1"/>
          <p:nvPr/>
        </p:nvSpPr>
        <p:spPr>
          <a:xfrm flipH="1" rot="10800000">
            <a:off x="6166275" y="3316728"/>
            <a:ext cx="68730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8"/>
          <p:cNvSpPr txBox="1"/>
          <p:nvPr>
            <p:ph type="ctrTitle"/>
          </p:nvPr>
        </p:nvSpPr>
        <p:spPr>
          <a:xfrm>
            <a:off x="311700" y="3335901"/>
            <a:ext cx="85206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Introducción a la Programación</a:t>
            </a:r>
            <a:endParaRPr/>
          </a:p>
        </p:txBody>
      </p:sp>
      <p:sp>
        <p:nvSpPr>
          <p:cNvPr id="436" name="Google Shape;436;p48"/>
          <p:cNvSpPr txBox="1"/>
          <p:nvPr>
            <p:ph idx="1" type="subTitle"/>
          </p:nvPr>
        </p:nvSpPr>
        <p:spPr>
          <a:xfrm>
            <a:off x="311700" y="5261233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Registros y Variantes</a:t>
            </a:r>
            <a:endParaRPr/>
          </a:p>
        </p:txBody>
      </p:sp>
      <p:sp>
        <p:nvSpPr>
          <p:cNvPr id="437" name="Google Shape;437;p48"/>
          <p:cNvSpPr txBox="1"/>
          <p:nvPr/>
        </p:nvSpPr>
        <p:spPr>
          <a:xfrm>
            <a:off x="487500" y="6187800"/>
            <a:ext cx="85206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>
                <a:solidFill>
                  <a:srgbClr val="999999"/>
                </a:solidFill>
              </a:rPr>
              <a:t>Prof. Alan Rodas Bonjour</a:t>
            </a:r>
            <a:endParaRPr sz="1000">
              <a:solidFill>
                <a:srgbClr val="99999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>
                <a:solidFill>
                  <a:srgbClr val="999999"/>
                </a:solidFill>
              </a:rPr>
              <a:t>parte del material tomado de Introducción a la Programación - UNQ - Pablo E. “Fidel” Martínez López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Repaso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366550" y="1441950"/>
            <a:ext cx="8454600" cy="4968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s-AR" sz="2400"/>
              <a:t>Comandos</a:t>
            </a:r>
            <a:endParaRPr b="1" sz="24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AR" sz="2400"/>
              <a:t>Primitivos y secuencia</a:t>
            </a:r>
            <a:endParaRPr sz="24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AR" sz="2400"/>
              <a:t>PROCEDIMIENTOS (con y sin parámetros)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Repetición simple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Alternativa condicional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Repetición condicional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>
                <a:solidFill>
                  <a:schemeClr val="dk1"/>
                </a:solidFill>
              </a:rPr>
              <a:t>Asignación de variables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Repaso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517500" y="1373125"/>
            <a:ext cx="8174100" cy="5132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s-AR" sz="2400"/>
              <a:t>Expresiones</a:t>
            </a:r>
            <a:endParaRPr b="1"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Valores literales y expresiones primitivas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Operadores</a:t>
            </a:r>
            <a:br>
              <a:rPr lang="es-AR" sz="2400"/>
            </a:br>
            <a:r>
              <a:rPr lang="es-AR" sz="2000"/>
              <a:t>numéricos, de enumeración, de comparación, lógicos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AR" sz="2000"/>
              <a:t>Alternativa condicional en expresiones</a:t>
            </a:r>
            <a:endParaRPr sz="20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FUNCIONES </a:t>
            </a:r>
            <a:br>
              <a:rPr lang="es-AR" sz="2400"/>
            </a:br>
            <a:r>
              <a:rPr lang="es-AR" sz="2000"/>
              <a:t>(con y sin parámetros, con y sin procesamiento)</a:t>
            </a:r>
            <a:endParaRPr sz="20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Parámetros (como datos)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Variables (como datos)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Repaso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517500" y="1689375"/>
            <a:ext cx="8174100" cy="4352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s-AR" sz="2400"/>
              <a:t>Tipos de datos</a:t>
            </a:r>
            <a:endParaRPr b="1"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permiten clasificar expresiones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en Gobstones, por ahora, son cuatro</a:t>
            </a:r>
            <a:endParaRPr sz="2400"/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-AR" sz="2000"/>
              <a:t>colores, direcciones, números y valores de verdad</a:t>
            </a:r>
            <a:endParaRPr sz="20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toda expresión tiene un tipo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los parámetros deben especificar qué tipo de expresiones aceptan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Registros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62100" y="-37200"/>
            <a:ext cx="669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Registros</a:t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425" y="5470252"/>
            <a:ext cx="4749650" cy="83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625" y="3716488"/>
            <a:ext cx="2982900" cy="295098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614625" y="1137150"/>
            <a:ext cx="7941600" cy="227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AR" sz="2400"/>
              <a:t>Gobstones solo tiene como primitivos 4 tipos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AR" sz="2000"/>
              <a:t>Colores, Direcciones, Números y Booleanos</a:t>
            </a:r>
            <a:endParaRPr sz="2000"/>
          </a:p>
          <a:p>
            <a:pPr indent="-3810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¿Cómo definimos entonces una carta?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Una carta está compuesta por dos partes</a:t>
            </a:r>
            <a:endParaRPr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-AR" sz="2400"/>
              <a:t>Palo y número</a:t>
            </a:r>
            <a:endParaRPr sz="2400"/>
          </a:p>
        </p:txBody>
      </p:sp>
      <p:sp>
        <p:nvSpPr>
          <p:cNvPr id="142" name="Google Shape;142;p18"/>
          <p:cNvSpPr txBox="1"/>
          <p:nvPr/>
        </p:nvSpPr>
        <p:spPr>
          <a:xfrm>
            <a:off x="4753200" y="3716500"/>
            <a:ext cx="2559600" cy="86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Este bloque describe la carta</a:t>
            </a:r>
            <a:endParaRPr sz="2400"/>
          </a:p>
        </p:txBody>
      </p:sp>
      <p:cxnSp>
        <p:nvCxnSpPr>
          <p:cNvPr id="143" name="Google Shape;143;p18"/>
          <p:cNvCxnSpPr>
            <a:stCxn id="142" idx="2"/>
          </p:cNvCxnSpPr>
          <p:nvPr/>
        </p:nvCxnSpPr>
        <p:spPr>
          <a:xfrm flipH="1">
            <a:off x="5011500" y="4582000"/>
            <a:ext cx="1021500" cy="1009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Registros</a:t>
            </a:r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25" y="3199525"/>
            <a:ext cx="8247975" cy="31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601200" y="1178750"/>
            <a:ext cx="7941600" cy="1802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¿Cómo definimos entonces una carta?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Una carta está compuesta por dos partes</a:t>
            </a:r>
            <a:endParaRPr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-AR" sz="2400"/>
              <a:t>Palo y número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Si usamos variables, es complicado…</a:t>
            </a:r>
            <a:endParaRPr sz="2400"/>
          </a:p>
        </p:txBody>
      </p:sp>
      <p:sp>
        <p:nvSpPr>
          <p:cNvPr id="152" name="Google Shape;152;p19"/>
          <p:cNvSpPr txBox="1"/>
          <p:nvPr/>
        </p:nvSpPr>
        <p:spPr>
          <a:xfrm>
            <a:off x="7053900" y="3718725"/>
            <a:ext cx="1917000" cy="1287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/>
              <a:t>Dos parámetros, muchas precondiciones</a:t>
            </a:r>
            <a:endParaRPr sz="2000"/>
          </a:p>
        </p:txBody>
      </p:sp>
      <p:cxnSp>
        <p:nvCxnSpPr>
          <p:cNvPr id="153" name="Google Shape;153;p19"/>
          <p:cNvCxnSpPr>
            <a:stCxn id="152" idx="1"/>
          </p:cNvCxnSpPr>
          <p:nvPr/>
        </p:nvCxnSpPr>
        <p:spPr>
          <a:xfrm rot="10800000">
            <a:off x="5363400" y="3441375"/>
            <a:ext cx="1690500" cy="921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9"/>
          <p:cNvCxnSpPr>
            <a:stCxn id="152" idx="1"/>
          </p:cNvCxnSpPr>
          <p:nvPr/>
        </p:nvCxnSpPr>
        <p:spPr>
          <a:xfrm rot="10800000">
            <a:off x="6070200" y="4224975"/>
            <a:ext cx="983700" cy="137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