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0" r:id="rId6"/>
    <p:sldId id="268" r:id="rId7"/>
    <p:sldId id="261" r:id="rId8"/>
    <p:sldId id="269" r:id="rId9"/>
    <p:sldId id="264" r:id="rId10"/>
    <p:sldId id="262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9DBC3B-91BF-4B56-B3BA-3A96EAFE1C7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8157B-F40C-49EE-B2B1-D4B2431222D0}" type="slidenum">
              <a:rPr lang="ru-RU"/>
              <a:pPr/>
              <a:t>1</a:t>
            </a:fld>
            <a:endParaRPr lang="ru-RU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EBCD6-D7E0-43D6-A493-692104FFC3E6}" type="slidenum">
              <a:rPr lang="ru-RU"/>
              <a:pPr/>
              <a:t>10</a:t>
            </a:fld>
            <a:endParaRPr lang="ru-RU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431E1A-CEA3-41D5-9C15-9393F1211B97}" type="slidenum">
              <a:rPr lang="ru-RU"/>
              <a:pPr/>
              <a:t>2</a:t>
            </a:fld>
            <a:endParaRPr lang="ru-RU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F2C647-7A71-4005-96F3-32E60B68FECD}" type="slidenum">
              <a:rPr lang="ru-RU"/>
              <a:pPr/>
              <a:t>3</a:t>
            </a:fld>
            <a:endParaRPr lang="ru-R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CCF64E-CBC6-463B-B5A0-D2445B12203D}" type="slidenum">
              <a:rPr lang="ru-RU"/>
              <a:pPr/>
              <a:t>4</a:t>
            </a:fld>
            <a:endParaRPr lang="ru-RU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E855E-C7EC-479C-A7A2-42B5E88B3FA5}" type="slidenum">
              <a:rPr lang="ru-RU"/>
              <a:pPr/>
              <a:t>5</a:t>
            </a:fld>
            <a:endParaRPr lang="ru-RU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E3D87-5A3F-4EF7-9E40-D65738E8540A}" type="slidenum">
              <a:rPr lang="ru-RU"/>
              <a:pPr/>
              <a:t>6</a:t>
            </a:fld>
            <a:endParaRPr lang="ru-R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AC62B-2BB4-4A5A-9F3D-86DE72FF4120}" type="slidenum">
              <a:rPr lang="ru-RU"/>
              <a:pPr/>
              <a:t>7</a:t>
            </a:fld>
            <a:endParaRPr lang="ru-RU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8781E-379E-4717-9EB6-50AE53581DF3}" type="slidenum">
              <a:rPr lang="ru-RU"/>
              <a:pPr/>
              <a:t>8</a:t>
            </a:fld>
            <a:endParaRPr lang="ru-RU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AC802-1ACC-4787-9553-348782506158}" type="slidenum">
              <a:rPr lang="ru-RU"/>
              <a:pPr/>
              <a:t>9</a:t>
            </a:fld>
            <a:endParaRPr lang="ru-R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53561-CFC7-41B6-AD99-03703AB4DA2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0B3A0-A169-4258-A5AC-8751E4380F0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7ABBC-E041-4325-B6EF-74AF4DB3DDE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42F77-3CF3-4152-B558-FFFC1B7D5CB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E45AFE-1E23-4ED2-ACA0-B59122031B6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3CF2C-4F89-47A6-AB63-BA0EF646DE3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D8BCE-4087-4AF7-A83B-25E44522E26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A373F-E09E-40D2-B108-9636DAAA6AC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ADF77-2188-4FA0-8912-D55374F10B8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7CBD49-AF7E-43D1-9B64-81C54E7AB99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C9B31-21D0-4B3E-9935-59640870C4B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3DF3D8-3764-446B-A986-4D0F265DBC3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341438"/>
            <a:ext cx="7559675" cy="647700"/>
          </a:xfrm>
        </p:spPr>
        <p:txBody>
          <a:bodyPr/>
          <a:lstStyle/>
          <a:p>
            <a:r>
              <a:rPr lang="en-US" sz="3600">
                <a:solidFill>
                  <a:srgbClr val="3C7AB2"/>
                </a:solidFill>
                <a:latin typeface="Verdana" pitchFamily="34" charset="0"/>
              </a:rPr>
              <a:t>Features</a:t>
            </a:r>
            <a:r>
              <a:rPr lang="en-US" sz="4000">
                <a:solidFill>
                  <a:srgbClr val="3C7AB2"/>
                </a:solidFill>
                <a:latin typeface="Verdana" pitchFamily="34" charset="0"/>
              </a:rPr>
              <a:t> and Updates</a:t>
            </a:r>
            <a:endParaRPr lang="ru-RU" sz="4000">
              <a:solidFill>
                <a:schemeClr val="tx1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95738" y="2420938"/>
            <a:ext cx="4464050" cy="3671887"/>
          </a:xfrm>
        </p:spPr>
        <p:txBody>
          <a:bodyPr/>
          <a:lstStyle/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>
                <a:latin typeface="Verdana" pitchFamily="34" charset="0"/>
              </a:rPr>
              <a:t> Native UTF-8 support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>
                <a:latin typeface="Verdana" pitchFamily="34" charset="0"/>
              </a:rPr>
              <a:t> Innovative user interface to simplify everyday tasks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>
                <a:latin typeface="Verdana" pitchFamily="34" charset="0"/>
              </a:rPr>
              <a:t> Enhanced Photo Gallery 2.0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>
                <a:latin typeface="Verdana" pitchFamily="34" charset="0"/>
              </a:rPr>
              <a:t> Windows-style control panel interface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>
                <a:latin typeface="Verdana" pitchFamily="34" charset="0"/>
              </a:rPr>
              <a:t> Easy-to-follow wizards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>
                <a:latin typeface="Verdana" pitchFamily="34" charset="0"/>
              </a:rPr>
              <a:t> Powerful and lightweight WYSIWIG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>
                <a:latin typeface="Verdana" pitchFamily="34" charset="0"/>
              </a:rPr>
              <a:t> New toolbar panel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1400">
                <a:latin typeface="Verdana" pitchFamily="34" charset="0"/>
              </a:rPr>
              <a:t> New installation packages</a:t>
            </a:r>
            <a:endParaRPr lang="ru-RU" sz="1400">
              <a:latin typeface="Verdana" pitchFamily="34" charset="0"/>
            </a:endParaRPr>
          </a:p>
        </p:txBody>
      </p:sp>
      <p:pic>
        <p:nvPicPr>
          <p:cNvPr id="2053" name="Picture 5" descr="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2565400"/>
            <a:ext cx="3124200" cy="2628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1412875"/>
            <a:ext cx="7632700" cy="503238"/>
          </a:xfrm>
        </p:spPr>
        <p:txBody>
          <a:bodyPr/>
          <a:lstStyle/>
          <a:p>
            <a:r>
              <a:rPr lang="en-US" sz="4000">
                <a:solidFill>
                  <a:srgbClr val="3C7AB2"/>
                </a:solidFill>
                <a:latin typeface="Verdana" pitchFamily="34" charset="0"/>
              </a:rPr>
              <a:t>Web2.0 Tools</a:t>
            </a:r>
            <a:endParaRPr lang="ru-RU" sz="400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708275"/>
            <a:ext cx="3816350" cy="3024188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Extended AJAX support in components</a:t>
            </a:r>
          </a:p>
          <a:p>
            <a:pPr algn="l">
              <a:lnSpc>
                <a:spcPct val="90000"/>
              </a:lnSpc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Improved tag clouds</a:t>
            </a:r>
          </a:p>
          <a:p>
            <a:pPr algn="l">
              <a:lnSpc>
                <a:spcPct val="90000"/>
              </a:lnSpc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Web services (SOAP)</a:t>
            </a:r>
          </a:p>
          <a:p>
            <a:pPr algn="l">
              <a:lnSpc>
                <a:spcPct val="90000"/>
              </a:lnSpc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Social networking features (forum, blogs communities)</a:t>
            </a:r>
          </a:p>
          <a:p>
            <a:pPr algn="l">
              <a:lnSpc>
                <a:spcPct val="90000"/>
              </a:lnSpc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Adaptive user interface</a:t>
            </a:r>
          </a:p>
          <a:p>
            <a:pPr algn="l">
              <a:lnSpc>
                <a:spcPct val="90000"/>
              </a:lnSpc>
            </a:pPr>
            <a:endParaRPr lang="ru-RU" sz="1400">
              <a:latin typeface="Verdana" pitchFamily="34" charset="0"/>
            </a:endParaRPr>
          </a:p>
        </p:txBody>
      </p:sp>
      <p:pic>
        <p:nvPicPr>
          <p:cNvPr id="35846" name="Picture 6" descr="tag_clou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636838"/>
            <a:ext cx="4248150" cy="30876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268413"/>
            <a:ext cx="6840537" cy="792162"/>
          </a:xfrm>
        </p:spPr>
        <p:txBody>
          <a:bodyPr/>
          <a:lstStyle/>
          <a:p>
            <a:r>
              <a:rPr lang="en-US" sz="4000">
                <a:solidFill>
                  <a:srgbClr val="3C7AB2"/>
                </a:solidFill>
                <a:latin typeface="Verdana" pitchFamily="34" charset="0"/>
              </a:rPr>
              <a:t>New Toolbar Panel</a:t>
            </a:r>
            <a:endParaRPr lang="ru-RU" sz="40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550" y="3357563"/>
            <a:ext cx="6480175" cy="2879725"/>
          </a:xfrm>
        </p:spPr>
        <p:txBody>
          <a:bodyPr/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Windows Vista style</a:t>
            </a:r>
          </a:p>
          <a:p>
            <a:pPr algn="l">
              <a:lnSpc>
                <a:spcPct val="80000"/>
              </a:lnSpc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“Start” button</a:t>
            </a:r>
          </a:p>
          <a:p>
            <a:pPr algn="l">
              <a:lnSpc>
                <a:spcPct val="80000"/>
              </a:lnSpc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Quick access to any system application</a:t>
            </a:r>
          </a:p>
          <a:p>
            <a:pPr algn="l">
              <a:lnSpc>
                <a:spcPct val="80000"/>
              </a:lnSpc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Recently visited pages</a:t>
            </a:r>
          </a:p>
          <a:p>
            <a:pPr algn="l">
              <a:lnSpc>
                <a:spcPct val="80000"/>
              </a:lnSpc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Favorites</a:t>
            </a:r>
          </a:p>
          <a:p>
            <a:pPr algn="l">
              <a:lnSpc>
                <a:spcPct val="80000"/>
              </a:lnSpc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Dynamic resource load (AJAX)</a:t>
            </a:r>
            <a:endParaRPr lang="ru-RU" sz="1400">
              <a:latin typeface="Verdana" pitchFamily="34" charset="0"/>
            </a:endParaRPr>
          </a:p>
        </p:txBody>
      </p:sp>
      <p:pic>
        <p:nvPicPr>
          <p:cNvPr id="20484" name="Picture 4" descr="pic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2420938"/>
            <a:ext cx="7142163" cy="638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25538"/>
            <a:ext cx="8280400" cy="1008062"/>
          </a:xfrm>
        </p:spPr>
        <p:txBody>
          <a:bodyPr/>
          <a:lstStyle/>
          <a:p>
            <a:r>
              <a:rPr lang="en-US" sz="4000">
                <a:solidFill>
                  <a:srgbClr val="3C7AB2"/>
                </a:solidFill>
                <a:latin typeface="Verdana" pitchFamily="34" charset="0"/>
              </a:rPr>
              <a:t>Vista-like Start Button in Menu</a:t>
            </a:r>
            <a:r>
              <a:rPr lang="en-US" sz="4000"/>
              <a:t> </a:t>
            </a:r>
            <a:endParaRPr lang="ru-RU" sz="4000"/>
          </a:p>
        </p:txBody>
      </p:sp>
      <p:pic>
        <p:nvPicPr>
          <p:cNvPr id="51206" name="Picture 6" descr="start_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2492375"/>
            <a:ext cx="4321175" cy="2752725"/>
          </a:xfrm>
          <a:prstGeom prst="rect">
            <a:avLst/>
          </a:prstGeom>
          <a:noFill/>
        </p:spPr>
      </p:pic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735013" y="1936750"/>
            <a:ext cx="7508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611188" y="2420938"/>
            <a:ext cx="31686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Verdana" pitchFamily="34" charset="0"/>
              </a:rPr>
              <a:t>The Start button provides a quick access to all site management tools. </a:t>
            </a:r>
          </a:p>
          <a:p>
            <a:endParaRPr lang="en-US" sz="1400">
              <a:latin typeface="Verdana" pitchFamily="34" charset="0"/>
            </a:endParaRPr>
          </a:p>
          <a:p>
            <a:r>
              <a:rPr lang="en-US" sz="1400">
                <a:latin typeface="Verdana" pitchFamily="34" charset="0"/>
              </a:rPr>
              <a:t>Now there is no need to open Control Panel to reach the needed Bitrix Site Manager tool.</a:t>
            </a:r>
            <a:endParaRPr lang="ru-RU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341438"/>
            <a:ext cx="8135937" cy="1295400"/>
          </a:xfrm>
        </p:spPr>
        <p:txBody>
          <a:bodyPr/>
          <a:lstStyle/>
          <a:p>
            <a:r>
              <a:rPr lang="en-US" sz="4000">
                <a:solidFill>
                  <a:srgbClr val="3C7AB2"/>
                </a:solidFill>
                <a:latin typeface="Verdana" pitchFamily="34" charset="0"/>
              </a:rPr>
              <a:t>Edit-in-place Content Management</a:t>
            </a:r>
            <a:endParaRPr lang="ru-RU" sz="400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3068638"/>
            <a:ext cx="7129462" cy="2808287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1400">
                <a:latin typeface="Verdana" pitchFamily="34" charset="0"/>
              </a:rPr>
              <a:t>The Editor Mode enables you to perform content management operations </a:t>
            </a:r>
            <a:r>
              <a:rPr lang="en-US" sz="1400" u="sng">
                <a:latin typeface="Verdana" pitchFamily="34" charset="0"/>
              </a:rPr>
              <a:t>from the Public section</a:t>
            </a:r>
            <a:r>
              <a:rPr lang="en-US" sz="1400">
                <a:latin typeface="Verdana" pitchFamily="34" charset="0"/>
              </a:rPr>
              <a:t>:</a:t>
            </a:r>
          </a:p>
          <a:p>
            <a:pPr algn="l">
              <a:lnSpc>
                <a:spcPct val="80000"/>
              </a:lnSpc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Creating and editing of both static and dynamic content: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>
                <a:latin typeface="Verdana" pitchFamily="34" charset="0"/>
              </a:rPr>
              <a:t> pages;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>
                <a:latin typeface="Verdana" pitchFamily="34" charset="0"/>
              </a:rPr>
              <a:t> news, catalogs;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>
                <a:latin typeface="Verdana" pitchFamily="34" charset="0"/>
              </a:rPr>
              <a:t> site menu;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>
                <a:latin typeface="Verdana" pitchFamily="34" charset="0"/>
              </a:rPr>
              <a:t> forms;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1400">
                <a:latin typeface="Verdana" pitchFamily="34" charset="0"/>
              </a:rPr>
              <a:t> more…</a:t>
            </a:r>
          </a:p>
          <a:p>
            <a:pPr algn="l">
              <a:lnSpc>
                <a:spcPct val="80000"/>
              </a:lnSpc>
              <a:buFont typeface="Wingdings" pitchFamily="2" charset="2"/>
              <a:buChar char="§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WYSIWIG editor is simplified and greatly speeded up </a:t>
            </a:r>
          </a:p>
          <a:p>
            <a:pPr algn="l">
              <a:lnSpc>
                <a:spcPct val="80000"/>
              </a:lnSpc>
              <a:buFontTx/>
              <a:buChar char="•"/>
            </a:pPr>
            <a:endParaRPr lang="ru-RU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8313" y="1125538"/>
            <a:ext cx="8207375" cy="935037"/>
          </a:xfrm>
        </p:spPr>
        <p:txBody>
          <a:bodyPr/>
          <a:lstStyle/>
          <a:p>
            <a:r>
              <a:rPr lang="en-US" sz="4000">
                <a:solidFill>
                  <a:srgbClr val="3C7AB2"/>
                </a:solidFill>
                <a:latin typeface="Verdana" pitchFamily="34" charset="0"/>
              </a:rPr>
              <a:t>Creating a Page in Editor Mode</a:t>
            </a:r>
            <a:endParaRPr lang="ru-RU" sz="4000">
              <a:solidFill>
                <a:srgbClr val="3C7AB2"/>
              </a:solidFill>
              <a:latin typeface="Verdana" pitchFamily="34" charset="0"/>
            </a:endParaRPr>
          </a:p>
        </p:txBody>
      </p:sp>
      <p:pic>
        <p:nvPicPr>
          <p:cNvPr id="29704" name="Picture 8" descr="pic4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2492375"/>
            <a:ext cx="4752975" cy="2982913"/>
          </a:xfrm>
          <a:prstGeom prst="rect">
            <a:avLst/>
          </a:prstGeom>
          <a:noFill/>
        </p:spPr>
      </p:pic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23850" y="2492375"/>
            <a:ext cx="3384550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Verdana" pitchFamily="34" charset="0"/>
              </a:rPr>
              <a:t>A simple and user-friendly wizard enables content editors to create a page in any site section and make it available from the site menu. </a:t>
            </a:r>
          </a:p>
          <a:p>
            <a:endParaRPr lang="en-US" sz="1400">
              <a:latin typeface="Verdana" pitchFamily="34" charset="0"/>
            </a:endParaRPr>
          </a:p>
          <a:p>
            <a:r>
              <a:rPr lang="en-US" sz="1400">
                <a:latin typeface="Verdana" pitchFamily="34" charset="0"/>
              </a:rPr>
              <a:t>Content editors can also add news, catalog, and other content blocks on the page.</a:t>
            </a:r>
            <a:endParaRPr lang="ru-RU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1277938"/>
            <a:ext cx="7653337" cy="782637"/>
          </a:xfrm>
        </p:spPr>
        <p:txBody>
          <a:bodyPr/>
          <a:lstStyle/>
          <a:p>
            <a:r>
              <a:rPr lang="en-US" sz="4000">
                <a:solidFill>
                  <a:srgbClr val="3C7AB2"/>
                </a:solidFill>
                <a:latin typeface="Verdana" pitchFamily="34" charset="0"/>
              </a:rPr>
              <a:t>News Editing in Editor Mode</a:t>
            </a:r>
            <a:endParaRPr lang="ru-RU" sz="4000">
              <a:solidFill>
                <a:srgbClr val="3C7AB2"/>
              </a:solidFill>
              <a:latin typeface="Verdana" pitchFamily="34" charset="0"/>
            </a:endParaRPr>
          </a:p>
        </p:txBody>
      </p:sp>
      <p:pic>
        <p:nvPicPr>
          <p:cNvPr id="52229" name="Picture 5" descr="pic5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2636838"/>
            <a:ext cx="4537075" cy="2732087"/>
          </a:xfrm>
          <a:prstGeom prst="rect">
            <a:avLst/>
          </a:prstGeom>
          <a:noFill/>
        </p:spPr>
      </p:pic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39750" y="2924175"/>
            <a:ext cx="35274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Verdana" pitchFamily="34" charset="0"/>
              </a:rPr>
              <a:t>Content editors can add news on pages with the help of a wizard.</a:t>
            </a:r>
            <a:endParaRPr lang="ru-RU" sz="14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1125538"/>
            <a:ext cx="7343775" cy="647700"/>
          </a:xfrm>
        </p:spPr>
        <p:txBody>
          <a:bodyPr/>
          <a:lstStyle/>
          <a:p>
            <a:r>
              <a:rPr lang="en-US" sz="4000">
                <a:solidFill>
                  <a:srgbClr val="3C7AB2"/>
                </a:solidFill>
                <a:latin typeface="Verdana" pitchFamily="34" charset="0"/>
              </a:rPr>
              <a:t>Developer Mode</a:t>
            </a:r>
            <a:endParaRPr lang="ru-RU" sz="400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2276475"/>
            <a:ext cx="6400800" cy="17526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sz="1400">
                <a:latin typeface="Verdana" pitchFamily="34" charset="0"/>
              </a:rPr>
              <a:t>The Developer Mode combines operations on the site setup:</a:t>
            </a:r>
          </a:p>
          <a:p>
            <a:pPr algn="l">
              <a:lnSpc>
                <a:spcPct val="80000"/>
              </a:lnSpc>
            </a:pPr>
            <a:r>
              <a:rPr lang="en-US" sz="1400">
                <a:latin typeface="Verdana" pitchFamily="34" charset="0"/>
              </a:rPr>
              <a:t> 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components settings,</a:t>
            </a:r>
          </a:p>
          <a:p>
            <a:pPr algn="l">
              <a:lnSpc>
                <a:spcPct val="80000"/>
              </a:lnSpc>
              <a:buFontTx/>
              <a:buChar char="•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component template editing,</a:t>
            </a:r>
          </a:p>
          <a:p>
            <a:pPr algn="l">
              <a:lnSpc>
                <a:spcPct val="80000"/>
              </a:lnSpc>
              <a:buFontTx/>
              <a:buChar char="•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and other.</a:t>
            </a:r>
            <a:endParaRPr lang="ru-RU" sz="1400">
              <a:latin typeface="Verdana" pitchFamily="34" charset="0"/>
            </a:endParaRPr>
          </a:p>
        </p:txBody>
      </p:sp>
      <p:pic>
        <p:nvPicPr>
          <p:cNvPr id="32776" name="Picture 8" descr="pic6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4438" y="4005263"/>
            <a:ext cx="4276725" cy="1885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268413"/>
            <a:ext cx="6985000" cy="720725"/>
          </a:xfrm>
        </p:spPr>
        <p:txBody>
          <a:bodyPr/>
          <a:lstStyle/>
          <a:p>
            <a:r>
              <a:rPr lang="en-US" sz="4000">
                <a:solidFill>
                  <a:srgbClr val="3C7AB2"/>
                </a:solidFill>
                <a:latin typeface="Verdana" pitchFamily="34" charset="0"/>
              </a:rPr>
              <a:t>Native UTF-8 Support</a:t>
            </a:r>
            <a:endParaRPr lang="ru-RU" sz="400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0" y="2565400"/>
            <a:ext cx="4305300" cy="2663825"/>
          </a:xfrm>
        </p:spPr>
        <p:txBody>
          <a:bodyPr/>
          <a:lstStyle/>
          <a:p>
            <a:r>
              <a:rPr lang="ru-RU" sz="1400">
                <a:latin typeface="Verdana" pitchFamily="34" charset="0"/>
              </a:rPr>
              <a:t>Bitrix Site Manager can be installed with UTF-8 support that enables you to work comfortably in many languages. </a:t>
            </a:r>
            <a:endParaRPr lang="en-US" sz="1400">
              <a:latin typeface="Verdana" pitchFamily="34" charset="0"/>
            </a:endParaRPr>
          </a:p>
          <a:p>
            <a:endParaRPr lang="en-US" sz="1400">
              <a:latin typeface="Verdana" pitchFamily="34" charset="0"/>
            </a:endParaRPr>
          </a:p>
          <a:p>
            <a:r>
              <a:rPr lang="en-US" sz="1400">
                <a:latin typeface="Verdana" pitchFamily="34" charset="0"/>
              </a:rPr>
              <a:t>UTF-8 support allows </a:t>
            </a:r>
            <a:r>
              <a:rPr lang="ru-RU" sz="1400">
                <a:latin typeface="Verdana" pitchFamily="34" charset="0"/>
              </a:rPr>
              <a:t>creat</a:t>
            </a:r>
            <a:r>
              <a:rPr lang="en-US" sz="1400">
                <a:latin typeface="Verdana" pitchFamily="34" charset="0"/>
              </a:rPr>
              <a:t>ing</a:t>
            </a:r>
            <a:r>
              <a:rPr lang="ru-RU" sz="1400">
                <a:latin typeface="Verdana" pitchFamily="34" charset="0"/>
              </a:rPr>
              <a:t> and fully support</a:t>
            </a:r>
            <a:r>
              <a:rPr lang="en-US" sz="1400">
                <a:latin typeface="Verdana" pitchFamily="34" charset="0"/>
              </a:rPr>
              <a:t>ing</a:t>
            </a:r>
            <a:r>
              <a:rPr lang="ru-RU" sz="1400">
                <a:latin typeface="Verdana" pitchFamily="34" charset="0"/>
              </a:rPr>
              <a:t> various language packages in Arabic, Chinese, Japanese, and other languages.</a:t>
            </a:r>
          </a:p>
        </p:txBody>
      </p:sp>
      <p:pic>
        <p:nvPicPr>
          <p:cNvPr id="57349" name="Picture 5" descr="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205038"/>
            <a:ext cx="2095500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341438"/>
            <a:ext cx="7416800" cy="574675"/>
          </a:xfrm>
        </p:spPr>
        <p:txBody>
          <a:bodyPr/>
          <a:lstStyle/>
          <a:p>
            <a:r>
              <a:rPr lang="en-US" sz="4000">
                <a:solidFill>
                  <a:srgbClr val="3C7AB2"/>
                </a:solidFill>
                <a:latin typeface="Verdana" pitchFamily="34" charset="0"/>
              </a:rPr>
              <a:t>Photo Gallery 2.0</a:t>
            </a:r>
            <a:endParaRPr lang="ru-RU" sz="4000">
              <a:solidFill>
                <a:srgbClr val="3C7AB2"/>
              </a:solidFill>
              <a:latin typeface="Verdana" pitchFamily="34" charset="0"/>
            </a:endParaRP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4213" y="2852738"/>
            <a:ext cx="3600450" cy="3313112"/>
          </a:xfrm>
        </p:spPr>
        <p:txBody>
          <a:bodyPr/>
          <a:lstStyle/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Multi-user support</a:t>
            </a:r>
          </a:p>
          <a:p>
            <a:pPr algn="l">
              <a:lnSpc>
                <a:spcPct val="80000"/>
              </a:lnSpc>
              <a:buFontTx/>
              <a:buChar char="•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Improved user interface</a:t>
            </a:r>
          </a:p>
          <a:p>
            <a:pPr algn="l">
              <a:lnSpc>
                <a:spcPct val="80000"/>
              </a:lnSpc>
              <a:buFontTx/>
              <a:buChar char="•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latin typeface="Verdana" pitchFamily="34" charset="0"/>
              </a:rPr>
              <a:t> Multiple photo u</a:t>
            </a:r>
            <a:r>
              <a:rPr lang="ru-RU" sz="1400">
                <a:latin typeface="Verdana" pitchFamily="34" charset="0"/>
              </a:rPr>
              <a:t>pload </a:t>
            </a: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endParaRPr lang="en-US" sz="1400"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Verdana" pitchFamily="34" charset="0"/>
              </a:rPr>
              <a:t> P</a:t>
            </a:r>
            <a:r>
              <a:rPr lang="ru-RU" sz="1400">
                <a:solidFill>
                  <a:srgbClr val="000000"/>
                </a:solidFill>
                <a:latin typeface="Verdana" pitchFamily="34" charset="0"/>
              </a:rPr>
              <a:t>rivate and public photo galleries</a:t>
            </a:r>
            <a:endParaRPr lang="en-US" sz="140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endParaRPr lang="en-US" sz="140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Verdana" pitchFamily="34" charset="0"/>
              </a:rPr>
              <a:t> C</a:t>
            </a:r>
            <a:r>
              <a:rPr lang="ru-RU" sz="1400">
                <a:solidFill>
                  <a:srgbClr val="000000"/>
                </a:solidFill>
                <a:latin typeface="Verdana" pitchFamily="34" charset="0"/>
              </a:rPr>
              <a:t>ommenting</a:t>
            </a:r>
            <a:r>
              <a:rPr lang="en-US" sz="1400">
                <a:solidFill>
                  <a:srgbClr val="000000"/>
                </a:solidFill>
                <a:latin typeface="Verdana" pitchFamily="34" charset="0"/>
              </a:rPr>
              <a:t>, ratings</a:t>
            </a:r>
          </a:p>
          <a:p>
            <a:pPr algn="l">
              <a:lnSpc>
                <a:spcPct val="80000"/>
              </a:lnSpc>
              <a:buFontTx/>
              <a:buChar char="•"/>
            </a:pPr>
            <a:endParaRPr lang="en-US" sz="140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Verdana" pitchFamily="34" charset="0"/>
              </a:rPr>
              <a:t> S</a:t>
            </a:r>
            <a:r>
              <a:rPr lang="ru-RU" sz="1400">
                <a:solidFill>
                  <a:srgbClr val="000000"/>
                </a:solidFill>
                <a:latin typeface="Verdana" pitchFamily="34" charset="0"/>
              </a:rPr>
              <a:t>lide show</a:t>
            </a:r>
            <a:endParaRPr lang="en-US" sz="140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endParaRPr lang="en-US" sz="140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Verdana" pitchFamily="34" charset="0"/>
              </a:rPr>
              <a:t> T</a:t>
            </a:r>
            <a:r>
              <a:rPr lang="ru-RU" sz="1400">
                <a:solidFill>
                  <a:srgbClr val="000000"/>
                </a:solidFill>
                <a:latin typeface="Verdana" pitchFamily="34" charset="0"/>
              </a:rPr>
              <a:t>humbnail and full image views</a:t>
            </a:r>
            <a:endParaRPr lang="en-US" sz="140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endParaRPr lang="en-US" sz="1400">
              <a:solidFill>
                <a:srgbClr val="000000"/>
              </a:solidFill>
              <a:latin typeface="Verdana" pitchFamily="34" charset="0"/>
            </a:endParaRP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sz="1400">
                <a:solidFill>
                  <a:srgbClr val="000000"/>
                </a:solidFill>
                <a:latin typeface="Verdana" pitchFamily="34" charset="0"/>
              </a:rPr>
              <a:t> T</a:t>
            </a:r>
            <a:r>
              <a:rPr lang="ru-RU" sz="1400">
                <a:solidFill>
                  <a:srgbClr val="000000"/>
                </a:solidFill>
                <a:latin typeface="Verdana" pitchFamily="34" charset="0"/>
              </a:rPr>
              <a:t>ag cloud</a:t>
            </a:r>
            <a:r>
              <a:rPr lang="en-US" sz="1400">
                <a:latin typeface="Verdana" pitchFamily="34" charset="0"/>
              </a:rPr>
              <a:t>s, and more.</a:t>
            </a:r>
            <a:endParaRPr lang="ru-RU" sz="1400">
              <a:latin typeface="Verdana" pitchFamily="34" charset="0"/>
            </a:endParaRPr>
          </a:p>
        </p:txBody>
      </p:sp>
      <p:pic>
        <p:nvPicPr>
          <p:cNvPr id="41991" name="Picture 7" descr="photo_ic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341438"/>
            <a:ext cx="704850" cy="666750"/>
          </a:xfrm>
          <a:prstGeom prst="rect">
            <a:avLst/>
          </a:prstGeom>
          <a:noFill/>
        </p:spPr>
      </p:pic>
      <p:pic>
        <p:nvPicPr>
          <p:cNvPr id="41992" name="Picture 8" descr="al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2781300"/>
            <a:ext cx="3600450" cy="3333750"/>
          </a:xfrm>
          <a:prstGeom prst="rect">
            <a:avLst/>
          </a:prstGeom>
          <a:noFill/>
        </p:spPr>
      </p:pic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116013" y="2205038"/>
            <a:ext cx="72929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latin typeface="Verdana" pitchFamily="34" charset="0"/>
              </a:rPr>
              <a:t>Photo Gallery 2.0 presents a bunch of improvements in new version. Important features include: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408</Words>
  <Application>Microsoft Office PowerPoint</Application>
  <PresentationFormat>Экран (4:3)</PresentationFormat>
  <Paragraphs>98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Оформление по умолчанию</vt:lpstr>
      <vt:lpstr>Features and Updates</vt:lpstr>
      <vt:lpstr>New Toolbar Panel</vt:lpstr>
      <vt:lpstr>Vista-like Start Button in Menu </vt:lpstr>
      <vt:lpstr>Edit-in-place Content Management</vt:lpstr>
      <vt:lpstr>Creating a Page in Editor Mode</vt:lpstr>
      <vt:lpstr>News Editing in Editor Mode</vt:lpstr>
      <vt:lpstr>Developer Mode</vt:lpstr>
      <vt:lpstr>Native UTF-8 Support</vt:lpstr>
      <vt:lpstr>Photo Gallery 2.0</vt:lpstr>
      <vt:lpstr>Web2.0 Tools</vt:lpstr>
    </vt:vector>
  </TitlesOfParts>
  <Company>Битрикс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Bitrix Site Manager 7.0: Planned Features and Updates</dc:title>
  <dc:creator>katerina</dc:creator>
  <cp:lastModifiedBy>Лисовская</cp:lastModifiedBy>
  <cp:revision>19</cp:revision>
  <dcterms:created xsi:type="dcterms:W3CDTF">2008-02-29T08:27:53Z</dcterms:created>
  <dcterms:modified xsi:type="dcterms:W3CDTF">2008-12-02T10:05:25Z</dcterms:modified>
</cp:coreProperties>
</file>