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1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6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24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90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1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0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1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1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7816-3E9F-4DFF-8780-63179ED5BD8A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E29929-E791-4943-AF06-68B7A0132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69AFF-C0E4-455F-AFD4-36FBF57D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025" y="2233805"/>
            <a:ext cx="4207513" cy="1195195"/>
          </a:xfrm>
        </p:spPr>
        <p:txBody>
          <a:bodyPr/>
          <a:lstStyle/>
          <a:p>
            <a:r>
              <a:rPr lang="zh-CN" altLang="en-US" dirty="0"/>
              <a:t>第三次晨讲</a:t>
            </a:r>
          </a:p>
        </p:txBody>
      </p:sp>
    </p:spTree>
    <p:extLst>
      <p:ext uri="{BB962C8B-B14F-4D97-AF65-F5344CB8AC3E}">
        <p14:creationId xmlns:p14="http://schemas.microsoft.com/office/powerpoint/2010/main" val="33698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B81-74B7-4FB1-A4F6-3098D796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4" y="0"/>
            <a:ext cx="8911687" cy="7189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第四步：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服务器处理请求并返回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报文</a:t>
            </a:r>
            <a:b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A6E6-F08E-429C-82F7-54851227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20" y="640438"/>
            <a:ext cx="10029369" cy="1626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响应报文格式：状态行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响应头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空行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消息体，状态行包括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版本号、状态码、状态说明。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响应头主要由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Cache-Control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、 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Connection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Date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Pragma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等组成。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响应体为服务器返回给浏览器的信息，主要由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css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js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，图片文件组成。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8185A-25D5-4194-A8EA-F4AC6595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25" y="4694025"/>
            <a:ext cx="10828958" cy="194458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3A3B65-23BB-4D73-BED8-24E1CE84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7761"/>
              </p:ext>
            </p:extLst>
          </p:nvPr>
        </p:nvGraphicFramePr>
        <p:xfrm>
          <a:off x="1584662" y="2266950"/>
          <a:ext cx="946836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81">
                  <a:extLst>
                    <a:ext uri="{9D8B030D-6E8A-4147-A177-3AD203B41FA5}">
                      <a16:colId xmlns:a16="http://schemas.microsoft.com/office/drawing/2014/main" val="3009953486"/>
                    </a:ext>
                  </a:extLst>
                </a:gridCol>
                <a:gridCol w="4734181">
                  <a:extLst>
                    <a:ext uri="{9D8B030D-6E8A-4147-A177-3AD203B41FA5}">
                      <a16:colId xmlns:a16="http://schemas.microsoft.com/office/drawing/2014/main" val="673296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指示信息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表示请求已接收，继续处理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表示请求已被成功接收、理解、接受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3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重定向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要完成请求必须进行更进一步的操作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7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客户端错误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请求有语法错误或请求无法实现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服务器端错误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服务器未能实现合法的请求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1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0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5610-CCBB-4213-AA7A-08D1454F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7" y="104776"/>
            <a:ext cx="8911687" cy="718915"/>
          </a:xfrm>
        </p:spPr>
        <p:txBody>
          <a:bodyPr/>
          <a:lstStyle/>
          <a:p>
            <a:r>
              <a:rPr lang="zh-CN" altLang="en-US" dirty="0"/>
              <a:t>第五步：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浏览器解析渲染页面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15440-42A2-4873-8DB1-53DA16AB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6" y="823691"/>
            <a:ext cx="10706100" cy="6034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浏览器是一个边解析边渲染的过程。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浏览器开始自上而下，自左而右的加载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文档，最开始会遇到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&lt;!DOCTYPE&gt;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声明，然后根据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&lt;!DOCTYPE&gt;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声明浏览器就知道该用哪种规范来解析这个文档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再继续边加载边解析，边生成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树，加载过程中遇到外部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CSS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文件，浏览器便会另外发出一个请求，来获取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CSS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文件获取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CSS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后会生成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CSS Rule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树。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CSS Rule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树生成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Render(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渲染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树，页面可以开始边加载边渲染了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渲染树和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树的关系：那些不可见的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元素（如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&lt;head&gt;…&lt;/head&gt;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display=none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的元素）不会被插入渲染树中；还有像一些节点是绝对定位或浮动，这些节点会在文本流之外，因此他们会在渲染树和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树的不同位置，渲染树标识出真实的位置，并用一个占位结构标识出他们原来的位置，而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树上是他们原来的位置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渲染包含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布局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layout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）和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绘制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paint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）这两个步骤，所谓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布局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是指给出每个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节点在浏览器窗口中的准确位置，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绘制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是指遍历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Render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树将布局好的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节点绘制在屏幕上。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layout 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，也称作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Reflow 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，中文叫回流，一般意味着元素的内容、结构、位置或尺寸发生了变化，需要重新计算样式和渲染树，这个过程称为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Reflow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Repaint 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，中文叫重绘，意味着元素发生的改变只是影响了元素的一些外观之类的时候（例如，背景色，边框颜色，文字颜色等），此时只需要应用新样式绘制这个元素就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OK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了，这个过程称为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Repaint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501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3163-B0E9-4F0E-8F1A-B5D759A1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50" y="90710"/>
            <a:ext cx="8911687" cy="680815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Reflow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（回流）和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Repaint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（重绘）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8A647-2944-4D61-B7F0-09EBA65D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747712"/>
            <a:ext cx="10896600" cy="6110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Reflow</a:t>
            </a:r>
            <a:r>
              <a:rPr lang="zh-CN" altLang="en-US" dirty="0"/>
              <a:t>（回流）：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也称作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layout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，中文叫回流，</a:t>
            </a:r>
            <a:r>
              <a:rPr lang="zh-CN" altLang="en-US" dirty="0"/>
              <a:t>浏览器要花时间去渲染，当它发现了某个部分发生了变化影响了布局，那就需要倒回去重新渲染。 </a:t>
            </a:r>
          </a:p>
          <a:p>
            <a:pPr marL="0" indent="0">
              <a:buNone/>
            </a:pPr>
            <a:r>
              <a:rPr lang="en-US" altLang="zh-CN" dirty="0"/>
              <a:t>Repaint</a:t>
            </a:r>
            <a:r>
              <a:rPr lang="zh-CN" altLang="en-US" dirty="0"/>
              <a:t>（重绘）：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中文叫重绘，</a:t>
            </a:r>
            <a:r>
              <a:rPr lang="zh-CN" altLang="en-US" dirty="0"/>
              <a:t>如果只是改变了某个元素的背景颜色，文字颜色等，不影响元素周围或内部布局的属性，将只会引起浏览器的</a:t>
            </a:r>
            <a:r>
              <a:rPr lang="en-US" altLang="zh-CN" dirty="0"/>
              <a:t>repaint</a:t>
            </a:r>
            <a:r>
              <a:rPr lang="zh-CN" altLang="en-US" dirty="0"/>
              <a:t>，重画某一部分。 </a:t>
            </a:r>
          </a:p>
          <a:p>
            <a:pPr marL="0" indent="0">
              <a:buNone/>
            </a:pPr>
            <a:r>
              <a:rPr lang="en-US" altLang="zh-CN" dirty="0"/>
              <a:t>Reflow</a:t>
            </a:r>
            <a:r>
              <a:rPr lang="zh-CN" altLang="en-US" dirty="0"/>
              <a:t>要比</a:t>
            </a:r>
            <a:r>
              <a:rPr lang="en-US" altLang="zh-CN" dirty="0"/>
              <a:t>Repaint</a:t>
            </a:r>
            <a:r>
              <a:rPr lang="zh-CN" altLang="en-US" dirty="0"/>
              <a:t>更花费时间，也就更影响性能。所以在写代码的时候，要尽量避免过多的</a:t>
            </a:r>
            <a:r>
              <a:rPr lang="en-US" altLang="zh-CN" dirty="0"/>
              <a:t>Reflow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reflow</a:t>
            </a:r>
            <a:r>
              <a:rPr lang="zh-CN" altLang="en-US" dirty="0"/>
              <a:t>的原因：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）页面初始化的时候；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）操作</a:t>
            </a:r>
            <a:r>
              <a:rPr lang="en-US" altLang="zh-CN" dirty="0"/>
              <a:t>DOM</a:t>
            </a:r>
            <a:r>
              <a:rPr lang="zh-CN" altLang="en-US" dirty="0"/>
              <a:t>时；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）某些元素的尺寸变了；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）如果 </a:t>
            </a:r>
            <a:r>
              <a:rPr lang="en-US" altLang="zh-CN" dirty="0"/>
              <a:t>CSS </a:t>
            </a:r>
            <a:r>
              <a:rPr lang="zh-CN" altLang="en-US" dirty="0"/>
              <a:t>的属性发生变化了。</a:t>
            </a:r>
          </a:p>
          <a:p>
            <a:pPr marL="0" indent="0">
              <a:buNone/>
            </a:pPr>
            <a:r>
              <a:rPr lang="zh-CN" altLang="en-US" dirty="0"/>
              <a:t>减少 </a:t>
            </a:r>
            <a:r>
              <a:rPr lang="en-US" altLang="zh-CN" dirty="0"/>
              <a:t>reflow/repaint</a:t>
            </a:r>
          </a:p>
          <a:p>
            <a:pPr marL="0" indent="0">
              <a:buNone/>
            </a:pPr>
            <a:r>
              <a:rPr lang="zh-CN" altLang="en-US" dirty="0"/>
              <a:t>　（</a:t>
            </a:r>
            <a:r>
              <a:rPr lang="en-US" altLang="zh-CN" dirty="0"/>
              <a:t>1</a:t>
            </a:r>
            <a:r>
              <a:rPr lang="zh-CN" altLang="en-US" dirty="0"/>
              <a:t>）不要一条一条地修改 </a:t>
            </a:r>
            <a:r>
              <a:rPr lang="en-US" altLang="zh-CN" dirty="0"/>
              <a:t>DOM </a:t>
            </a:r>
            <a:r>
              <a:rPr lang="zh-CN" altLang="en-US" dirty="0"/>
              <a:t>的样式。与其这样，还不如预先定义好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class</a:t>
            </a:r>
            <a:r>
              <a:rPr lang="zh-CN" altLang="en-US" dirty="0"/>
              <a:t>，然后修改 </a:t>
            </a:r>
            <a:r>
              <a:rPr lang="en-US" altLang="zh-CN" dirty="0"/>
              <a:t>DOM </a:t>
            </a:r>
            <a:r>
              <a:rPr lang="zh-CN" altLang="en-US" dirty="0"/>
              <a:t>的 </a:t>
            </a:r>
            <a:r>
              <a:rPr lang="en-US" altLang="zh-CN" dirty="0" err="1"/>
              <a:t>className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　（</a:t>
            </a:r>
            <a:r>
              <a:rPr lang="en-US" altLang="zh-CN" dirty="0"/>
              <a:t>2</a:t>
            </a:r>
            <a:r>
              <a:rPr lang="zh-CN" altLang="en-US" dirty="0"/>
              <a:t>）不要把 </a:t>
            </a:r>
            <a:r>
              <a:rPr lang="en-US" altLang="zh-CN" dirty="0"/>
              <a:t>DOM </a:t>
            </a:r>
            <a:r>
              <a:rPr lang="zh-CN" altLang="en-US" dirty="0"/>
              <a:t>结点的属性值放在一个循环里当成循环里的变量。 </a:t>
            </a:r>
          </a:p>
          <a:p>
            <a:pPr marL="0" indent="0">
              <a:buNone/>
            </a:pPr>
            <a:r>
              <a:rPr lang="zh-CN" altLang="en-US" dirty="0"/>
              <a:t>　（</a:t>
            </a:r>
            <a:r>
              <a:rPr lang="en-US" altLang="zh-CN" dirty="0"/>
              <a:t>3</a:t>
            </a:r>
            <a:r>
              <a:rPr lang="zh-CN" altLang="en-US" dirty="0"/>
              <a:t>）为动画的 </a:t>
            </a:r>
            <a:r>
              <a:rPr lang="en-US" altLang="zh-CN" dirty="0"/>
              <a:t>HTML </a:t>
            </a:r>
            <a:r>
              <a:rPr lang="zh-CN" altLang="en-US" dirty="0"/>
              <a:t>元件使用 </a:t>
            </a:r>
            <a:r>
              <a:rPr lang="en-US" altLang="zh-CN" dirty="0"/>
              <a:t>fixed </a:t>
            </a:r>
            <a:r>
              <a:rPr lang="zh-CN" altLang="en-US" dirty="0"/>
              <a:t>或 </a:t>
            </a:r>
            <a:r>
              <a:rPr lang="en-US" altLang="zh-CN" dirty="0" err="1"/>
              <a:t>absoult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position</a:t>
            </a:r>
            <a:r>
              <a:rPr lang="zh-CN" altLang="en-US" dirty="0"/>
              <a:t>，那么修改他们的 </a:t>
            </a:r>
            <a:r>
              <a:rPr lang="en-US" altLang="zh-CN" dirty="0"/>
              <a:t>CSS </a:t>
            </a:r>
            <a:r>
              <a:rPr lang="zh-CN" altLang="en-US" dirty="0"/>
              <a:t>是不会 </a:t>
            </a:r>
            <a:r>
              <a:rPr lang="en-US" altLang="zh-CN" dirty="0"/>
              <a:t>reflow </a:t>
            </a:r>
            <a:r>
              <a:rPr lang="zh-CN" altLang="en-US" dirty="0"/>
              <a:t>的。 </a:t>
            </a:r>
          </a:p>
          <a:p>
            <a:pPr marL="0" indent="0">
              <a:buNone/>
            </a:pPr>
            <a:r>
              <a:rPr lang="zh-CN" altLang="en-US" dirty="0"/>
              <a:t>　（</a:t>
            </a:r>
            <a:r>
              <a:rPr lang="en-US" altLang="zh-CN" dirty="0"/>
              <a:t>4</a:t>
            </a:r>
            <a:r>
              <a:rPr lang="zh-CN" altLang="en-US" dirty="0"/>
              <a:t>）千万不要使用 </a:t>
            </a:r>
            <a:r>
              <a:rPr lang="en-US" altLang="zh-CN" dirty="0"/>
              <a:t>table </a:t>
            </a:r>
            <a:r>
              <a:rPr lang="zh-CN" altLang="en-US" dirty="0"/>
              <a:t>布局。因为可能很小的一个小改动会造成整个 </a:t>
            </a:r>
            <a:r>
              <a:rPr lang="en-US" altLang="zh-CN" dirty="0"/>
              <a:t>table </a:t>
            </a:r>
            <a:r>
              <a:rPr lang="zh-CN" altLang="en-US" dirty="0"/>
              <a:t>的重新布局。</a:t>
            </a:r>
          </a:p>
        </p:txBody>
      </p:sp>
    </p:spTree>
    <p:extLst>
      <p:ext uri="{BB962C8B-B14F-4D97-AF65-F5344CB8AC3E}">
        <p14:creationId xmlns:p14="http://schemas.microsoft.com/office/powerpoint/2010/main" val="142109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1B52-F87D-48ED-AD27-56816AA8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00" y="90710"/>
            <a:ext cx="8911687" cy="652240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的解析渲染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3701B-81FA-4F1A-8792-D01137DA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5" y="914399"/>
            <a:ext cx="10210800" cy="572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JS</a:t>
            </a:r>
            <a:r>
              <a:rPr lang="zh-CN" altLang="en-US" sz="2000" dirty="0"/>
              <a:t>的解析是由浏览器中的</a:t>
            </a:r>
            <a:r>
              <a:rPr lang="en-US" altLang="zh-CN" sz="2000" dirty="0"/>
              <a:t>JS</a:t>
            </a:r>
            <a:r>
              <a:rPr lang="zh-CN" altLang="en-US" sz="2000" dirty="0"/>
              <a:t>解析引擎完成的。</a:t>
            </a:r>
            <a:r>
              <a:rPr lang="en-US" altLang="zh-CN" sz="2000" dirty="0"/>
              <a:t>JS</a:t>
            </a:r>
            <a:r>
              <a:rPr lang="zh-CN" altLang="en-US" sz="2000" dirty="0"/>
              <a:t>是单线程运行，也就是说，在同一个时间内只能做一件事，所有的任务都需要排队，前一个任务结束，后一个任务才能开始。但是又存在某些任务比较耗时，如</a:t>
            </a:r>
            <a:r>
              <a:rPr lang="en-US" altLang="zh-CN" sz="2000" dirty="0"/>
              <a:t>IO</a:t>
            </a:r>
            <a:r>
              <a:rPr lang="zh-CN" altLang="en-US" sz="2000" dirty="0"/>
              <a:t>读写等，所以需要一种机制可以先执行排在后面的任务，这就是：</a:t>
            </a:r>
            <a:r>
              <a:rPr lang="zh-CN" altLang="en-US" sz="2000" b="1" dirty="0"/>
              <a:t>同步任务</a:t>
            </a:r>
            <a:r>
              <a:rPr lang="en-US" altLang="zh-CN" sz="2000" dirty="0"/>
              <a:t>(synchronous)</a:t>
            </a:r>
            <a:r>
              <a:rPr lang="zh-CN" altLang="en-US" sz="2000" dirty="0"/>
              <a:t>和</a:t>
            </a:r>
            <a:r>
              <a:rPr lang="zh-CN" altLang="en-US" sz="2000" b="1" dirty="0"/>
              <a:t>异步任务</a:t>
            </a:r>
            <a:r>
              <a:rPr lang="en-US" altLang="zh-CN" sz="2000" dirty="0"/>
              <a:t>(asynchronous)</a:t>
            </a:r>
            <a:r>
              <a:rPr lang="zh-CN" altLang="en-US" sz="2000" dirty="0"/>
              <a:t>。</a:t>
            </a:r>
            <a:r>
              <a:rPr lang="en-US" altLang="zh-CN" sz="2000" dirty="0"/>
              <a:t>JS</a:t>
            </a:r>
            <a:r>
              <a:rPr lang="zh-CN" altLang="en-US" sz="2000" dirty="0"/>
              <a:t>的执行机制就可以看做是一个主线程加上一个事件队列</a:t>
            </a:r>
            <a:r>
              <a:rPr lang="en-US" altLang="zh-CN" sz="2000" dirty="0"/>
              <a:t>(task queue)</a:t>
            </a:r>
            <a:r>
              <a:rPr lang="zh-CN" altLang="en-US" sz="2000" dirty="0"/>
              <a:t>。同步任务就是放在主线程上执行的任务，异步任务是放在事件队列中的任务。所有的同步任务在主线程上执行，形成一个执行栈</a:t>
            </a:r>
            <a:r>
              <a:rPr lang="en-US" altLang="zh-CN" sz="2000" dirty="0"/>
              <a:t>;</a:t>
            </a:r>
            <a:r>
              <a:rPr lang="zh-CN" altLang="en-US" sz="2000" dirty="0"/>
              <a:t>异步任务有了运行结果就会在事件队列中放置一个事件；脚本运行时先依次运行执行栈，然后会从事件队列里提取事件，运行事件队列中的事件，这个过程是不断重复的，所以又叫做</a:t>
            </a:r>
            <a:r>
              <a:rPr lang="zh-CN" altLang="en-US" sz="2000" b="1" dirty="0"/>
              <a:t>事件循环</a:t>
            </a:r>
            <a:r>
              <a:rPr lang="en-US" altLang="zh-CN" sz="2000" dirty="0"/>
              <a:t>(Event loop)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浏览器在解析过程中，如果遇到请求外部资源时，如图像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iconfont,JS</a:t>
            </a:r>
            <a:r>
              <a:rPr lang="zh-CN" altLang="en-US" sz="2000" dirty="0"/>
              <a:t>等。浏览器将重复</a:t>
            </a:r>
            <a:r>
              <a:rPr lang="en-US" altLang="zh-CN" sz="2000" dirty="0"/>
              <a:t>1-6</a:t>
            </a:r>
            <a:r>
              <a:rPr lang="zh-CN" altLang="en-US" sz="2000" dirty="0"/>
              <a:t>过程下载该资源。请求过程是异步的，并不会影响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文档进行加载，但是当文档加载过程中遇到</a:t>
            </a:r>
            <a:r>
              <a:rPr lang="en-US" altLang="zh-CN" sz="2000" dirty="0"/>
              <a:t>JS</a:t>
            </a:r>
            <a:r>
              <a:rPr lang="zh-CN" altLang="en-US" sz="2000" dirty="0"/>
              <a:t>文件，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文档会挂起渲染过程，不仅要等到文档中</a:t>
            </a:r>
            <a:r>
              <a:rPr lang="en-US" altLang="zh-CN" sz="2000" dirty="0"/>
              <a:t>JS</a:t>
            </a:r>
            <a:r>
              <a:rPr lang="zh-CN" altLang="en-US" sz="2000" dirty="0"/>
              <a:t>文件加载完毕还要等待解析执行完毕，才会继续</a:t>
            </a:r>
            <a:r>
              <a:rPr lang="en-US" altLang="zh-CN" sz="2000" dirty="0"/>
              <a:t>HTML</a:t>
            </a:r>
            <a:r>
              <a:rPr lang="zh-CN" altLang="en-US" sz="2000" dirty="0"/>
              <a:t>的渲染过程。原因是因为</a:t>
            </a:r>
            <a:r>
              <a:rPr lang="en-US" altLang="zh-CN" sz="2000" dirty="0"/>
              <a:t>JS</a:t>
            </a:r>
            <a:r>
              <a:rPr lang="zh-CN" altLang="en-US" sz="2000" dirty="0"/>
              <a:t>有可能修改</a:t>
            </a:r>
            <a:r>
              <a:rPr lang="en-US" altLang="zh-CN" sz="2000" dirty="0"/>
              <a:t>DOM</a:t>
            </a:r>
            <a:r>
              <a:rPr lang="zh-CN" altLang="en-US" sz="2000" dirty="0"/>
              <a:t>结构，这就意味着</a:t>
            </a:r>
            <a:r>
              <a:rPr lang="en-US" altLang="zh-CN" sz="2000" dirty="0"/>
              <a:t>JS</a:t>
            </a:r>
            <a:r>
              <a:rPr lang="zh-CN" altLang="en-US" sz="2000" dirty="0"/>
              <a:t>执行完成前，后续所有资源的下载是没有必要的，这就是</a:t>
            </a:r>
            <a:r>
              <a:rPr lang="en-US" altLang="zh-CN" sz="2000" dirty="0"/>
              <a:t>JS</a:t>
            </a:r>
            <a:r>
              <a:rPr lang="zh-CN" altLang="en-US" sz="2000" dirty="0"/>
              <a:t>阻塞后续资源下载的根本原因。</a:t>
            </a:r>
            <a:r>
              <a:rPr lang="en-US" altLang="zh-CN" sz="2000" dirty="0"/>
              <a:t>CSS</a:t>
            </a:r>
            <a:r>
              <a:rPr lang="zh-CN" altLang="en-US" sz="2000" dirty="0"/>
              <a:t>文件的加载不影响</a:t>
            </a:r>
            <a:r>
              <a:rPr lang="en-US" altLang="zh-CN" sz="2000" dirty="0"/>
              <a:t>JS</a:t>
            </a:r>
            <a:r>
              <a:rPr lang="zh-CN" altLang="en-US" sz="2000" dirty="0"/>
              <a:t>文件的加载，但是却影响</a:t>
            </a:r>
            <a:r>
              <a:rPr lang="en-US" altLang="zh-CN" sz="2000" dirty="0"/>
              <a:t>JS</a:t>
            </a:r>
            <a:r>
              <a:rPr lang="zh-CN" altLang="en-US" sz="2000" dirty="0"/>
              <a:t>文件的执行。</a:t>
            </a:r>
            <a:r>
              <a:rPr lang="en-US" altLang="zh-CN" sz="2000" dirty="0"/>
              <a:t>JS</a:t>
            </a:r>
            <a:r>
              <a:rPr lang="zh-CN" altLang="en-US" sz="2000" dirty="0"/>
              <a:t>代码执行前浏览器必须保证</a:t>
            </a:r>
            <a:r>
              <a:rPr lang="en-US" altLang="zh-CN" sz="2000" dirty="0"/>
              <a:t>CSS</a:t>
            </a:r>
            <a:r>
              <a:rPr lang="zh-CN" altLang="en-US" sz="2000" dirty="0"/>
              <a:t>文件已经下载并加载完毕。</a:t>
            </a:r>
          </a:p>
        </p:txBody>
      </p:sp>
    </p:spTree>
    <p:extLst>
      <p:ext uri="{BB962C8B-B14F-4D97-AF65-F5344CB8AC3E}">
        <p14:creationId xmlns:p14="http://schemas.microsoft.com/office/powerpoint/2010/main" val="82614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9F7E8AB-F361-4848-9856-694CB975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24" y="4187"/>
            <a:ext cx="8911687" cy="718915"/>
          </a:xfrm>
        </p:spPr>
        <p:txBody>
          <a:bodyPr>
            <a:normAutofit/>
          </a:bodyPr>
          <a:lstStyle/>
          <a:p>
            <a:r>
              <a:rPr lang="zh-CN" altLang="en-US" dirty="0"/>
              <a:t>第六步：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连接结束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（四次挥手）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A43AC-EBC1-4C15-8BCF-7214CE76D40C}"/>
              </a:ext>
            </a:extLst>
          </p:cNvPr>
          <p:cNvSpPr txBox="1"/>
          <p:nvPr/>
        </p:nvSpPr>
        <p:spPr>
          <a:xfrm>
            <a:off x="1133476" y="816466"/>
            <a:ext cx="107822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四次挥手的过程如下：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第一次挥手：客户端发送一个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报文，报文中会指定一个序列号。此时客户端处于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FIN_WAIT1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状态。</a:t>
            </a: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即发出连接释放报文段（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FIN=1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，序号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seq=u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），并停止再发送数据，主动关闭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TCP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连接，进入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FIN_WAIT1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（终止等待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）状态，等待服务端的确认。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第二次挥手：服务端收到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之后，会发送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报文，且把客户端的序列号值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+1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作为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报文的序列号值，表明已经收到客户端的报文了，此时服务端处于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CLOSE_WAIT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状态。</a:t>
            </a: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即服务端收到连接释放报文段后即发出确认报文段（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ACK=1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，确认号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ack=u+1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，序号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seq=v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），服务端进入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CLOSE_WAIT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（关闭等待）状态，此时的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TCP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处于半关闭状态，客户端到服务端的连接释放。客户端收到服务端的确认后，进入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FIN_WAIT2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（终止等待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）状态，等待服务端发出的连接释放报文段。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第三次挥手：如果服务端也想断开连接了，和客户端的第一次挥手一样，发给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报文，且指定一个序列号。此时服务端处于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LAST_ACK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的状态。</a:t>
            </a:r>
          </a:p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即服务端没有要向客户端发出的数据，服务端发出连接释放报文段（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FIN=1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ACK=1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，序号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seq=w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，确认号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ack=u+1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），服务端进入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LAST_ACK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（最后确认）状态，等待客户端的确认。</a:t>
            </a:r>
          </a:p>
        </p:txBody>
      </p:sp>
    </p:spTree>
    <p:extLst>
      <p:ext uri="{BB962C8B-B14F-4D97-AF65-F5344CB8AC3E}">
        <p14:creationId xmlns:p14="http://schemas.microsoft.com/office/powerpoint/2010/main" val="21392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2C4A-F968-4A11-9CE1-0833136F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62" y="0"/>
            <a:ext cx="8911687" cy="733425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第四次挥手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AB13C-EB77-4F42-8891-1D1B95B5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733425"/>
            <a:ext cx="11010899" cy="29527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第四次挥手：客户端收到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FIN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之后，一样发送一个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报文作为应答，且把服务端的序列号值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+1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作为自己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报文的序列号值，此时客户端处于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TIME_WAIT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状态。需要过一阵子以确保服务端收到自己的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报文之后才会进入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CLOSED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状态，服务端收到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报文之后，就处于关闭连接了，处于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CLOSED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状态。</a:t>
            </a:r>
          </a:p>
          <a:p>
            <a:pPr marL="0" indent="0" algn="l">
              <a:buNone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即客户端收到服务端的连接释放报文段后，对此发出确认报文段（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ACK=1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seq=u+1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ack=w+1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），客户端进入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TIME_WAIT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（时间等待）状态。此时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TCP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未释放掉，需要经过时间等待计时器设置的时间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2MSL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后，客户端才进入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CLOSED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状态。</a:t>
            </a: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95FA3-D2FC-43E8-AB93-EE98BC79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3686175"/>
            <a:ext cx="929058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通</a:t>
            </a:r>
            <a:r>
              <a:rPr lang="zh-CN" altLang="zh-CN" sz="20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俗的可以理解为：</a:t>
            </a:r>
            <a:endParaRPr lang="en-US" altLang="zh-CN" sz="2000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传也传完了，那咱们断开连接吧！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①源端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远端：好了，咱们断开吧（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FIN=1,seq=u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②远端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源端：行，等我稍微检查一下还有没有要发你的数据（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ACK=1,seq=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v,ack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=u+1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③远端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源端：可以了，咱们断开吧，拜拜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(FIN=1,ACK=1,seq=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w,ack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=u+1)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④源端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远端：好的，再会，拜拜（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ACK=1,seq=u+1,ack=w+1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7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2A36F-2BC1-4DB4-95BF-528C01AA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325" y="2424335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谢谢观看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23571-372F-4407-B018-569D8A23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612" y="4181475"/>
            <a:ext cx="8915400" cy="2463172"/>
          </a:xfrm>
        </p:spPr>
        <p:txBody>
          <a:bodyPr/>
          <a:lstStyle/>
          <a:p>
            <a:r>
              <a:rPr lang="zh-CN" altLang="en-US" dirty="0"/>
              <a:t>原文网址：</a:t>
            </a:r>
            <a:r>
              <a:rPr lang="en-US" altLang="zh-CN" dirty="0"/>
              <a:t>https://www.cnblogs.com/liutianzeng/p/10456865.html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21826-F21A-4EAB-AB9B-8373DE9E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22786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问题</a:t>
            </a:r>
            <a:r>
              <a:rPr lang="en-US" altLang="zh-CN" sz="4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CN" altLang="en-US" sz="4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从输入</a:t>
            </a:r>
            <a:r>
              <a:rPr lang="en-US" altLang="zh-CN" sz="4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sz="4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到页面加载发生了什么？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20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CA076-FC16-4880-A329-CBEC4AB9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364" y="991754"/>
            <a:ext cx="8911687" cy="931313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总体来说大致分为以下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个过程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1AE05-A521-4A39-BF52-3B7CF63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651" y="2143025"/>
            <a:ext cx="8915400" cy="377762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DNS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解析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TCP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连接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发送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请求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服务器处理请求并返回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报文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浏览器解析渲染页面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连接结束</a:t>
            </a:r>
          </a:p>
        </p:txBody>
      </p:sp>
    </p:spTree>
    <p:extLst>
      <p:ext uri="{BB962C8B-B14F-4D97-AF65-F5344CB8AC3E}">
        <p14:creationId xmlns:p14="http://schemas.microsoft.com/office/powerpoint/2010/main" val="309523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918DA-EDBA-4DDB-9493-8F6EE458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366" y="495276"/>
            <a:ext cx="8911687" cy="903032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浏览器缓存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00661-CD7A-425D-9DB8-ABE1A9AA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301" y="1398308"/>
            <a:ext cx="10066024" cy="498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浏览器第一次向一个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服务器发起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请求后，服务器会返回请求的资源，并且在响应头中添加一些字段。之后浏览器再向该服务器请求该资源就可以视情况使用</a:t>
            </a:r>
            <a:r>
              <a:rPr lang="zh-CN" altLang="en-US" sz="2400" b="1" dirty="0"/>
              <a:t>强制缓存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协商缓存</a:t>
            </a:r>
            <a:r>
              <a:rPr lang="en-US" altLang="zh-CN" sz="2400" dirty="0"/>
              <a:t>(</a:t>
            </a:r>
            <a:r>
              <a:rPr lang="zh-CN" altLang="en-US" sz="2400" b="1" dirty="0"/>
              <a:t>对比缓存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强制缓存</a:t>
            </a:r>
            <a:r>
              <a:rPr lang="zh-CN" altLang="en-US" sz="2400" dirty="0"/>
              <a:t>：浏览器直接从本地缓存中获取数据，不与服务器进行交互。</a:t>
            </a:r>
          </a:p>
          <a:p>
            <a:pPr marL="0" indent="0">
              <a:buNone/>
            </a:pPr>
            <a:r>
              <a:rPr lang="zh-CN" altLang="en-US" sz="2400" b="1" dirty="0"/>
              <a:t>协商缓存</a:t>
            </a:r>
            <a:r>
              <a:rPr lang="en-US" altLang="zh-CN" sz="2400" dirty="0"/>
              <a:t>(</a:t>
            </a:r>
            <a:r>
              <a:rPr lang="zh-CN" altLang="en-US" sz="2400" b="1" dirty="0"/>
              <a:t>对比缓存</a:t>
            </a:r>
            <a:r>
              <a:rPr lang="en-US" altLang="zh-CN" sz="2400" dirty="0"/>
              <a:t>) </a:t>
            </a:r>
            <a:r>
              <a:rPr lang="zh-CN" altLang="en-US" sz="2400" dirty="0"/>
              <a:t>：浏览器发送请求到服务器，服务器判定是否可使用本地缓存。</a:t>
            </a:r>
          </a:p>
          <a:p>
            <a:pPr marL="0" indent="0">
              <a:buNone/>
            </a:pPr>
            <a:r>
              <a:rPr lang="zh-CN" altLang="en-US" sz="2400" b="1" dirty="0"/>
              <a:t>联系与区别</a:t>
            </a:r>
            <a:r>
              <a:rPr lang="zh-CN" altLang="en-US" sz="2400" dirty="0"/>
              <a:t>：两种缓存方式最终使用的都是本地缓存；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前者无需与服务器交互，后者需要。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两类缓存规则可以同时存在，</a:t>
            </a:r>
            <a:r>
              <a:rPr lang="zh-CN" altLang="en-US" sz="2400" b="1" dirty="0"/>
              <a:t>强制缓存</a:t>
            </a:r>
            <a:r>
              <a:rPr lang="zh-CN" altLang="en-US" sz="2400" dirty="0"/>
              <a:t>优先级高于</a:t>
            </a:r>
            <a:r>
              <a:rPr lang="zh-CN" altLang="en-US" sz="2400" b="1" dirty="0"/>
              <a:t>对比缓存</a:t>
            </a:r>
            <a:r>
              <a:rPr lang="zh-CN" altLang="en-US" sz="2400" dirty="0"/>
              <a:t>，就是说，当执行强制缓存的规则时，如果缓存生效，直接使用缓存，不再执行对比缓存规则。</a:t>
            </a:r>
          </a:p>
        </p:txBody>
      </p:sp>
    </p:spTree>
    <p:extLst>
      <p:ext uri="{BB962C8B-B14F-4D97-AF65-F5344CB8AC3E}">
        <p14:creationId xmlns:p14="http://schemas.microsoft.com/office/powerpoint/2010/main" val="20038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05B2-1C65-4253-A7BB-98E4AE2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82" y="237607"/>
            <a:ext cx="8911687" cy="62882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强制缓存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746EA-2E61-42F4-BBB0-2283C48D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69" y="971742"/>
            <a:ext cx="9147160" cy="1252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dirty="0"/>
              <a:t>强缓存是利用</a:t>
            </a:r>
            <a:r>
              <a:rPr lang="en-US" altLang="zh-CN" sz="2200" dirty="0"/>
              <a:t>http</a:t>
            </a:r>
            <a:r>
              <a:rPr lang="zh-CN" altLang="en-US" sz="2200" dirty="0"/>
              <a:t>的返回头中的</a:t>
            </a:r>
            <a:r>
              <a:rPr lang="en-US" altLang="zh-CN" sz="2200" dirty="0"/>
              <a:t>Expires</a:t>
            </a:r>
            <a:r>
              <a:rPr lang="zh-CN" altLang="en-US" sz="2200" dirty="0"/>
              <a:t>或者</a:t>
            </a:r>
            <a:r>
              <a:rPr lang="en-US" altLang="zh-CN" sz="2200" dirty="0"/>
              <a:t>Cache-Control</a:t>
            </a:r>
            <a:r>
              <a:rPr lang="zh-CN" altLang="en-US" sz="2200" dirty="0"/>
              <a:t>两个字段来控制的，用来表示资源的缓存时间。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b="1" i="0" dirty="0">
                <a:solidFill>
                  <a:srgbClr val="1F497D"/>
                </a:solidFill>
                <a:effectLst/>
                <a:latin typeface="verdana" panose="020B0604030504040204" pitchFamily="34" charset="0"/>
              </a:rPr>
              <a:t>Cache-Control</a:t>
            </a:r>
            <a:r>
              <a:rPr lang="zh-CN" altLang="en-US" b="1" i="0" dirty="0">
                <a:solidFill>
                  <a:srgbClr val="1F497D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Cache-Control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是最重要的规则。常见的取值有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no-cache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max-age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no-store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，默认为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0496CF-29FF-4BA3-9256-8F774052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8565"/>
              </p:ext>
            </p:extLst>
          </p:nvPr>
        </p:nvGraphicFramePr>
        <p:xfrm>
          <a:off x="2032000" y="2224724"/>
          <a:ext cx="8128000" cy="285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69407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0518790"/>
                    </a:ext>
                  </a:extLst>
                </a:gridCol>
              </a:tblGrid>
              <a:tr h="419931"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00641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客户端可以缓存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10696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客户端和代理服务器都可缓存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95670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max-age=xxx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缓存的内容将在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秒后失效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19264"/>
                  </a:ext>
                </a:extLst>
              </a:tr>
              <a:tr h="4518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需要使用对比缓存来验证缓存数据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9634"/>
                  </a:ext>
                </a:extLst>
              </a:tr>
              <a:tr h="7248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禁用缓存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2209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7BE47DE-BE10-4812-90C8-97478692DBD4}"/>
              </a:ext>
            </a:extLst>
          </p:cNvPr>
          <p:cNvSpPr txBox="1"/>
          <p:nvPr/>
        </p:nvSpPr>
        <p:spPr>
          <a:xfrm>
            <a:off x="1980181" y="5288433"/>
            <a:ext cx="891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F497D"/>
                </a:solidFill>
                <a:effectLst/>
                <a:latin typeface="verdana" panose="020B0604030504040204" pitchFamily="34" charset="0"/>
              </a:rPr>
              <a:t>Expires</a:t>
            </a:r>
            <a:r>
              <a:rPr lang="zh-CN" altLang="en-US" b="1" i="0" dirty="0">
                <a:solidFill>
                  <a:srgbClr val="1F497D"/>
                </a:solidFill>
                <a:effectLst/>
                <a:latin typeface="verdana" panose="020B0604030504040204" pitchFamily="34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Expires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的值为服务端返回的到期时间，即下一次请求时，请求时间小于服务端返回的到期时间，直接使用缓存数据。该方法还存在一个问题：服务器时间与客户端时间可能不一致。因此该字段已经很少使用。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而且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Expires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1.0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的东西，现在默认浏览器均默认使用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1.1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，所以它的作用基本忽略。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6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ECD9-A64C-4EFD-BABC-B6B50C3D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61"/>
          </a:xfrm>
        </p:spPr>
        <p:txBody>
          <a:bodyPr/>
          <a:lstStyle/>
          <a:p>
            <a:r>
              <a:rPr lang="zh-CN" altLang="en-US" sz="3600" b="1" dirty="0"/>
              <a:t>对比缓存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057D4-A207-4A5E-A970-25840E99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237" y="1540188"/>
            <a:ext cx="8915400" cy="4693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对比缓存：需要通过</a:t>
            </a:r>
            <a:r>
              <a:rPr lang="en-US" altLang="zh-CN" sz="2000" dirty="0">
                <a:solidFill>
                  <a:schemeClr val="tx1"/>
                </a:solidFill>
              </a:rPr>
              <a:t>HTTP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last-modified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</a:rPr>
              <a:t>Etag</a:t>
            </a:r>
            <a:r>
              <a:rPr lang="zh-CN" altLang="en-US" sz="2000" dirty="0">
                <a:solidFill>
                  <a:schemeClr val="tx1"/>
                </a:solidFill>
              </a:rPr>
              <a:t>字段进行比较判断是否可以使用缓存。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浏览器第一次请求数据时，服务器会将缓存标识与数据一起返回给客户端，客户端将二者备份至缓存数据库中。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last-modified</a:t>
            </a:r>
            <a:r>
              <a:rPr lang="zh-CN" altLang="en-US" sz="2000" dirty="0">
                <a:solidFill>
                  <a:schemeClr val="tx1"/>
                </a:solidFill>
              </a:rPr>
              <a:t>是第一次请求资源时，服务器返回的字段，表示最后一次更新的时间。下一次浏览器请求资源时就发送</a:t>
            </a:r>
            <a:r>
              <a:rPr lang="en-US" altLang="zh-CN" sz="2000" dirty="0">
                <a:solidFill>
                  <a:schemeClr val="tx1"/>
                </a:solidFill>
              </a:rPr>
              <a:t>if-modified-since</a:t>
            </a:r>
            <a:r>
              <a:rPr lang="zh-CN" altLang="en-US" sz="2000" dirty="0">
                <a:solidFill>
                  <a:schemeClr val="tx1"/>
                </a:solidFill>
              </a:rPr>
              <a:t>字段。服务器用本地</a:t>
            </a:r>
            <a:r>
              <a:rPr lang="en-US" altLang="zh-CN" sz="2000" dirty="0">
                <a:solidFill>
                  <a:schemeClr val="tx1"/>
                </a:solidFill>
              </a:rPr>
              <a:t>Last-modified</a:t>
            </a:r>
            <a:r>
              <a:rPr lang="zh-CN" altLang="en-US" sz="2000" dirty="0">
                <a:solidFill>
                  <a:schemeClr val="tx1"/>
                </a:solidFill>
              </a:rPr>
              <a:t>时间与</a:t>
            </a:r>
            <a:r>
              <a:rPr lang="en-US" altLang="zh-CN" sz="2000" dirty="0">
                <a:solidFill>
                  <a:schemeClr val="tx1"/>
                </a:solidFill>
              </a:rPr>
              <a:t>if-modified-since</a:t>
            </a:r>
            <a:r>
              <a:rPr lang="zh-CN" altLang="en-US" sz="2000" dirty="0">
                <a:solidFill>
                  <a:schemeClr val="tx1"/>
                </a:solidFill>
              </a:rPr>
              <a:t>时间比较，如果不一致则认为缓存已过期并返回新资源给浏览器；如果时间一致则发送</a:t>
            </a:r>
            <a:r>
              <a:rPr lang="en-US" altLang="zh-CN" sz="2000" dirty="0">
                <a:solidFill>
                  <a:schemeClr val="tx1"/>
                </a:solidFill>
              </a:rPr>
              <a:t>304</a:t>
            </a:r>
            <a:r>
              <a:rPr lang="zh-CN" altLang="en-US" sz="2000" dirty="0">
                <a:solidFill>
                  <a:schemeClr val="tx1"/>
                </a:solidFill>
              </a:rPr>
              <a:t>状态码，让浏览器继续使用缓存。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1"/>
                </a:solidFill>
              </a:rPr>
              <a:t>Etag</a:t>
            </a:r>
            <a:r>
              <a:rPr lang="zh-CN" altLang="en-US" sz="2000" dirty="0">
                <a:solidFill>
                  <a:schemeClr val="tx1"/>
                </a:solidFill>
              </a:rPr>
              <a:t>：资源的实体标识（哈希字符串），当资源内容更新时，</a:t>
            </a:r>
            <a:r>
              <a:rPr lang="en-US" altLang="zh-CN" sz="2000" dirty="0" err="1">
                <a:solidFill>
                  <a:schemeClr val="tx1"/>
                </a:solidFill>
              </a:rPr>
              <a:t>Etag</a:t>
            </a:r>
            <a:r>
              <a:rPr lang="zh-CN" altLang="en-US" sz="2000" dirty="0">
                <a:solidFill>
                  <a:schemeClr val="tx1"/>
                </a:solidFill>
              </a:rPr>
              <a:t>会改变。服务器会判断</a:t>
            </a:r>
            <a:r>
              <a:rPr lang="en-US" altLang="zh-CN" sz="2000" dirty="0" err="1">
                <a:solidFill>
                  <a:schemeClr val="tx1"/>
                </a:solidFill>
              </a:rPr>
              <a:t>Etag</a:t>
            </a:r>
            <a:r>
              <a:rPr lang="zh-CN" altLang="en-US" sz="2000" dirty="0">
                <a:solidFill>
                  <a:schemeClr val="tx1"/>
                </a:solidFill>
              </a:rPr>
              <a:t>是否发生变化，如果变化则返回新资源，否则返回</a:t>
            </a:r>
            <a:r>
              <a:rPr lang="en-US" altLang="zh-CN" sz="2000" dirty="0">
                <a:solidFill>
                  <a:schemeClr val="tx1"/>
                </a:solidFill>
              </a:rPr>
              <a:t>304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507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2EF96-DC1B-4DF0-A67B-CB56C096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04" y="699525"/>
            <a:ext cx="8911687" cy="723923"/>
          </a:xfrm>
        </p:spPr>
        <p:txBody>
          <a:bodyPr/>
          <a:lstStyle/>
          <a:p>
            <a:r>
              <a:rPr lang="zh-CN" altLang="en-US" dirty="0"/>
              <a:t>第一步：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PingFang SC"/>
              </a:rPr>
              <a:t>DNS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2DAAE-62A0-4D72-97CB-7D4CADBF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791" y="1540188"/>
            <a:ext cx="8915400" cy="473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DNS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解析也叫</a:t>
            </a:r>
            <a:r>
              <a:rPr lang="zh-CN" altLang="en-US" sz="2400" dirty="0"/>
              <a:t>域名解析：是把域名指向网站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地址，采用域名来代替</a:t>
            </a:r>
            <a:r>
              <a:rPr lang="en-US" altLang="zh-CN" sz="2400" dirty="0"/>
              <a:t>IP</a:t>
            </a:r>
            <a:r>
              <a:rPr lang="zh-CN" altLang="en-US" sz="2400" dirty="0"/>
              <a:t>地址标识站点地址。域名解析就是域名到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地址的转换过程。域名的解析工作由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服务器完成。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首先浏览器先检查本地</a:t>
            </a:r>
            <a:r>
              <a:rPr lang="en-US" altLang="zh-CN" sz="2400" dirty="0"/>
              <a:t>hosts</a:t>
            </a:r>
            <a:r>
              <a:rPr lang="zh-CN" altLang="en-US" sz="2400" dirty="0"/>
              <a:t>文件是否有这个网址映射关系，如果有就调用这个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地址映射，完成域名解析。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如果没找到则会查找本地缓存，如果查找到则返回。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如果还是没有找到则会查找本地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服务器，如果查找到则返回。</a:t>
            </a:r>
          </a:p>
          <a:p>
            <a:pPr marL="0" indent="0">
              <a:buNone/>
            </a:pPr>
            <a:r>
              <a:rPr lang="zh-CN" altLang="en-US" sz="2400" dirty="0"/>
              <a:t>最后迭代查询，按根域服务器 </a:t>
            </a:r>
            <a:r>
              <a:rPr lang="en-US" altLang="zh-CN" sz="2400" dirty="0"/>
              <a:t>-&gt;</a:t>
            </a:r>
            <a:r>
              <a:rPr lang="zh-CN" altLang="en-US" sz="2400" dirty="0"/>
              <a:t>顶级域名</a:t>
            </a:r>
            <a:r>
              <a:rPr lang="en-US" altLang="zh-CN" sz="2400" dirty="0"/>
              <a:t>,.com-&gt;</a:t>
            </a:r>
            <a:r>
              <a:rPr lang="zh-CN" altLang="en-US" sz="2400" dirty="0"/>
              <a:t>二级域名，</a:t>
            </a:r>
            <a:r>
              <a:rPr lang="en-US" altLang="zh-CN" sz="2400" dirty="0"/>
              <a:t>baidu.com -&gt;</a:t>
            </a:r>
            <a:r>
              <a:rPr lang="zh-CN" altLang="en-US" sz="2400" dirty="0"/>
              <a:t>三级域名，</a:t>
            </a:r>
            <a:r>
              <a:rPr lang="en-US" altLang="zh-CN" sz="2400" dirty="0"/>
              <a:t>www.baidu.com</a:t>
            </a:r>
            <a:r>
              <a:rPr lang="zh-CN" altLang="en-US" sz="2400" dirty="0"/>
              <a:t>的顺序找到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25822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21F7-22FB-4E44-906C-9639F7D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8575"/>
            <a:ext cx="9139663" cy="639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第二步：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PingFang SC"/>
              </a:rPr>
              <a:t>TCP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连接（</a:t>
            </a:r>
            <a:r>
              <a:rPr lang="zh-CN" altLang="en-US" dirty="0"/>
              <a:t>三次握手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）</a:t>
            </a:r>
            <a:b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669E2-7099-4DC6-9344-D04DA5AB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5" y="667657"/>
            <a:ext cx="9806331" cy="29313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在通过第一步的</a:t>
            </a:r>
            <a:r>
              <a:rPr lang="en-US" altLang="zh-CN" dirty="0"/>
              <a:t>DNS</a:t>
            </a:r>
            <a:r>
              <a:rPr lang="zh-CN" altLang="en-US" dirty="0"/>
              <a:t>域名解析后，获取到了服务器的</a:t>
            </a:r>
            <a:r>
              <a:rPr lang="en-US" altLang="zh-CN" dirty="0"/>
              <a:t>IP</a:t>
            </a:r>
            <a:r>
              <a:rPr lang="zh-CN" altLang="en-US" dirty="0"/>
              <a:t>地址，在获取到</a:t>
            </a:r>
            <a:r>
              <a:rPr lang="en-US" altLang="zh-CN" dirty="0"/>
              <a:t>IP</a:t>
            </a:r>
            <a:r>
              <a:rPr lang="zh-CN" altLang="en-US" dirty="0"/>
              <a:t>地址后，便会开始建立一次连接，这是由</a:t>
            </a:r>
            <a:r>
              <a:rPr lang="en-US" altLang="zh-CN" dirty="0"/>
              <a:t>TCP</a:t>
            </a:r>
            <a:r>
              <a:rPr lang="zh-CN" altLang="en-US" dirty="0"/>
              <a:t>协议完成的，主要通过三次握手进行连接。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第一次握手</a:t>
            </a:r>
            <a:r>
              <a:rPr lang="zh-CN" altLang="en-US" dirty="0"/>
              <a:t>： 建立连接时，客户端发送</a:t>
            </a:r>
            <a:r>
              <a:rPr lang="en-US" altLang="zh-CN" dirty="0"/>
              <a:t>syn</a:t>
            </a:r>
            <a:r>
              <a:rPr lang="zh-CN" altLang="en-US" dirty="0"/>
              <a:t>包（</a:t>
            </a:r>
            <a:r>
              <a:rPr lang="en-US" altLang="zh-CN" dirty="0"/>
              <a:t>syn=j</a:t>
            </a:r>
            <a:r>
              <a:rPr lang="zh-CN" altLang="en-US" dirty="0"/>
              <a:t>）到服务器，并进入</a:t>
            </a:r>
            <a:r>
              <a:rPr lang="en-US" altLang="zh-CN" dirty="0"/>
              <a:t>SYN_SENT</a:t>
            </a:r>
            <a:r>
              <a:rPr lang="zh-CN" altLang="en-US" dirty="0"/>
              <a:t>状态，等待服务器确认； </a:t>
            </a:r>
          </a:p>
          <a:p>
            <a:pPr marL="0" indent="0">
              <a:buNone/>
            </a:pPr>
            <a:r>
              <a:rPr lang="zh-CN" altLang="en-US" b="1" dirty="0"/>
              <a:t>第二次握手</a:t>
            </a:r>
            <a:r>
              <a:rPr lang="zh-CN" altLang="en-US" dirty="0"/>
              <a:t>： 服务器收到</a:t>
            </a:r>
            <a:r>
              <a:rPr lang="en-US" altLang="zh-CN" dirty="0"/>
              <a:t>syn</a:t>
            </a:r>
            <a:r>
              <a:rPr lang="zh-CN" altLang="en-US" dirty="0"/>
              <a:t>包，必须确认客户的</a:t>
            </a:r>
            <a:r>
              <a:rPr lang="en-US" altLang="zh-CN" dirty="0"/>
              <a:t>SYN</a:t>
            </a:r>
            <a:r>
              <a:rPr lang="zh-CN" altLang="en-US" dirty="0"/>
              <a:t>（</a:t>
            </a:r>
            <a:r>
              <a:rPr lang="en-US" altLang="zh-CN" dirty="0"/>
              <a:t>ack=j+1</a:t>
            </a:r>
            <a:r>
              <a:rPr lang="zh-CN" altLang="en-US" dirty="0"/>
              <a:t>），同时自己也发送一个</a:t>
            </a:r>
            <a:r>
              <a:rPr lang="en-US" altLang="zh-CN" dirty="0"/>
              <a:t>SYN</a:t>
            </a:r>
            <a:r>
              <a:rPr lang="zh-CN" altLang="en-US" dirty="0"/>
              <a:t>包（</a:t>
            </a:r>
            <a:r>
              <a:rPr lang="en-US" altLang="zh-CN" dirty="0"/>
              <a:t>syn=k</a:t>
            </a:r>
            <a:r>
              <a:rPr lang="zh-CN" altLang="en-US" dirty="0"/>
              <a:t>），即</a:t>
            </a:r>
            <a:r>
              <a:rPr lang="en-US" altLang="zh-CN" dirty="0"/>
              <a:t>SYN+ACK</a:t>
            </a:r>
            <a:r>
              <a:rPr lang="zh-CN" altLang="en-US" dirty="0"/>
              <a:t>包，此时服务器进入</a:t>
            </a:r>
            <a:r>
              <a:rPr lang="en-US" altLang="zh-CN" dirty="0"/>
              <a:t>SYN_RECV</a:t>
            </a:r>
            <a:r>
              <a:rPr lang="zh-CN" altLang="en-US" dirty="0"/>
              <a:t>状态；</a:t>
            </a:r>
          </a:p>
          <a:p>
            <a:pPr marL="0" indent="0">
              <a:buNone/>
            </a:pPr>
            <a:r>
              <a:rPr lang="zh-CN" altLang="en-US" b="1" dirty="0"/>
              <a:t>第三次握手</a:t>
            </a:r>
            <a:r>
              <a:rPr lang="zh-CN" altLang="en-US" dirty="0"/>
              <a:t>： 客户端收到服务器的</a:t>
            </a:r>
            <a:r>
              <a:rPr lang="en-US" altLang="zh-CN" dirty="0"/>
              <a:t>SYN+ACK</a:t>
            </a:r>
            <a:r>
              <a:rPr lang="zh-CN" altLang="en-US" dirty="0"/>
              <a:t>包，向服务器发送确认包</a:t>
            </a:r>
            <a:r>
              <a:rPr lang="en-US" altLang="zh-CN" dirty="0"/>
              <a:t>ACK(ack=k+1</a:t>
            </a:r>
            <a:r>
              <a:rPr lang="zh-CN" altLang="en-US" dirty="0"/>
              <a:t>），此包发送完毕，客户端和服务器进入</a:t>
            </a:r>
            <a:r>
              <a:rPr lang="en-US" altLang="zh-CN" dirty="0"/>
              <a:t>ESTABLISHED</a:t>
            </a:r>
            <a:r>
              <a:rPr lang="zh-CN" altLang="en-US" dirty="0"/>
              <a:t>（</a:t>
            </a:r>
            <a:r>
              <a:rPr lang="en-US" altLang="zh-CN" dirty="0"/>
              <a:t>TCP</a:t>
            </a:r>
            <a:r>
              <a:rPr lang="zh-CN" altLang="en-US" dirty="0"/>
              <a:t>连接成功）状态，完成三次握手。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完成三次握手，客户端与服务器开始传送数据。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2862310-23ED-40FD-BEA5-5225B5A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758908"/>
            <a:ext cx="10439399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通俗的可以理解为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①源端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远端：你好，我想跟你连接可以吗？（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SYN=1,seq=x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②远端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源端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你确定要连接是吧？（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SYN=1,ACK=1,seq=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y,ack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=x+1)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③源端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远端：确定，我们连接吧！（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ACK=1,seq=x+1,ack=y+1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8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BB8F-80CA-4812-8BA9-3AD4099F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zh-CN" altLang="en-US" dirty="0"/>
              <a:t>第三步：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发送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59B66-F25B-44E9-8667-63119711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49" y="1540189"/>
            <a:ext cx="999172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请求报文格式：请求行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请求头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空行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消息体，请求行包括请求方法（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GET/POST/DELETE/PUT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）、请求资源路径（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）、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版本号；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65265-BD9D-4763-9C40-237DB721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5" y="2465731"/>
            <a:ext cx="10943419" cy="39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8010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2797</Words>
  <Application>Microsoft Office PowerPoint</Application>
  <PresentationFormat>宽屏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PingFang SC</vt:lpstr>
      <vt:lpstr>Arial</vt:lpstr>
      <vt:lpstr>Century Gothic</vt:lpstr>
      <vt:lpstr>Consolas</vt:lpstr>
      <vt:lpstr>Verdana</vt:lpstr>
      <vt:lpstr>Wingdings 3</vt:lpstr>
      <vt:lpstr>丝状</vt:lpstr>
      <vt:lpstr>第三次晨讲</vt:lpstr>
      <vt:lpstr>PowerPoint 演示文稿</vt:lpstr>
      <vt:lpstr>总体来说大致分为以下6个过程:</vt:lpstr>
      <vt:lpstr>浏览器缓存</vt:lpstr>
      <vt:lpstr>强制缓存</vt:lpstr>
      <vt:lpstr>对比缓存</vt:lpstr>
      <vt:lpstr>第一步：DNS解析</vt:lpstr>
      <vt:lpstr>第二步：TCP连接（三次握手） </vt:lpstr>
      <vt:lpstr>第三步：发送HTTP请求</vt:lpstr>
      <vt:lpstr>第四步：服务器处理请求并返回HTTP报文 </vt:lpstr>
      <vt:lpstr>第五步：浏览器解析渲染页面</vt:lpstr>
      <vt:lpstr>Reflow（回流）和Repaint（重绘）</vt:lpstr>
      <vt:lpstr>JS的解析渲染</vt:lpstr>
      <vt:lpstr>第六步：连接结束（四次挥手）</vt:lpstr>
      <vt:lpstr>(第四次挥手)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第三次晨讲</dc:title>
  <dc:creator>潘 信焕</dc:creator>
  <cp:lastModifiedBy>潘 信焕</cp:lastModifiedBy>
  <cp:revision>22</cp:revision>
  <dcterms:created xsi:type="dcterms:W3CDTF">2021-01-10T08:37:42Z</dcterms:created>
  <dcterms:modified xsi:type="dcterms:W3CDTF">2021-01-17T14:57:34Z</dcterms:modified>
</cp:coreProperties>
</file>