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Lst>
  <p:sldSz cy="6858000" cx="9144000"/>
  <p:notesSz cx="6831000" cy="9117000"/>
  <p:embeddedFontLst>
    <p:embeddedFont>
      <p:font typeface="Tahoma"/>
      <p:regular r:id="rId148"/>
      <p:bold r:id="rId149"/>
    </p:embeddedFont>
    <p:embeddedFont>
      <p:font typeface="Noto Sans Symbols"/>
      <p:regular r:id="rId150"/>
      <p:bold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72">
          <p15:clr>
            <a:srgbClr val="000000"/>
          </p15:clr>
        </p15:guide>
        <p15:guide id="2" pos="215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D4FE5A-315B-41DA-85DB-21D0C43C2FDC}">
  <a:tblStyle styleId="{0FD4FE5A-315B-41DA-85DB-21D0C43C2F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72" orient="horz"/>
        <p:guide pos="215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NotoSansSymbols-regular.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Tahoma-bold.fntdata"/><Relationship Id="rId4" Type="http://schemas.openxmlformats.org/officeDocument/2006/relationships/tableStyles" Target="tableStyles.xml"/><Relationship Id="rId148" Type="http://schemas.openxmlformats.org/officeDocument/2006/relationships/font" Target="fonts/Tahoma-regular.fntdata"/><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slide" Target="slides/slide140.xml"/><Relationship Id="rId6" Type="http://schemas.openxmlformats.org/officeDocument/2006/relationships/slideMaster" Target="slideMasters/slideMaster2.xml"/><Relationship Id="rId146" Type="http://schemas.openxmlformats.org/officeDocument/2006/relationships/slide" Target="slides/slide139.xml"/><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 Id="rId151" Type="http://schemas.openxmlformats.org/officeDocument/2006/relationships/font" Target="fonts/NotoSansSymbol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70325" y="0"/>
            <a:ext cx="2960687" cy="455612"/>
          </a:xfrm>
          <a:prstGeom prst="rect">
            <a:avLst/>
          </a:prstGeom>
          <a:noFill/>
          <a:ln>
            <a:noFill/>
          </a:ln>
        </p:spPr>
        <p:txBody>
          <a:bodyPr anchorCtr="0" anchor="t" bIns="45550" lIns="91125" spcFirstLastPara="1" rIns="91125" wrap="square" tIns="455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0" y="8661400"/>
            <a:ext cx="2960687" cy="455612"/>
          </a:xfrm>
          <a:prstGeom prst="rect">
            <a:avLst/>
          </a:prstGeom>
          <a:noFill/>
          <a:ln>
            <a:noFill/>
          </a:ln>
        </p:spPr>
        <p:txBody>
          <a:bodyPr anchorCtr="0" anchor="b" bIns="45550" lIns="91125" spcFirstLastPara="1" rIns="91125" wrap="square" tIns="455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6" name="Google Shape;6;n"/>
          <p:cNvSpPr txBox="1"/>
          <p:nvPr>
            <p:ph idx="12" type="sldNum"/>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7" name="Google Shape;7;n"/>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 name="Google Shape;8;n"/>
          <p:cNvSpPr txBox="1"/>
          <p:nvPr>
            <p:ph idx="3" type="hdr"/>
          </p:nvPr>
        </p:nvSpPr>
        <p:spPr>
          <a:xfrm>
            <a:off x="0" y="0"/>
            <a:ext cx="2960687" cy="4556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10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88" name="Google Shape;1288;p10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0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98" name="Google Shape;1298;p10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0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08" name="Google Shape;1308;p10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10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17" name="Google Shape;1317;p10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0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26" name="Google Shape;1326;p10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10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35" name="Google Shape;1335;p10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0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44" name="Google Shape;1344;p10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0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67" name="Google Shape;1367;p10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10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79" name="Google Shape;1379;p10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10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91" name="Google Shape;1391;p10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p11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00" name="Google Shape;1400;p11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1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34" name="Google Shape;1434;p11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11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84" name="Google Shape;1484;p11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11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537" name="Google Shape;1537;p11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p11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594" name="Google Shape;1594;p11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p11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06" name="Google Shape;1606;p11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11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16" name="Google Shape;1616;p11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11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26" name="Google Shape;1626;p11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1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38" name="Google Shape;1638;p11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1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47" name="Google Shape;1647;p11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p12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56" name="Google Shape;1656;p12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12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65" name="Google Shape;1665;p12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2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75" name="Google Shape;1675;p12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2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84" name="Google Shape;1684;p12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p12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93" name="Google Shape;1693;p12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p12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02" name="Google Shape;1702;p12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12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11" name="Google Shape;1711;p12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12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20" name="Google Shape;1720;p12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12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29" name="Google Shape;1729;p12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p12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38" name="Google Shape;1738;p12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13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47" name="Google Shape;1747;p13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13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56" name="Google Shape;1756;p13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13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65" name="Google Shape;1765;p13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p13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74" name="Google Shape;1774;p13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p13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83" name="Google Shape;1783;p13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p13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92" name="Google Shape;1792;p13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p13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01" name="Google Shape;1801;p13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p13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10" name="Google Shape;1810;p13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p13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19" name="Google Shape;1819;p13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p13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28" name="Google Shape;1828;p13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p14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37" name="Google Shape;1837;p14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93" name="Google Shape;293;p1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30" name="Google Shape;330;p2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49" name="Google Shape;349;p2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67" name="Google Shape;367;p2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76" name="Google Shape;376;p2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85" name="Google Shape;385;p2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94" name="Google Shape;394;p2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42" name="Google Shape;442;p2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52" name="Google Shape;452;p2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61" name="Google Shape;461;p3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07" name="Google Shape;507;p3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65" name="Google Shape;565;p3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01" name="Google Shape;601;p3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10" name="Google Shape;610;p3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19" name="Google Shape;619;p3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28" name="Google Shape;628;p3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36" name="Google Shape;636;p3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45" name="Google Shape;645;p3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55" name="Google Shape;655;p3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65" name="Google Shape;665;p4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73" name="Google Shape;673;p4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82" name="Google Shape;682;p4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91" name="Google Shape;691;p4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01" name="Google Shape;701;p4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10" name="Google Shape;710;p4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4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19" name="Google Shape;719;p4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28" name="Google Shape;728;p4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37" name="Google Shape;737;p4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46" name="Google Shape;746;p4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55" name="Google Shape;755;p5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64" name="Google Shape;764;p5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5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73" name="Google Shape;773;p5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82" name="Google Shape;782;p5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791" name="Google Shape;791;p5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5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00" name="Google Shape;800;p5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11" name="Google Shape;811;p5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20" name="Google Shape;820;p5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30" name="Google Shape;830;p5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40" name="Google Shape;840;p5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6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49" name="Google Shape;849;p6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6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58" name="Google Shape;858;p6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6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67" name="Google Shape;867;p6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6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76" name="Google Shape;876;p6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6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86" name="Google Shape;886;p64:notes"/>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87" name="Google Shape;887;p64: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6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896" name="Google Shape;896;p6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6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05" name="Google Shape;905;p6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6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14" name="Google Shape;914;p6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6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24" name="Google Shape;924;p6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6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33" name="Google Shape;933;p6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7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42" name="Google Shape;942;p7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7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60" name="Google Shape;960;p7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7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69" name="Google Shape;969;p7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7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78" name="Google Shape;978;p7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999" name="Google Shape;999;p7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7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08" name="Google Shape;1008;p7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7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29" name="Google Shape;1029;p7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7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39" name="Google Shape;1039;p7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7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49" name="Google Shape;1049;p7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7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58" name="Google Shape;1058;p7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8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67" name="Google Shape;1067;p8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8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76" name="Google Shape;1076;p8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8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085" name="Google Shape;1085;p8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8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94" name="Google Shape;1094;p8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95" name="Google Shape;1095;p83:notes"/>
          <p:cNvSpPr txBox="1"/>
          <p:nvPr>
            <p:ph idx="1" type="body"/>
          </p:nvPr>
        </p:nvSpPr>
        <p:spPr>
          <a:xfrm>
            <a:off x="911225" y="4330700"/>
            <a:ext cx="5008562" cy="41021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8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04" name="Google Shape;1104;p8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8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13" name="Google Shape;1113;p8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8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43" name="Google Shape;1143;p8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8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52" name="Google Shape;1152;p8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8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61" name="Google Shape;1161;p8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71" name="Google Shape;1171;p8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9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81" name="Google Shape;1181;p90: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9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90" name="Google Shape;1190;p91: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9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00" name="Google Shape;1200;p92: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9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11" name="Google Shape;1211;p93: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9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20" name="Google Shape;1220;p94: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9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34" name="Google Shape;1234;p95: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9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43" name="Google Shape;1243;p96: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9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54" name="Google Shape;1254;p97: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9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64" name="Google Shape;1264;p98: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9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74" name="Google Shape;1274;p99:notes"/>
          <p:cNvSpPr/>
          <p:nvPr>
            <p:ph idx="2" type="sldImg"/>
          </p:nvPr>
        </p:nvSpPr>
        <p:spPr>
          <a:xfrm>
            <a:off x="1138237" y="684212"/>
            <a:ext cx="4554537"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9" name="Google Shape;19;p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75" name="Google Shape;7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76" name="Google Shape;7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77" name="Google Shape;7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78" name="Google Shape;78;p1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2"/>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84" name="Google Shape;84;p12"/>
          <p:cNvSpPr txBox="1"/>
          <p:nvPr>
            <p:ph idx="2" type="body"/>
          </p:nvPr>
        </p:nvSpPr>
        <p:spPr>
          <a:xfrm>
            <a:off x="4648200" y="1371600"/>
            <a:ext cx="4114800" cy="51054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85" name="Google Shape;85;p1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91" name="Google Shape;91;p1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0" name="Shape 110"/>
        <p:cNvGrpSpPr/>
        <p:nvPr/>
      </p:nvGrpSpPr>
      <p:grpSpPr>
        <a:xfrm>
          <a:off x="0" y="0"/>
          <a:ext cx="0" cy="0"/>
          <a:chOff x="0" y="0"/>
          <a:chExt cx="0" cy="0"/>
        </a:xfrm>
      </p:grpSpPr>
      <p:sp>
        <p:nvSpPr>
          <p:cNvPr id="111" name="Google Shape;111;p15"/>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168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113" name="Google Shape;113;p1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2" name="Shape 22"/>
        <p:cNvGrpSpPr/>
        <p:nvPr/>
      </p:nvGrpSpPr>
      <p:grpSpPr>
        <a:xfrm>
          <a:off x="0" y="0"/>
          <a:ext cx="0" cy="0"/>
          <a:chOff x="0" y="0"/>
          <a:chExt cx="0" cy="0"/>
        </a:xfrm>
      </p:grpSpPr>
      <p:sp>
        <p:nvSpPr>
          <p:cNvPr id="23" name="Google Shape;23;p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5" name="Google Shape;25;p3"/>
          <p:cNvSpPr txBox="1"/>
          <p:nvPr>
            <p:ph idx="2" type="body"/>
          </p:nvPr>
        </p:nvSpPr>
        <p:spPr>
          <a:xfrm>
            <a:off x="46482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p:nvPr>
            <p:ph idx="1" type="body"/>
          </p:nvPr>
        </p:nvSpPr>
        <p:spPr>
          <a:xfrm>
            <a:off x="381000" y="1371600"/>
            <a:ext cx="4114800" cy="5105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2" name="Google Shape;32;p4"/>
          <p:cNvSpPr txBox="1"/>
          <p:nvPr>
            <p:ph idx="2" type="body"/>
          </p:nvPr>
        </p:nvSpPr>
        <p:spPr>
          <a:xfrm>
            <a:off x="4648200" y="1371600"/>
            <a:ext cx="4114800" cy="24765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3" name="Google Shape;33;p4"/>
          <p:cNvSpPr txBox="1"/>
          <p:nvPr>
            <p:ph idx="3" type="body"/>
          </p:nvPr>
        </p:nvSpPr>
        <p:spPr>
          <a:xfrm>
            <a:off x="4648200" y="4000500"/>
            <a:ext cx="4114800" cy="24765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6"/>
          <p:cNvSpPr txBox="1"/>
          <p:nvPr>
            <p:ph type="title"/>
          </p:nvPr>
        </p:nvSpPr>
        <p:spPr>
          <a:xfrm rot="5400000">
            <a:off x="4667250" y="2381250"/>
            <a:ext cx="6096000" cy="2095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 type="body"/>
          </p:nvPr>
        </p:nvSpPr>
        <p:spPr>
          <a:xfrm rot="5400000">
            <a:off x="400050" y="361950"/>
            <a:ext cx="6096000" cy="61341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5" name="Google Shape;45;p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 name="Shape 48"/>
        <p:cNvGrpSpPr/>
        <p:nvPr/>
      </p:nvGrpSpPr>
      <p:grpSpPr>
        <a:xfrm>
          <a:off x="0" y="0"/>
          <a:ext cx="0" cy="0"/>
          <a:chOff x="0" y="0"/>
          <a:chExt cx="0" cy="0"/>
        </a:xfrm>
      </p:grpSpPr>
      <p:sp>
        <p:nvSpPr>
          <p:cNvPr id="49" name="Google Shape;49;p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7"/>
          <p:cNvSpPr txBox="1"/>
          <p:nvPr>
            <p:ph idx="1" type="body"/>
          </p:nvPr>
        </p:nvSpPr>
        <p:spPr>
          <a:xfrm rot="5400000">
            <a:off x="2019300" y="-266700"/>
            <a:ext cx="5105400" cy="83820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1" name="Google Shape;51;p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8"/>
          <p:cNvSpPr/>
          <p:nvPr>
            <p:ph idx="2" type="pic"/>
          </p:nvPr>
        </p:nvSpPr>
        <p:spPr>
          <a:xfrm>
            <a:off x="1792288" y="612775"/>
            <a:ext cx="5486400" cy="4114800"/>
          </a:xfrm>
          <a:prstGeom prst="rect">
            <a:avLst/>
          </a:prstGeom>
          <a:noFill/>
          <a:ln>
            <a:noFill/>
          </a:ln>
        </p:spPr>
      </p:sp>
      <p:sp>
        <p:nvSpPr>
          <p:cNvPr id="57" name="Google Shape;57;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58" name="Google Shape;58;p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65" name="Google Shape;65;p9"/>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81000" y="1219200"/>
            <a:ext cx="8410575" cy="46037"/>
          </a:xfrm>
          <a:prstGeom prst="rect">
            <a:avLst/>
          </a:prstGeom>
          <a:gradFill>
            <a:gsLst>
              <a:gs pos="0">
                <a:srgbClr val="00E4A8">
                  <a:alpha val="49803"/>
                </a:srgbClr>
              </a:gs>
              <a:gs pos="100000">
                <a:srgbClr val="3333CC">
                  <a:alpha val="49803"/>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3" name="Google Shape;13;p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 name="Google Shape;15;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14"/>
          <p:cNvGrpSpPr/>
          <p:nvPr/>
        </p:nvGrpSpPr>
        <p:grpSpPr>
          <a:xfrm>
            <a:off x="0" y="2438400"/>
            <a:ext cx="9009062" cy="1052512"/>
            <a:chOff x="0" y="1536"/>
            <a:chExt cx="5675" cy="663"/>
          </a:xfrm>
        </p:grpSpPr>
        <p:grpSp>
          <p:nvGrpSpPr>
            <p:cNvPr id="96" name="Google Shape;96;p14"/>
            <p:cNvGrpSpPr/>
            <p:nvPr/>
          </p:nvGrpSpPr>
          <p:grpSpPr>
            <a:xfrm>
              <a:off x="183" y="1604"/>
              <a:ext cx="448" cy="299"/>
              <a:chOff x="720" y="336"/>
              <a:chExt cx="624" cy="432"/>
            </a:xfrm>
          </p:grpSpPr>
          <p:sp>
            <p:nvSpPr>
              <p:cNvPr id="97" name="Google Shape;97;p14"/>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1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99" name="Google Shape;99;p14"/>
            <p:cNvGrpSpPr/>
            <p:nvPr/>
          </p:nvGrpSpPr>
          <p:grpSpPr>
            <a:xfrm>
              <a:off x="261" y="1870"/>
              <a:ext cx="465" cy="299"/>
              <a:chOff x="912" y="2640"/>
              <a:chExt cx="672" cy="432"/>
            </a:xfrm>
          </p:grpSpPr>
          <p:sp>
            <p:nvSpPr>
              <p:cNvPr id="100" name="Google Shape;100;p14"/>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 name="Google Shape;101;p14"/>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02" name="Google Shape;102;p1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3" name="Google Shape;103;p14"/>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 name="Google Shape;104;p14"/>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05" name="Google Shape;105;p1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06" name="Google Shape;106;p14"/>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07" name="Google Shape;107;p1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8" name="Google Shape;108;p1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9" name="Google Shape;109;p1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uiuc.edu/~hanj"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31.png"/><Relationship Id="rId8" Type="http://schemas.openxmlformats.org/officeDocument/2006/relationships/image" Target="../media/image23.png"/></Relationships>
</file>

<file path=ppt/slides/_rels/slide111.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31.png"/><Relationship Id="rId8" Type="http://schemas.openxmlformats.org/officeDocument/2006/relationships/image" Target="../media/image23.png"/></Relationships>
</file>

<file path=ppt/slides/_rels/slide112.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31.png"/><Relationship Id="rId8" Type="http://schemas.openxmlformats.org/officeDocument/2006/relationships/image" Target="../media/image23.png"/></Relationships>
</file>

<file path=ppt/slides/_rels/slide113.xml.rels><?xml version="1.0" encoding="UTF-8" standalone="yes"?><Relationships xmlns="http://schemas.openxmlformats.org/package/2006/relationships"><Relationship Id="rId10"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31.png"/><Relationship Id="rId8"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hyperlink" Target="http://slide38.x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2.png"/><Relationship Id="rId4" Type="http://schemas.openxmlformats.org/officeDocument/2006/relationships/image" Target="../media/image2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5.png"/><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1" name="Google Shape;121;p1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2" name="Google Shape;122;p1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23" name="Google Shape;123;p16"/>
          <p:cNvSpPr txBox="1"/>
          <p:nvPr>
            <p:ph type="title"/>
          </p:nvPr>
        </p:nvSpPr>
        <p:spPr>
          <a:xfrm>
            <a:off x="533400" y="381000"/>
            <a:ext cx="8077200" cy="2743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800"/>
              <a:buFont typeface="Tahoma"/>
              <a:buNone/>
            </a:pPr>
            <a:r>
              <a:rPr b="1" i="0" lang="en-US" sz="4800" u="none">
                <a:solidFill>
                  <a:schemeClr val="dk2"/>
                </a:solidFill>
                <a:latin typeface="Tahoma"/>
                <a:ea typeface="Tahoma"/>
                <a:cs typeface="Tahoma"/>
                <a:sym typeface="Tahoma"/>
              </a:rPr>
              <a:t>Data Mining:</a:t>
            </a:r>
            <a:r>
              <a:rPr b="0" i="0" lang="en-US" sz="4800" u="none">
                <a:solidFill>
                  <a:schemeClr val="dk2"/>
                </a:solidFill>
                <a:latin typeface="Tahoma"/>
                <a:ea typeface="Tahoma"/>
                <a:cs typeface="Tahoma"/>
                <a:sym typeface="Tahoma"/>
              </a:rPr>
              <a:t> </a:t>
            </a:r>
            <a:br>
              <a:rPr b="0" i="0" lang="en-US" sz="4800" u="none">
                <a:solidFill>
                  <a:schemeClr val="dk2"/>
                </a:solidFill>
                <a:latin typeface="Tahoma"/>
                <a:ea typeface="Tahoma"/>
                <a:cs typeface="Tahoma"/>
                <a:sym typeface="Tahoma"/>
              </a:rPr>
            </a:br>
            <a:r>
              <a:rPr b="0" i="0" lang="en-US" sz="4800" u="none">
                <a:solidFill>
                  <a:schemeClr val="dk2"/>
                </a:solidFill>
                <a:latin typeface="Tahoma"/>
                <a:ea typeface="Tahoma"/>
                <a:cs typeface="Tahoma"/>
                <a:sym typeface="Tahoma"/>
              </a:rPr>
              <a:t> </a:t>
            </a:r>
            <a:r>
              <a:rPr b="1" i="0" lang="en-US" sz="4000" u="none">
                <a:solidFill>
                  <a:schemeClr val="dk2"/>
                </a:solidFill>
                <a:latin typeface="Tahoma"/>
                <a:ea typeface="Tahoma"/>
                <a:cs typeface="Tahoma"/>
                <a:sym typeface="Tahoma"/>
              </a:rPr>
              <a:t>Concepts and Techniques</a:t>
            </a:r>
            <a:r>
              <a:rPr b="0" i="0" lang="en-US" sz="4800" u="none">
                <a:solidFill>
                  <a:schemeClr val="dk2"/>
                </a:solidFill>
                <a:latin typeface="Tahoma"/>
                <a:ea typeface="Tahoma"/>
                <a:cs typeface="Tahoma"/>
                <a:sym typeface="Tahoma"/>
              </a:rPr>
              <a:t> </a:t>
            </a:r>
            <a:br>
              <a:rPr b="0" i="0" lang="en-US" sz="4800" u="none">
                <a:solidFill>
                  <a:schemeClr val="dk2"/>
                </a:solidFill>
                <a:latin typeface="Tahoma"/>
                <a:ea typeface="Tahoma"/>
                <a:cs typeface="Tahoma"/>
                <a:sym typeface="Tahoma"/>
              </a:rPr>
            </a:br>
            <a:br>
              <a:rPr b="0" i="0" lang="en-US" sz="4800" u="none">
                <a:solidFill>
                  <a:schemeClr val="dk2"/>
                </a:solidFill>
                <a:latin typeface="Tahoma"/>
                <a:ea typeface="Tahoma"/>
                <a:cs typeface="Tahoma"/>
                <a:sym typeface="Tahoma"/>
              </a:rPr>
            </a:br>
            <a:r>
              <a:rPr b="0" i="0" lang="en-US" sz="2800" u="none">
                <a:solidFill>
                  <a:schemeClr val="dk2"/>
                </a:solidFill>
                <a:latin typeface="Tahoma"/>
                <a:ea typeface="Tahoma"/>
                <a:cs typeface="Tahoma"/>
                <a:sym typeface="Tahoma"/>
              </a:rPr>
              <a:t>— Chapter 5 —</a:t>
            </a:r>
            <a:endParaRPr/>
          </a:p>
        </p:txBody>
      </p:sp>
      <p:sp>
        <p:nvSpPr>
          <p:cNvPr id="124" name="Google Shape;124;p16"/>
          <p:cNvSpPr txBox="1"/>
          <p:nvPr>
            <p:ph idx="1" type="body"/>
          </p:nvPr>
        </p:nvSpPr>
        <p:spPr>
          <a:xfrm>
            <a:off x="381000" y="3886200"/>
            <a:ext cx="8305800" cy="2438400"/>
          </a:xfrm>
          <a:prstGeom prst="rect">
            <a:avLst/>
          </a:prstGeom>
          <a:noFill/>
          <a:ln>
            <a:noFill/>
          </a:ln>
        </p:spPr>
        <p:txBody>
          <a:bodyPr anchorCtr="0" anchor="t" bIns="45700" lIns="91425" spcFirstLastPara="1" rIns="91425" wrap="square" tIns="45700">
            <a:noAutofit/>
          </a:bodyPr>
          <a:lstStyle/>
          <a:p>
            <a:pPr indent="-342900" lvl="0" marL="342900" rtl="0" algn="ctr">
              <a:lnSpc>
                <a:spcPct val="110000"/>
              </a:lnSpc>
              <a:spcBef>
                <a:spcPts val="0"/>
              </a:spcBef>
              <a:spcAft>
                <a:spcPts val="0"/>
              </a:spcAft>
              <a:buSzPts val="1440"/>
              <a:buNone/>
            </a:pPr>
            <a:r>
              <a:rPr b="0" i="0" lang="en-US" sz="2400" u="none">
                <a:solidFill>
                  <a:schemeClr val="dk1"/>
                </a:solidFill>
                <a:latin typeface="Tahoma"/>
                <a:ea typeface="Tahoma"/>
                <a:cs typeface="Tahoma"/>
                <a:sym typeface="Tahoma"/>
              </a:rPr>
              <a:t>Jiawei Han</a:t>
            </a:r>
            <a:endParaRPr/>
          </a:p>
          <a:p>
            <a:pPr indent="-342900" lvl="0" marL="342900" rtl="0" algn="ctr">
              <a:lnSpc>
                <a:spcPct val="110000"/>
              </a:lnSpc>
              <a:spcBef>
                <a:spcPts val="480"/>
              </a:spcBef>
              <a:spcAft>
                <a:spcPts val="0"/>
              </a:spcAft>
              <a:buSzPts val="1440"/>
              <a:buNone/>
            </a:pPr>
            <a:r>
              <a:rPr b="0" i="0" lang="en-US" sz="2400" u="none">
                <a:solidFill>
                  <a:schemeClr val="dk1"/>
                </a:solidFill>
                <a:latin typeface="Tahoma"/>
                <a:ea typeface="Tahoma"/>
                <a:cs typeface="Tahoma"/>
                <a:sym typeface="Tahoma"/>
              </a:rPr>
              <a:t>Department of Computer Science </a:t>
            </a:r>
            <a:endParaRPr/>
          </a:p>
          <a:p>
            <a:pPr indent="-342900" lvl="0" marL="342900" rtl="0" algn="ctr">
              <a:lnSpc>
                <a:spcPct val="110000"/>
              </a:lnSpc>
              <a:spcBef>
                <a:spcPts val="480"/>
              </a:spcBef>
              <a:spcAft>
                <a:spcPts val="0"/>
              </a:spcAft>
              <a:buSzPts val="1440"/>
              <a:buNone/>
            </a:pPr>
            <a:r>
              <a:rPr b="0" i="0" lang="en-US" sz="2400" u="none">
                <a:solidFill>
                  <a:schemeClr val="dk1"/>
                </a:solidFill>
                <a:latin typeface="Tahoma"/>
                <a:ea typeface="Tahoma"/>
                <a:cs typeface="Tahoma"/>
                <a:sym typeface="Tahoma"/>
              </a:rPr>
              <a:t>University of Illinois at Urbana-Champaign</a:t>
            </a:r>
            <a:endParaRPr/>
          </a:p>
          <a:p>
            <a:pPr indent="-342900" lvl="0" marL="342900" rtl="0" algn="ctr">
              <a:lnSpc>
                <a:spcPct val="110000"/>
              </a:lnSpc>
              <a:spcBef>
                <a:spcPts val="480"/>
              </a:spcBef>
              <a:spcAft>
                <a:spcPts val="0"/>
              </a:spcAft>
              <a:buSzPts val="1440"/>
              <a:buNone/>
            </a:pPr>
            <a:r>
              <a:rPr b="0" i="0" lang="en-US" sz="2400" u="sng">
                <a:solidFill>
                  <a:schemeClr val="hlink"/>
                </a:solidFill>
                <a:hlinkClick r:id="rId3"/>
              </a:rPr>
              <a:t>www.cs.uiuc.edu/~hanj</a:t>
            </a:r>
            <a:endParaRPr/>
          </a:p>
          <a:p>
            <a:pPr indent="-342900" lvl="0" marL="342900" rtl="0" algn="ctr">
              <a:lnSpc>
                <a:spcPct val="110000"/>
              </a:lnSpc>
              <a:spcBef>
                <a:spcPts val="400"/>
              </a:spcBef>
              <a:spcAft>
                <a:spcPts val="0"/>
              </a:spcAft>
              <a:buSzPts val="1200"/>
              <a:buNone/>
            </a:pPr>
            <a:r>
              <a:rPr b="0" i="0" lang="en-US" sz="2000" u="none">
                <a:solidFill>
                  <a:schemeClr val="dk1"/>
                </a:solidFill>
                <a:latin typeface="Tahoma"/>
                <a:ea typeface="Tahoma"/>
                <a:cs typeface="Tahoma"/>
                <a:sym typeface="Tahoma"/>
              </a:rPr>
              <a:t>©2006 Jiawei Han and Micheline Kamber,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16" name="Google Shape;216;p2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17" name="Google Shape;217;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18" name="Google Shape;218;p25"/>
          <p:cNvSpPr txBox="1"/>
          <p:nvPr>
            <p:ph type="title"/>
          </p:nvPr>
        </p:nvSpPr>
        <p:spPr>
          <a:xfrm>
            <a:off x="228600" y="304800"/>
            <a:ext cx="8763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Scalable Methods for Mining Frequent Patterns</a:t>
            </a:r>
            <a:endParaRPr/>
          </a:p>
        </p:txBody>
      </p:sp>
      <p:sp>
        <p:nvSpPr>
          <p:cNvPr id="219" name="Google Shape;219;p25"/>
          <p:cNvSpPr txBox="1"/>
          <p:nvPr>
            <p:ph idx="1" type="body"/>
          </p:nvPr>
        </p:nvSpPr>
        <p:spPr>
          <a:xfrm>
            <a:off x="381000" y="1371600"/>
            <a:ext cx="8610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The </a:t>
            </a:r>
            <a:r>
              <a:rPr b="0" i="0" lang="en-US" sz="3200" u="none">
                <a:solidFill>
                  <a:schemeClr val="hlink"/>
                </a:solidFill>
                <a:latin typeface="Tahoma"/>
                <a:ea typeface="Tahoma"/>
                <a:cs typeface="Tahoma"/>
                <a:sym typeface="Tahoma"/>
              </a:rPr>
              <a:t>downward closure</a:t>
            </a:r>
            <a:r>
              <a:rPr b="0" i="0" lang="en-US" sz="3200" u="none">
                <a:solidFill>
                  <a:schemeClr val="dk1"/>
                </a:solidFill>
                <a:latin typeface="Tahoma"/>
                <a:ea typeface="Tahoma"/>
                <a:cs typeface="Tahoma"/>
                <a:sym typeface="Tahoma"/>
              </a:rPr>
              <a:t> property of frequent patterns</a:t>
            </a:r>
            <a:endParaRPr/>
          </a:p>
          <a:p>
            <a:pPr indent="-285750" lvl="1" marL="742950" rtl="0" algn="l">
              <a:lnSpc>
                <a:spcPct val="100000"/>
              </a:lnSpc>
              <a:spcBef>
                <a:spcPts val="640"/>
              </a:spcBef>
              <a:spcAft>
                <a:spcPts val="0"/>
              </a:spcAft>
              <a:buClr>
                <a:schemeClr val="hlink"/>
              </a:buClr>
              <a:buSzPts val="1760"/>
              <a:buFont typeface="Noto Sans Symbols"/>
              <a:buChar char="■"/>
            </a:pPr>
            <a:r>
              <a:rPr b="0" i="0" lang="en-US" sz="3200" u="sng">
                <a:solidFill>
                  <a:schemeClr val="hlink"/>
                </a:solidFill>
                <a:latin typeface="Tahoma"/>
                <a:ea typeface="Tahoma"/>
                <a:cs typeface="Tahoma"/>
                <a:sym typeface="Tahoma"/>
              </a:rPr>
              <a:t>Any subset of a frequent itemset must be frequent</a:t>
            </a:r>
            <a:endParaRPr b="0" i="0" sz="3200" u="none">
              <a:solidFill>
                <a:schemeClr val="lt2"/>
              </a:solidFill>
              <a:latin typeface="Tahoma"/>
              <a:ea typeface="Tahoma"/>
              <a:cs typeface="Tahoma"/>
              <a:sym typeface="Tahoma"/>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lt2"/>
                </a:solidFill>
                <a:latin typeface="Tahoma"/>
                <a:ea typeface="Tahoma"/>
                <a:cs typeface="Tahoma"/>
                <a:sym typeface="Tahoma"/>
              </a:rPr>
              <a:t>Scalable mining methods: Three major approaches</a:t>
            </a:r>
            <a:endParaRPr/>
          </a:p>
          <a:p>
            <a:pPr indent="-285750" lvl="1" marL="742950" rtl="0" algn="l">
              <a:lnSpc>
                <a:spcPct val="100000"/>
              </a:lnSpc>
              <a:spcBef>
                <a:spcPts val="640"/>
              </a:spcBef>
              <a:spcAft>
                <a:spcPts val="0"/>
              </a:spcAft>
              <a:buClr>
                <a:schemeClr val="hlink"/>
              </a:buClr>
              <a:buSzPts val="1760"/>
              <a:buFont typeface="Noto Sans Symbols"/>
              <a:buChar char="■"/>
            </a:pPr>
            <a:r>
              <a:rPr b="0" i="0" lang="en-US" sz="3200" u="none">
                <a:solidFill>
                  <a:schemeClr val="lt2"/>
                </a:solidFill>
                <a:latin typeface="Tahoma"/>
                <a:ea typeface="Tahoma"/>
                <a:cs typeface="Tahoma"/>
                <a:sym typeface="Tahoma"/>
              </a:rPr>
              <a:t>Apriori </a:t>
            </a:r>
            <a:endParaRPr/>
          </a:p>
          <a:p>
            <a:pPr indent="-285750" lvl="1" marL="742950" rtl="0" algn="l">
              <a:lnSpc>
                <a:spcPct val="100000"/>
              </a:lnSpc>
              <a:spcBef>
                <a:spcPts val="640"/>
              </a:spcBef>
              <a:spcAft>
                <a:spcPts val="0"/>
              </a:spcAft>
              <a:buClr>
                <a:schemeClr val="hlink"/>
              </a:buClr>
              <a:buSzPts val="1760"/>
              <a:buFont typeface="Noto Sans Symbols"/>
              <a:buChar char="■"/>
            </a:pPr>
            <a:r>
              <a:rPr b="0" i="0" lang="en-US" sz="3200" u="none">
                <a:solidFill>
                  <a:schemeClr val="lt2"/>
                </a:solidFill>
                <a:latin typeface="Tahoma"/>
                <a:ea typeface="Tahoma"/>
                <a:cs typeface="Tahoma"/>
                <a:sym typeface="Tahoma"/>
              </a:rPr>
              <a:t>Freq. pattern growth </a:t>
            </a:r>
            <a:endParaRPr/>
          </a:p>
          <a:p>
            <a:pPr indent="-285750" lvl="1" marL="742950" rtl="0" algn="l">
              <a:lnSpc>
                <a:spcPct val="100000"/>
              </a:lnSpc>
              <a:spcBef>
                <a:spcPts val="640"/>
              </a:spcBef>
              <a:spcAft>
                <a:spcPts val="0"/>
              </a:spcAft>
              <a:buClr>
                <a:schemeClr val="hlink"/>
              </a:buClr>
              <a:buSzPts val="1760"/>
              <a:buFont typeface="Noto Sans Symbols"/>
              <a:buChar char="■"/>
            </a:pPr>
            <a:r>
              <a:rPr b="0" i="0" lang="en-US" sz="3200" u="none">
                <a:solidFill>
                  <a:schemeClr val="lt2"/>
                </a:solidFill>
                <a:latin typeface="Tahoma"/>
                <a:ea typeface="Tahoma"/>
                <a:cs typeface="Tahoma"/>
                <a:sym typeface="Tahoma"/>
              </a:rPr>
              <a:t>Vertical data format approach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1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91" name="Google Shape;1291;p11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92" name="Google Shape;1292;p11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293" name="Google Shape;1293;p115"/>
          <p:cNvPicPr preferRelativeResize="0"/>
          <p:nvPr>
            <p:ph idx="1" type="body"/>
          </p:nvPr>
        </p:nvPicPr>
        <p:blipFill rotWithShape="1">
          <a:blip r:embed="rId3">
            <a:alphaModFix/>
          </a:blip>
          <a:srcRect b="0" l="0" r="0" t="0"/>
          <a:stretch/>
        </p:blipFill>
        <p:spPr>
          <a:xfrm>
            <a:off x="2819400" y="1331912"/>
            <a:ext cx="6400800" cy="5145087"/>
          </a:xfrm>
          <a:prstGeom prst="rect">
            <a:avLst/>
          </a:prstGeom>
          <a:noFill/>
          <a:ln>
            <a:noFill/>
          </a:ln>
        </p:spPr>
      </p:pic>
      <p:sp>
        <p:nvSpPr>
          <p:cNvPr id="1294" name="Google Shape;1294;p115"/>
          <p:cNvSpPr txBox="1"/>
          <p:nvPr>
            <p:ph type="title"/>
          </p:nvPr>
        </p:nvSpPr>
        <p:spPr>
          <a:xfrm>
            <a:off x="-152400" y="381000"/>
            <a:ext cx="9525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Which Measures Should Be Used?</a:t>
            </a:r>
            <a:endParaRPr/>
          </a:p>
        </p:txBody>
      </p:sp>
      <p:sp>
        <p:nvSpPr>
          <p:cNvPr id="1295" name="Google Shape;1295;p115"/>
          <p:cNvSpPr txBox="1"/>
          <p:nvPr>
            <p:ph idx="1" type="body"/>
          </p:nvPr>
        </p:nvSpPr>
        <p:spPr>
          <a:xfrm>
            <a:off x="76200" y="1447800"/>
            <a:ext cx="29718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lift </a:t>
            </a:r>
            <a:r>
              <a:rPr b="0" i="1" lang="en-US" sz="2000" u="none">
                <a:solidFill>
                  <a:schemeClr val="dk1"/>
                </a:solidFill>
                <a:latin typeface="Tahoma"/>
                <a:ea typeface="Tahoma"/>
                <a:cs typeface="Tahoma"/>
                <a:sym typeface="Tahoma"/>
              </a:rPr>
              <a:t>and </a:t>
            </a:r>
            <a:r>
              <a:rPr b="1" i="0" lang="en-US" sz="2000" u="none">
                <a:solidFill>
                  <a:schemeClr val="dk1"/>
                </a:solidFill>
                <a:latin typeface="Tahoma"/>
                <a:ea typeface="Tahoma"/>
                <a:cs typeface="Tahoma"/>
                <a:sym typeface="Tahoma"/>
              </a:rPr>
              <a:t>χ</a:t>
            </a:r>
            <a:r>
              <a:rPr b="1" baseline="30000" i="0" lang="en-US" sz="2000" u="none">
                <a:solidFill>
                  <a:schemeClr val="dk1"/>
                </a:solidFill>
                <a:latin typeface="Tahoma"/>
                <a:ea typeface="Tahoma"/>
                <a:cs typeface="Tahoma"/>
                <a:sym typeface="Tahoma"/>
              </a:rPr>
              <a:t>2</a:t>
            </a:r>
            <a:r>
              <a:rPr b="1"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are not good measures for correlations in large transactional DBs</a:t>
            </a:r>
            <a:endParaRPr/>
          </a:p>
          <a:p>
            <a:pPr indent="-342900" lvl="0" marL="342900" rtl="0" algn="l">
              <a:lnSpc>
                <a:spcPct val="90000"/>
              </a:lnSpc>
              <a:spcBef>
                <a:spcPts val="400"/>
              </a:spcBef>
              <a:spcAft>
                <a:spcPts val="0"/>
              </a:spcAft>
              <a:buClr>
                <a:schemeClr val="folHlink"/>
              </a:buClr>
              <a:buSzPts val="1200"/>
              <a:buFont typeface="Noto Sans Symbols"/>
              <a:buChar char="■"/>
            </a:pPr>
            <a:r>
              <a:rPr b="1" i="0" lang="en-US" sz="2000" u="none">
                <a:solidFill>
                  <a:schemeClr val="dk1"/>
                </a:solidFill>
                <a:latin typeface="Tahoma"/>
                <a:ea typeface="Tahoma"/>
                <a:cs typeface="Tahoma"/>
                <a:sym typeface="Tahoma"/>
              </a:rPr>
              <a:t>all-conf</a:t>
            </a:r>
            <a:r>
              <a:rPr b="0" i="0" lang="en-US" sz="2000" u="none">
                <a:solidFill>
                  <a:schemeClr val="dk1"/>
                </a:solidFill>
                <a:latin typeface="Tahoma"/>
                <a:ea typeface="Tahoma"/>
                <a:cs typeface="Tahoma"/>
                <a:sym typeface="Tahoma"/>
              </a:rPr>
              <a:t> or </a:t>
            </a:r>
            <a:r>
              <a:rPr b="1" i="0" lang="en-US" sz="2000" u="none">
                <a:solidFill>
                  <a:schemeClr val="dk1"/>
                </a:solidFill>
                <a:latin typeface="Tahoma"/>
                <a:ea typeface="Tahoma"/>
                <a:cs typeface="Tahoma"/>
                <a:sym typeface="Tahoma"/>
              </a:rPr>
              <a:t>coherence </a:t>
            </a:r>
            <a:r>
              <a:rPr b="0" i="0" lang="en-US" sz="2000" u="none">
                <a:solidFill>
                  <a:schemeClr val="dk1"/>
                </a:solidFill>
                <a:latin typeface="Tahoma"/>
                <a:ea typeface="Tahoma"/>
                <a:cs typeface="Tahoma"/>
                <a:sym typeface="Tahoma"/>
              </a:rPr>
              <a:t>could be good measures </a:t>
            </a:r>
            <a:r>
              <a:rPr b="0" i="0" lang="en-US" sz="1800" u="none">
                <a:solidFill>
                  <a:schemeClr val="dk1"/>
                </a:solidFill>
                <a:latin typeface="Tahoma"/>
                <a:ea typeface="Tahoma"/>
                <a:cs typeface="Tahoma"/>
                <a:sym typeface="Tahoma"/>
              </a:rPr>
              <a:t>(Omiecinski@TKDE’03)</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Both </a:t>
            </a:r>
            <a:r>
              <a:rPr b="1" i="0" lang="en-US" sz="2000" u="none">
                <a:solidFill>
                  <a:schemeClr val="dk1"/>
                </a:solidFill>
                <a:latin typeface="Tahoma"/>
                <a:ea typeface="Tahoma"/>
                <a:cs typeface="Tahoma"/>
                <a:sym typeface="Tahoma"/>
              </a:rPr>
              <a:t>all-conf</a:t>
            </a:r>
            <a:r>
              <a:rPr b="0" i="0" lang="en-US" sz="2000" u="none">
                <a:solidFill>
                  <a:schemeClr val="dk1"/>
                </a:solidFill>
                <a:latin typeface="Tahoma"/>
                <a:ea typeface="Tahoma"/>
                <a:cs typeface="Tahoma"/>
                <a:sym typeface="Tahoma"/>
              </a:rPr>
              <a:t> and </a:t>
            </a:r>
            <a:r>
              <a:rPr b="1" i="0" lang="en-US" sz="2000" u="none">
                <a:solidFill>
                  <a:schemeClr val="dk1"/>
                </a:solidFill>
                <a:latin typeface="Tahoma"/>
                <a:ea typeface="Tahoma"/>
                <a:cs typeface="Tahoma"/>
                <a:sym typeface="Tahoma"/>
              </a:rPr>
              <a:t>coherence </a:t>
            </a:r>
            <a:r>
              <a:rPr b="0" i="0" lang="en-US" sz="2000" u="none">
                <a:solidFill>
                  <a:schemeClr val="dk1"/>
                </a:solidFill>
                <a:latin typeface="Tahoma"/>
                <a:ea typeface="Tahoma"/>
                <a:cs typeface="Tahoma"/>
                <a:sym typeface="Tahoma"/>
              </a:rPr>
              <a:t>have the downward closure property </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Efficient algorithms can be derived for mining (Lee et al. @ICDM’03sub)</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1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01" name="Google Shape;1301;p11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02" name="Google Shape;1302;p11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03" name="Google Shape;1303;p116"/>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Chapter 5: Mining Frequent Patterns, Association and Correlations</a:t>
            </a:r>
            <a:endParaRPr/>
          </a:p>
        </p:txBody>
      </p:sp>
      <p:sp>
        <p:nvSpPr>
          <p:cNvPr id="1304" name="Google Shape;1304;p116"/>
          <p:cNvSpPr txBox="1"/>
          <p:nvPr>
            <p:ph idx="1" type="body"/>
          </p:nvPr>
        </p:nvSpPr>
        <p:spPr>
          <a:xfrm>
            <a:off x="381000" y="1524000"/>
            <a:ext cx="83820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sp>
        <p:nvSpPr>
          <p:cNvPr id="1305" name="Google Shape;1305;p116"/>
          <p:cNvSpPr/>
          <p:nvPr/>
        </p:nvSpPr>
        <p:spPr>
          <a:xfrm rot="900000">
            <a:off x="6781800" y="4953000"/>
            <a:ext cx="6858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1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11" name="Google Shape;1311;p11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12" name="Google Shape;1312;p11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13" name="Google Shape;1313;p117"/>
          <p:cNvSpPr txBox="1"/>
          <p:nvPr>
            <p:ph type="title"/>
          </p:nvPr>
        </p:nvSpPr>
        <p:spPr>
          <a:xfrm>
            <a:off x="304800" y="304800"/>
            <a:ext cx="86312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Constraint-based (Query-Directed) Mining</a:t>
            </a:r>
            <a:endParaRPr/>
          </a:p>
        </p:txBody>
      </p:sp>
      <p:sp>
        <p:nvSpPr>
          <p:cNvPr id="1314" name="Google Shape;1314;p117"/>
          <p:cNvSpPr txBox="1"/>
          <p:nvPr>
            <p:ph idx="1" type="body"/>
          </p:nvPr>
        </p:nvSpPr>
        <p:spPr>
          <a:xfrm>
            <a:off x="381000" y="16002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Finding </a:t>
            </a:r>
            <a:r>
              <a:rPr b="0" i="0" lang="en-US" sz="2400" u="none">
                <a:solidFill>
                  <a:schemeClr val="hlink"/>
                </a:solidFill>
                <a:latin typeface="Tahoma"/>
                <a:ea typeface="Tahoma"/>
                <a:cs typeface="Tahoma"/>
                <a:sym typeface="Tahoma"/>
              </a:rPr>
              <a:t>all</a:t>
            </a:r>
            <a:r>
              <a:rPr b="0" i="0" lang="en-US" sz="2400" u="none">
                <a:solidFill>
                  <a:schemeClr val="dk1"/>
                </a:solidFill>
                <a:latin typeface="Tahoma"/>
                <a:ea typeface="Tahoma"/>
                <a:cs typeface="Tahoma"/>
                <a:sym typeface="Tahoma"/>
              </a:rPr>
              <a:t> the patterns in a database </a:t>
            </a:r>
            <a:r>
              <a:rPr b="0" i="0" lang="en-US" sz="2400" u="none">
                <a:solidFill>
                  <a:schemeClr val="hlink"/>
                </a:solidFill>
                <a:latin typeface="Tahoma"/>
                <a:ea typeface="Tahoma"/>
                <a:cs typeface="Tahoma"/>
                <a:sym typeface="Tahoma"/>
              </a:rPr>
              <a:t>autonomously</a:t>
            </a:r>
            <a:r>
              <a:rPr b="0" i="0" lang="en-US" sz="2400" u="none">
                <a:solidFill>
                  <a:schemeClr val="dk1"/>
                </a:solidFill>
                <a:latin typeface="Tahoma"/>
                <a:ea typeface="Tahoma"/>
                <a:cs typeface="Tahoma"/>
                <a:sym typeface="Tahoma"/>
              </a:rPr>
              <a:t>? — unrealistic!</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The patterns could be too many but not focused!</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mining should be an </a:t>
            </a:r>
            <a:r>
              <a:rPr b="0" i="0" lang="en-US" sz="2400" u="none">
                <a:solidFill>
                  <a:schemeClr val="hlink"/>
                </a:solidFill>
                <a:latin typeface="Tahoma"/>
                <a:ea typeface="Tahoma"/>
                <a:cs typeface="Tahoma"/>
                <a:sym typeface="Tahoma"/>
              </a:rPr>
              <a:t>interactive </a:t>
            </a:r>
            <a:r>
              <a:rPr b="0" i="0" lang="en-US" sz="2400" u="none">
                <a:solidFill>
                  <a:schemeClr val="dk1"/>
                </a:solidFill>
                <a:latin typeface="Tahoma"/>
                <a:ea typeface="Tahoma"/>
                <a:cs typeface="Tahoma"/>
                <a:sym typeface="Tahoma"/>
              </a:rPr>
              <a:t>process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User directs what to be mined using a </a:t>
            </a:r>
            <a:r>
              <a:rPr b="0" i="0" lang="en-US" sz="2400" u="none">
                <a:solidFill>
                  <a:schemeClr val="hlink"/>
                </a:solidFill>
                <a:latin typeface="Tahoma"/>
                <a:ea typeface="Tahoma"/>
                <a:cs typeface="Tahoma"/>
                <a:sym typeface="Tahoma"/>
              </a:rPr>
              <a:t>data mining query language </a:t>
            </a:r>
            <a:r>
              <a:rPr b="0" i="0" lang="en-US" sz="2400" u="none">
                <a:solidFill>
                  <a:schemeClr val="dk1"/>
                </a:solidFill>
                <a:latin typeface="Tahoma"/>
                <a:ea typeface="Tahoma"/>
                <a:cs typeface="Tahoma"/>
                <a:sym typeface="Tahoma"/>
              </a:rPr>
              <a:t>(or a graphical user interface)</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Constraint-based mining</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User flexibility: provides</a:t>
            </a:r>
            <a:r>
              <a:rPr b="0" i="0" lang="en-US" sz="2400" u="none">
                <a:solidFill>
                  <a:schemeClr val="hlink"/>
                </a:solidFill>
                <a:latin typeface="Tahoma"/>
                <a:ea typeface="Tahoma"/>
                <a:cs typeface="Tahoma"/>
                <a:sym typeface="Tahoma"/>
              </a:rPr>
              <a:t> constraints</a:t>
            </a:r>
            <a:r>
              <a:rPr b="0" i="0" lang="en-US" sz="2400" u="none">
                <a:solidFill>
                  <a:schemeClr val="dk1"/>
                </a:solidFill>
                <a:latin typeface="Tahoma"/>
                <a:ea typeface="Tahoma"/>
                <a:cs typeface="Tahoma"/>
                <a:sym typeface="Tahoma"/>
              </a:rPr>
              <a:t> on what to be mined</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System optimization: explores such constraints for efficient mining—</a:t>
            </a:r>
            <a:r>
              <a:rPr b="0" i="0" lang="en-US" sz="2400" u="none">
                <a:solidFill>
                  <a:schemeClr val="hlink"/>
                </a:solidFill>
                <a:latin typeface="Tahoma"/>
                <a:ea typeface="Tahoma"/>
                <a:cs typeface="Tahoma"/>
                <a:sym typeface="Tahoma"/>
              </a:rPr>
              <a:t>constraint-based mining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1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Constraint-Based Association Mining</a:t>
            </a:r>
            <a:endParaRPr/>
          </a:p>
        </p:txBody>
      </p:sp>
      <p:sp>
        <p:nvSpPr>
          <p:cNvPr id="1320" name="Google Shape;1320;p118"/>
          <p:cNvSpPr txBox="1"/>
          <p:nvPr>
            <p:ph idx="1" type="body"/>
          </p:nvPr>
        </p:nvSpPr>
        <p:spPr>
          <a:xfrm>
            <a:off x="381000" y="1371600"/>
            <a:ext cx="8458200"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data mining process may uncover thousands of rules – </a:t>
            </a:r>
            <a:endParaRPr/>
          </a:p>
          <a:p>
            <a:pPr indent="-285750" lvl="1" marL="742950" rtl="0" algn="just">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which end up being unrelated or uninteresting to the users.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Users have a good sense of which “direction” of mining may lead to interesting patterns and the “form” of the patterns or rules they would like to find.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Thus, a good heuristic is to have the users specify such intuition or expectations as </a:t>
            </a:r>
            <a:r>
              <a:rPr b="0" i="1" lang="en-US" sz="2400" u="none">
                <a:solidFill>
                  <a:srgbClr val="FF0000"/>
                </a:solidFill>
                <a:latin typeface="Tahoma"/>
                <a:ea typeface="Tahoma"/>
                <a:cs typeface="Tahoma"/>
                <a:sym typeface="Tahoma"/>
              </a:rPr>
              <a:t>constraints</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to confine the search space.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strategy is known as </a:t>
            </a:r>
            <a:r>
              <a:rPr b="0" i="1" lang="en-US" sz="2400" u="sng">
                <a:solidFill>
                  <a:srgbClr val="FF0000"/>
                </a:solidFill>
                <a:latin typeface="Tahoma"/>
                <a:ea typeface="Tahoma"/>
                <a:cs typeface="Tahoma"/>
                <a:sym typeface="Tahoma"/>
              </a:rPr>
              <a:t>constraint-based mining</a:t>
            </a:r>
            <a:r>
              <a:rPr b="0" i="0" lang="en-US" sz="2400" u="none">
                <a:solidFill>
                  <a:schemeClr val="dk1"/>
                </a:solidFill>
                <a:latin typeface="Tahoma"/>
                <a:ea typeface="Tahoma"/>
                <a:cs typeface="Tahoma"/>
                <a:sym typeface="Tahoma"/>
              </a:rPr>
              <a:t>.</a:t>
            </a:r>
            <a:endParaRPr/>
          </a:p>
        </p:txBody>
      </p:sp>
      <p:sp>
        <p:nvSpPr>
          <p:cNvPr id="1321" name="Google Shape;1321;p11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22" name="Google Shape;1322;p11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23" name="Google Shape;1323;p11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19"/>
          <p:cNvSpPr txBox="1"/>
          <p:nvPr>
            <p:ph idx="1" type="body"/>
          </p:nvPr>
        </p:nvSpPr>
        <p:spPr>
          <a:xfrm>
            <a:off x="304800" y="1295400"/>
            <a:ext cx="8458200" cy="5410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constraints can include the following:</a:t>
            </a:r>
            <a:endParaRPr/>
          </a:p>
          <a:p>
            <a:pPr indent="-285750" lvl="1" marL="742950" rtl="0" algn="just">
              <a:lnSpc>
                <a:spcPct val="100000"/>
              </a:lnSpc>
              <a:spcBef>
                <a:spcPts val="400"/>
              </a:spcBef>
              <a:spcAft>
                <a:spcPts val="0"/>
              </a:spcAft>
              <a:buClr>
                <a:schemeClr val="hlink"/>
              </a:buClr>
              <a:buSzPts val="1100"/>
              <a:buFont typeface="Noto Sans Symbols"/>
              <a:buChar char="■"/>
            </a:pPr>
            <a:r>
              <a:rPr b="0" i="1" lang="en-US" sz="2000" u="none">
                <a:solidFill>
                  <a:srgbClr val="FF0000"/>
                </a:solidFill>
                <a:latin typeface="Tahoma"/>
                <a:ea typeface="Tahoma"/>
                <a:cs typeface="Tahoma"/>
                <a:sym typeface="Tahoma"/>
              </a:rPr>
              <a:t>Knowledge type constraints:  </a:t>
            </a:r>
            <a:r>
              <a:rPr b="0" i="0" lang="en-US" sz="2000" u="none">
                <a:solidFill>
                  <a:schemeClr val="dk1"/>
                </a:solidFill>
                <a:latin typeface="Tahoma"/>
                <a:ea typeface="Tahoma"/>
                <a:cs typeface="Tahoma"/>
                <a:sym typeface="Tahoma"/>
              </a:rPr>
              <a:t>These specify the type of knowledge to be mined, such as association or correlation.</a:t>
            </a:r>
            <a:endParaRPr/>
          </a:p>
          <a:p>
            <a:pPr indent="-285750" lvl="1" marL="742950" rtl="0" algn="just">
              <a:lnSpc>
                <a:spcPct val="100000"/>
              </a:lnSpc>
              <a:spcBef>
                <a:spcPts val="400"/>
              </a:spcBef>
              <a:spcAft>
                <a:spcPts val="0"/>
              </a:spcAft>
              <a:buClr>
                <a:schemeClr val="hlink"/>
              </a:buClr>
              <a:buSzPts val="1100"/>
              <a:buFont typeface="Noto Sans Symbols"/>
              <a:buChar char="■"/>
            </a:pPr>
            <a:r>
              <a:rPr b="0" i="1" lang="en-US" sz="2000" u="none">
                <a:solidFill>
                  <a:srgbClr val="FF0000"/>
                </a:solidFill>
                <a:latin typeface="Tahoma"/>
                <a:ea typeface="Tahoma"/>
                <a:cs typeface="Tahoma"/>
                <a:sym typeface="Tahoma"/>
              </a:rPr>
              <a:t>Data constraints: </a:t>
            </a:r>
            <a:r>
              <a:rPr b="0" i="0" lang="en-US" sz="2000" u="none">
                <a:solidFill>
                  <a:schemeClr val="dk1"/>
                </a:solidFill>
                <a:latin typeface="Tahoma"/>
                <a:ea typeface="Tahoma"/>
                <a:cs typeface="Tahoma"/>
                <a:sym typeface="Tahoma"/>
              </a:rPr>
              <a:t>These specify the set of task-relevant data.</a:t>
            </a:r>
            <a:endParaRPr/>
          </a:p>
          <a:p>
            <a:pPr indent="-285750" lvl="1" marL="742950" rtl="0" algn="just">
              <a:lnSpc>
                <a:spcPct val="100000"/>
              </a:lnSpc>
              <a:spcBef>
                <a:spcPts val="400"/>
              </a:spcBef>
              <a:spcAft>
                <a:spcPts val="0"/>
              </a:spcAft>
              <a:buClr>
                <a:schemeClr val="hlink"/>
              </a:buClr>
              <a:buSzPts val="1100"/>
              <a:buFont typeface="Noto Sans Symbols"/>
              <a:buChar char="■"/>
            </a:pPr>
            <a:r>
              <a:rPr b="0" i="1" lang="en-US" sz="2000" u="none">
                <a:solidFill>
                  <a:srgbClr val="FF0000"/>
                </a:solidFill>
                <a:latin typeface="Tahoma"/>
                <a:ea typeface="Tahoma"/>
                <a:cs typeface="Tahoma"/>
                <a:sym typeface="Tahoma"/>
              </a:rPr>
              <a:t>Dimension/level constraints: </a:t>
            </a:r>
            <a:r>
              <a:rPr b="0" i="0" lang="en-US" sz="2000" u="none">
                <a:solidFill>
                  <a:schemeClr val="dk1"/>
                </a:solidFill>
                <a:latin typeface="Tahoma"/>
                <a:ea typeface="Tahoma"/>
                <a:cs typeface="Tahoma"/>
                <a:sym typeface="Tahoma"/>
              </a:rPr>
              <a:t>These specify the desired dimensions (or attributes) of the data, or levels of the concept hierarchies, to be used in mining.</a:t>
            </a:r>
            <a:endParaRPr/>
          </a:p>
          <a:p>
            <a:pPr indent="-285750" lvl="1" marL="742950" rtl="0" algn="just">
              <a:lnSpc>
                <a:spcPct val="100000"/>
              </a:lnSpc>
              <a:spcBef>
                <a:spcPts val="400"/>
              </a:spcBef>
              <a:spcAft>
                <a:spcPts val="0"/>
              </a:spcAft>
              <a:buClr>
                <a:schemeClr val="hlink"/>
              </a:buClr>
              <a:buSzPts val="1100"/>
              <a:buFont typeface="Noto Sans Symbols"/>
              <a:buChar char="■"/>
            </a:pPr>
            <a:r>
              <a:rPr b="0" i="1" lang="en-US" sz="2000" u="none">
                <a:solidFill>
                  <a:srgbClr val="FF0000"/>
                </a:solidFill>
                <a:latin typeface="Tahoma"/>
                <a:ea typeface="Tahoma"/>
                <a:cs typeface="Tahoma"/>
                <a:sym typeface="Tahoma"/>
              </a:rPr>
              <a:t>Interestingness constraints: </a:t>
            </a:r>
            <a:r>
              <a:rPr b="0" i="0" lang="en-US" sz="2000" u="none">
                <a:solidFill>
                  <a:schemeClr val="dk1"/>
                </a:solidFill>
                <a:latin typeface="Tahoma"/>
                <a:ea typeface="Tahoma"/>
                <a:cs typeface="Tahoma"/>
                <a:sym typeface="Tahoma"/>
              </a:rPr>
              <a:t>These specify thresholds on statistical measures of rule interestingness, such as support, confidence, and correlation.</a:t>
            </a:r>
            <a:endParaRPr/>
          </a:p>
          <a:p>
            <a:pPr indent="-285750" lvl="1" marL="742950" rtl="0" algn="just">
              <a:lnSpc>
                <a:spcPct val="100000"/>
              </a:lnSpc>
              <a:spcBef>
                <a:spcPts val="400"/>
              </a:spcBef>
              <a:spcAft>
                <a:spcPts val="0"/>
              </a:spcAft>
              <a:buClr>
                <a:schemeClr val="hlink"/>
              </a:buClr>
              <a:buSzPts val="1100"/>
              <a:buFont typeface="Noto Sans Symbols"/>
              <a:buChar char="■"/>
            </a:pPr>
            <a:r>
              <a:rPr b="0" i="1" lang="en-US" sz="2000" u="none">
                <a:solidFill>
                  <a:srgbClr val="FF0000"/>
                </a:solidFill>
                <a:latin typeface="Tahoma"/>
                <a:ea typeface="Tahoma"/>
                <a:cs typeface="Tahoma"/>
                <a:sym typeface="Tahoma"/>
              </a:rPr>
              <a:t>Rule constraints: </a:t>
            </a:r>
            <a:r>
              <a:rPr b="0" i="0" lang="en-US" sz="2000" u="none">
                <a:solidFill>
                  <a:schemeClr val="dk1"/>
                </a:solidFill>
                <a:latin typeface="Tahoma"/>
                <a:ea typeface="Tahoma"/>
                <a:cs typeface="Tahoma"/>
                <a:sym typeface="Tahoma"/>
              </a:rPr>
              <a:t>These specify the form of rules to be mined. Such constraints may be expressed as meta rules (rule templates), as the maximum or minimum number of predicates that can occur in the rule antecedent or consequent, or as relationships among attributes, attribute values, and/or aggregates.</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1329" name="Google Shape;1329;p11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30" name="Google Shape;1330;p11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31" name="Google Shape;1331;p1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32" name="Google Shape;1332;p11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Constraint-Based Association Mining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2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338" name="Google Shape;1338;p120"/>
          <p:cNvSpPr txBox="1"/>
          <p:nvPr>
            <p:ph idx="1" type="body"/>
          </p:nvPr>
        </p:nvSpPr>
        <p:spPr>
          <a:xfrm>
            <a:off x="381000" y="1143000"/>
            <a:ext cx="8534400" cy="5105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b="0" i="1" lang="en-US" sz="2400" u="none">
                <a:solidFill>
                  <a:srgbClr val="FF0000"/>
                </a:solidFill>
                <a:latin typeface="Tahoma"/>
                <a:ea typeface="Tahoma"/>
                <a:cs typeface="Tahoma"/>
                <a:sym typeface="Tahoma"/>
              </a:rPr>
              <a:t>rule constraints </a:t>
            </a:r>
            <a:r>
              <a:rPr b="0" i="0" lang="en-US" sz="2400" u="none">
                <a:solidFill>
                  <a:srgbClr val="FF0000"/>
                </a:solidFill>
                <a:latin typeface="Tahoma"/>
                <a:ea typeface="Tahoma"/>
                <a:cs typeface="Tahoma"/>
                <a:sym typeface="Tahoma"/>
              </a:rPr>
              <a:t> </a:t>
            </a:r>
            <a:r>
              <a:rPr b="0" i="0" lang="en-US" sz="2400" u="none">
                <a:solidFill>
                  <a:schemeClr val="dk1"/>
                </a:solidFill>
                <a:latin typeface="Tahoma"/>
                <a:ea typeface="Tahoma"/>
                <a:cs typeface="Tahoma"/>
                <a:sym typeface="Tahoma"/>
              </a:rPr>
              <a:t>focus the mining task. </a:t>
            </a:r>
            <a:endParaRPr b="0" i="0" sz="2400" u="none">
              <a:solidFill>
                <a:schemeClr val="dk1"/>
              </a:solidFill>
              <a:latin typeface="Tahoma"/>
              <a:ea typeface="Tahoma"/>
              <a:cs typeface="Tahoma"/>
              <a:sym typeface="Tahoma"/>
            </a:endParaRPr>
          </a:p>
          <a:p>
            <a:pPr indent="-91440" lvl="0" marL="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form of constraint-based mining allows users to describe the rules that they would like to uncover, thereby making the data mining process more </a:t>
            </a:r>
            <a:r>
              <a:rPr b="0" i="1" lang="en-US" sz="2400" u="none">
                <a:solidFill>
                  <a:srgbClr val="FF0000"/>
                </a:solidFill>
                <a:latin typeface="Tahoma"/>
                <a:ea typeface="Tahoma"/>
                <a:cs typeface="Tahoma"/>
                <a:sym typeface="Tahoma"/>
              </a:rPr>
              <a:t>effective</a:t>
            </a:r>
            <a:r>
              <a:rPr b="0" i="0" lang="en-US" sz="2400" u="none">
                <a:solidFill>
                  <a:schemeClr val="dk1"/>
                </a:solidFill>
                <a:latin typeface="Tahoma"/>
                <a:ea typeface="Tahoma"/>
                <a:cs typeface="Tahoma"/>
                <a:sym typeface="Tahoma"/>
              </a:rPr>
              <a:t>. </a:t>
            </a:r>
            <a:endParaRPr/>
          </a:p>
          <a:p>
            <a:pPr indent="-91440" lvl="0" marL="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addition, a sophisticated mining query optimizer can be used to exploit the constraints specified by the user, thereby making the mining process more </a:t>
            </a:r>
            <a:r>
              <a:rPr b="0" i="1" lang="en-US" sz="2400" u="none">
                <a:solidFill>
                  <a:srgbClr val="FF0000"/>
                </a:solidFill>
                <a:latin typeface="Tahoma"/>
                <a:ea typeface="Tahoma"/>
                <a:cs typeface="Tahoma"/>
                <a:sym typeface="Tahoma"/>
              </a:rPr>
              <a:t>efficient</a:t>
            </a:r>
            <a:r>
              <a:rPr b="0" i="0" lang="en-US" sz="2400" u="none">
                <a:solidFill>
                  <a:srgbClr val="FF0000"/>
                </a:solidFill>
                <a:latin typeface="Tahoma"/>
                <a:ea typeface="Tahoma"/>
                <a:cs typeface="Tahoma"/>
                <a:sym typeface="Tahoma"/>
              </a:rPr>
              <a:t>.</a:t>
            </a:r>
            <a:endParaRPr/>
          </a:p>
          <a:p>
            <a:pPr indent="-91440" lvl="0" marL="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Constraint-based mining encourages interactive exploratory mining and analysis.</a:t>
            </a:r>
            <a:endParaRPr/>
          </a:p>
        </p:txBody>
      </p:sp>
      <p:sp>
        <p:nvSpPr>
          <p:cNvPr id="1339" name="Google Shape;1339;p12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40" name="Google Shape;1340;p12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41" name="Google Shape;1341;p1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12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47" name="Google Shape;1347;p12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48" name="Google Shape;1348;p1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49" name="Google Shape;1349;p121"/>
          <p:cNvSpPr txBox="1"/>
          <p:nvPr>
            <p:ph type="title"/>
          </p:nvPr>
        </p:nvSpPr>
        <p:spPr>
          <a:xfrm>
            <a:off x="609600" y="304800"/>
            <a:ext cx="77930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A Classification of Constraints</a:t>
            </a:r>
            <a:endParaRPr/>
          </a:p>
        </p:txBody>
      </p:sp>
      <p:grpSp>
        <p:nvGrpSpPr>
          <p:cNvPr id="1350" name="Google Shape;1350;p121"/>
          <p:cNvGrpSpPr/>
          <p:nvPr/>
        </p:nvGrpSpPr>
        <p:grpSpPr>
          <a:xfrm>
            <a:off x="457200" y="1676400"/>
            <a:ext cx="8153400" cy="4572000"/>
            <a:chOff x="480" y="1200"/>
            <a:chExt cx="5136" cy="2880"/>
          </a:xfrm>
        </p:grpSpPr>
        <p:sp>
          <p:nvSpPr>
            <p:cNvPr id="1351" name="Google Shape;1351;p121"/>
            <p:cNvSpPr txBox="1"/>
            <p:nvPr/>
          </p:nvSpPr>
          <p:spPr>
            <a:xfrm>
              <a:off x="1440" y="3120"/>
              <a:ext cx="1555" cy="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Convertible</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anti-monotone</a:t>
              </a:r>
              <a:endParaRPr/>
            </a:p>
          </p:txBody>
        </p:sp>
        <p:sp>
          <p:nvSpPr>
            <p:cNvPr id="1352" name="Google Shape;1352;p121"/>
            <p:cNvSpPr txBox="1"/>
            <p:nvPr/>
          </p:nvSpPr>
          <p:spPr>
            <a:xfrm>
              <a:off x="3552" y="3120"/>
              <a:ext cx="1225" cy="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Convertible</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monotone</a:t>
              </a:r>
              <a:endParaRPr/>
            </a:p>
          </p:txBody>
        </p:sp>
        <p:sp>
          <p:nvSpPr>
            <p:cNvPr id="1353" name="Google Shape;1353;p121"/>
            <p:cNvSpPr txBox="1"/>
            <p:nvPr/>
          </p:nvSpPr>
          <p:spPr>
            <a:xfrm>
              <a:off x="2736" y="2256"/>
              <a:ext cx="960"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Strongly</a:t>
              </a:r>
              <a:endParaRPr/>
            </a:p>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convertible</a:t>
              </a:r>
              <a:endParaRPr/>
            </a:p>
          </p:txBody>
        </p:sp>
        <p:sp>
          <p:nvSpPr>
            <p:cNvPr id="1354" name="Google Shape;1354;p121"/>
            <p:cNvSpPr txBox="1"/>
            <p:nvPr/>
          </p:nvSpPr>
          <p:spPr>
            <a:xfrm>
              <a:off x="480" y="1200"/>
              <a:ext cx="5136" cy="2880"/>
            </a:xfrm>
            <a:prstGeom prst="rect">
              <a:avLst/>
            </a:prstGeom>
            <a:noFill/>
            <a:ln cap="flat" cmpd="sng" w="635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5" name="Google Shape;1355;p121"/>
            <p:cNvSpPr txBox="1"/>
            <p:nvPr/>
          </p:nvSpPr>
          <p:spPr>
            <a:xfrm>
              <a:off x="480" y="3744"/>
              <a:ext cx="141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Inconvertible</a:t>
              </a:r>
              <a:endParaRPr/>
            </a:p>
          </p:txBody>
        </p:sp>
        <p:sp>
          <p:nvSpPr>
            <p:cNvPr id="1356" name="Google Shape;1356;p121"/>
            <p:cNvSpPr/>
            <p:nvPr/>
          </p:nvSpPr>
          <p:spPr>
            <a:xfrm>
              <a:off x="864" y="1296"/>
              <a:ext cx="2592" cy="259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7" name="Google Shape;1357;p121"/>
            <p:cNvSpPr/>
            <p:nvPr/>
          </p:nvSpPr>
          <p:spPr>
            <a:xfrm>
              <a:off x="2736" y="1344"/>
              <a:ext cx="2592" cy="259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8" name="Google Shape;1358;p121"/>
            <p:cNvSpPr/>
            <p:nvPr/>
          </p:nvSpPr>
          <p:spPr>
            <a:xfrm>
              <a:off x="1536" y="1968"/>
              <a:ext cx="3024" cy="96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9" name="Google Shape;1359;p121"/>
            <p:cNvSpPr/>
            <p:nvPr/>
          </p:nvSpPr>
          <p:spPr>
            <a:xfrm>
              <a:off x="3360" y="1392"/>
              <a:ext cx="1488" cy="110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60" name="Google Shape;1360;p121"/>
            <p:cNvSpPr/>
            <p:nvPr/>
          </p:nvSpPr>
          <p:spPr>
            <a:xfrm>
              <a:off x="1392" y="1344"/>
              <a:ext cx="1488" cy="110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61" name="Google Shape;1361;p121"/>
            <p:cNvSpPr txBox="1"/>
            <p:nvPr/>
          </p:nvSpPr>
          <p:spPr>
            <a:xfrm>
              <a:off x="1824" y="2496"/>
              <a:ext cx="92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Succinct</a:t>
              </a:r>
              <a:endParaRPr/>
            </a:p>
          </p:txBody>
        </p:sp>
        <p:sp>
          <p:nvSpPr>
            <p:cNvPr id="1362" name="Google Shape;1362;p121"/>
            <p:cNvSpPr txBox="1"/>
            <p:nvPr/>
          </p:nvSpPr>
          <p:spPr>
            <a:xfrm>
              <a:off x="1344" y="1728"/>
              <a:ext cx="148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Antimonotone</a:t>
              </a:r>
              <a:endParaRPr/>
            </a:p>
          </p:txBody>
        </p:sp>
        <p:sp>
          <p:nvSpPr>
            <p:cNvPr id="1363" name="Google Shape;1363;p121"/>
            <p:cNvSpPr txBox="1"/>
            <p:nvPr/>
          </p:nvSpPr>
          <p:spPr>
            <a:xfrm>
              <a:off x="2150" y="2661"/>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64" name="Google Shape;1364;p121"/>
            <p:cNvSpPr txBox="1"/>
            <p:nvPr/>
          </p:nvSpPr>
          <p:spPr>
            <a:xfrm>
              <a:off x="3504" y="1632"/>
              <a:ext cx="108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Monotone</a:t>
              </a:r>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2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70" name="Google Shape;1370;p12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71" name="Google Shape;1371;p1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72" name="Google Shape;1372;p122"/>
          <p:cNvSpPr txBox="1"/>
          <p:nvPr>
            <p:ph type="title"/>
          </p:nvPr>
        </p:nvSpPr>
        <p:spPr>
          <a:xfrm>
            <a:off x="609600" y="457200"/>
            <a:ext cx="8153400" cy="4921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Anti-Monotonicity in Constraint Pushing</a:t>
            </a:r>
            <a:endParaRPr/>
          </a:p>
        </p:txBody>
      </p:sp>
      <p:sp>
        <p:nvSpPr>
          <p:cNvPr id="1373" name="Google Shape;1373;p122"/>
          <p:cNvSpPr txBox="1"/>
          <p:nvPr>
            <p:ph idx="1" type="body"/>
          </p:nvPr>
        </p:nvSpPr>
        <p:spPr>
          <a:xfrm>
            <a:off x="304800" y="1524000"/>
            <a:ext cx="6172200" cy="49022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Anti-monotonicity</a:t>
            </a:r>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When an intemset S </a:t>
            </a:r>
            <a:r>
              <a:rPr b="1" i="1" lang="en-US" sz="2400" u="none">
                <a:solidFill>
                  <a:schemeClr val="dk1"/>
                </a:solidFill>
                <a:latin typeface="Tahoma"/>
                <a:ea typeface="Tahoma"/>
                <a:cs typeface="Tahoma"/>
                <a:sym typeface="Tahoma"/>
              </a:rPr>
              <a:t>violates</a:t>
            </a:r>
            <a:r>
              <a:rPr b="0" i="1" lang="en-US" sz="2400" u="none">
                <a:solidFill>
                  <a:schemeClr val="dk1"/>
                </a:solidFill>
                <a:latin typeface="Tahoma"/>
                <a:ea typeface="Tahoma"/>
                <a:cs typeface="Tahoma"/>
                <a:sym typeface="Tahoma"/>
              </a:rPr>
              <a:t> the constraint, so does any of its superset </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sum(S.Price)</a:t>
            </a:r>
            <a:r>
              <a:rPr b="0" i="0" lang="en-US" sz="2400" u="none">
                <a:solidFill>
                  <a:schemeClr val="dk1"/>
                </a:solidFill>
                <a:latin typeface="Tahoma"/>
                <a:ea typeface="Tahoma"/>
                <a:cs typeface="Tahoma"/>
                <a:sym typeface="Tahoma"/>
              </a:rPr>
              <a:t> ≤ </a:t>
            </a:r>
            <a:r>
              <a:rPr b="0" i="1" lang="en-US" sz="2400" u="none">
                <a:solidFill>
                  <a:schemeClr val="dk1"/>
                </a:solidFill>
                <a:latin typeface="Tahoma"/>
                <a:ea typeface="Tahoma"/>
                <a:cs typeface="Tahoma"/>
                <a:sym typeface="Tahoma"/>
              </a:rPr>
              <a:t>v</a:t>
            </a:r>
            <a:r>
              <a:rPr b="0" i="0" lang="en-US" sz="2400" u="none">
                <a:solidFill>
                  <a:schemeClr val="dk1"/>
                </a:solidFill>
                <a:latin typeface="Tahoma"/>
                <a:ea typeface="Tahoma"/>
                <a:cs typeface="Tahoma"/>
                <a:sym typeface="Tahoma"/>
              </a:rPr>
              <a:t>  is </a:t>
            </a:r>
            <a:r>
              <a:rPr b="0" i="0" lang="en-US" sz="2400" u="none">
                <a:solidFill>
                  <a:schemeClr val="hlink"/>
                </a:solidFill>
                <a:latin typeface="Tahoma"/>
                <a:ea typeface="Tahoma"/>
                <a:cs typeface="Tahoma"/>
                <a:sym typeface="Tahoma"/>
              </a:rPr>
              <a:t>anti-monotone</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sum(S.Price) </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v</a:t>
            </a:r>
            <a:r>
              <a:rPr b="0" i="0" lang="en-US" sz="2400" u="none">
                <a:solidFill>
                  <a:schemeClr val="dk1"/>
                </a:solidFill>
                <a:latin typeface="Tahoma"/>
                <a:ea typeface="Tahoma"/>
                <a:cs typeface="Tahoma"/>
                <a:sym typeface="Tahoma"/>
              </a:rPr>
              <a:t>  is </a:t>
            </a:r>
            <a:r>
              <a:rPr b="0" i="0" lang="en-US" sz="2400" u="none">
                <a:solidFill>
                  <a:schemeClr val="hlink"/>
                </a:solidFill>
                <a:latin typeface="Tahoma"/>
                <a:ea typeface="Tahoma"/>
                <a:cs typeface="Tahoma"/>
                <a:sym typeface="Tahoma"/>
              </a:rPr>
              <a:t>not anti-monotone</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Example. C: range(S.profit) ≤ 15 is </a:t>
            </a:r>
            <a:r>
              <a:rPr b="0" i="0" lang="en-US" sz="2400" u="none">
                <a:solidFill>
                  <a:schemeClr val="hlink"/>
                </a:solidFill>
                <a:latin typeface="Tahoma"/>
                <a:ea typeface="Tahoma"/>
                <a:cs typeface="Tahoma"/>
                <a:sym typeface="Tahoma"/>
              </a:rPr>
              <a:t>anti-monotone</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Itemset </a:t>
            </a:r>
            <a:r>
              <a:rPr b="0" i="1" lang="en-US" sz="2400" u="none">
                <a:solidFill>
                  <a:schemeClr val="dk1"/>
                </a:solidFill>
                <a:latin typeface="Tahoma"/>
                <a:ea typeface="Tahoma"/>
                <a:cs typeface="Tahoma"/>
                <a:sym typeface="Tahoma"/>
              </a:rPr>
              <a:t>ab </a:t>
            </a:r>
            <a:r>
              <a:rPr b="0" i="0" lang="en-US" sz="2400" u="none">
                <a:solidFill>
                  <a:schemeClr val="dk1"/>
                </a:solidFill>
                <a:latin typeface="Tahoma"/>
                <a:ea typeface="Tahoma"/>
                <a:cs typeface="Tahoma"/>
                <a:sym typeface="Tahoma"/>
              </a:rPr>
              <a:t>violates C</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So does every superset of </a:t>
            </a:r>
            <a:r>
              <a:rPr b="0" i="1" lang="en-US" sz="2400" u="none">
                <a:solidFill>
                  <a:schemeClr val="dk1"/>
                </a:solidFill>
                <a:latin typeface="Tahoma"/>
                <a:ea typeface="Tahoma"/>
                <a:cs typeface="Tahoma"/>
                <a:sym typeface="Tahoma"/>
              </a:rPr>
              <a:t>ab</a:t>
            </a:r>
            <a:endParaRPr/>
          </a:p>
        </p:txBody>
      </p:sp>
      <p:graphicFrame>
        <p:nvGraphicFramePr>
          <p:cNvPr id="1374" name="Google Shape;1374;p122"/>
          <p:cNvGraphicFramePr/>
          <p:nvPr/>
        </p:nvGraphicFramePr>
        <p:xfrm>
          <a:off x="6477000" y="1676400"/>
          <a:ext cx="3000000" cy="3000000"/>
        </p:xfrm>
        <a:graphic>
          <a:graphicData uri="http://schemas.openxmlformats.org/drawingml/2006/table">
            <a:tbl>
              <a:tblPr>
                <a:noFill/>
                <a:tableStyleId>{0FD4FE5A-315B-41DA-85DB-21D0C43C2FDC}</a:tableStyleId>
              </a:tblPr>
              <a:tblGrid>
                <a:gridCol w="663575"/>
                <a:gridCol w="1801800"/>
              </a:tblGrid>
              <a:tr h="381000">
                <a:tc>
                  <a:txBody>
                    <a:bodyPr/>
                    <a:lstStyle/>
                    <a:p>
                      <a:pPr indent="0" lvl="0" marL="0" marR="0" rtl="0" algn="ctr">
                        <a:lnSpc>
                          <a:spcPct val="9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Transaction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b, c, d,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 c, d, f, g, 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c, d, e,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 e, f, 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75" name="Google Shape;1375;p122"/>
          <p:cNvSpPr txBox="1"/>
          <p:nvPr/>
        </p:nvSpPr>
        <p:spPr>
          <a:xfrm>
            <a:off x="6858000" y="1219200"/>
            <a:ext cx="2068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TDB (min_sup=2)</a:t>
            </a:r>
            <a:endParaRPr/>
          </a:p>
        </p:txBody>
      </p:sp>
      <p:graphicFrame>
        <p:nvGraphicFramePr>
          <p:cNvPr id="1376" name="Google Shape;1376;p122"/>
          <p:cNvGraphicFramePr/>
          <p:nvPr/>
        </p:nvGraphicFramePr>
        <p:xfrm>
          <a:off x="7010400" y="3581400"/>
          <a:ext cx="3000000" cy="3000000"/>
        </p:xfrm>
        <a:graphic>
          <a:graphicData uri="http://schemas.openxmlformats.org/drawingml/2006/table">
            <a:tbl>
              <a:tblPr>
                <a:noFill/>
                <a:tableStyleId>{0FD4FE5A-315B-41DA-85DB-21D0C43C2FDC}</a:tableStyleId>
              </a:tblPr>
              <a:tblGrid>
                <a:gridCol w="876300"/>
                <a:gridCol w="876300"/>
              </a:tblGrid>
              <a:tr h="3349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Profit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2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82" name="Google Shape;1382;p12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83" name="Google Shape;1383;p1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84" name="Google Shape;1384;p123"/>
          <p:cNvSpPr txBox="1"/>
          <p:nvPr>
            <p:ph type="title"/>
          </p:nvPr>
        </p:nvSpPr>
        <p:spPr>
          <a:xfrm>
            <a:off x="765175" y="381000"/>
            <a:ext cx="7440612"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Monotonicity for Constraint Pushing</a:t>
            </a:r>
            <a:endParaRPr/>
          </a:p>
        </p:txBody>
      </p:sp>
      <p:sp>
        <p:nvSpPr>
          <p:cNvPr id="1385" name="Google Shape;1385;p123"/>
          <p:cNvSpPr txBox="1"/>
          <p:nvPr>
            <p:ph idx="1" type="body"/>
          </p:nvPr>
        </p:nvSpPr>
        <p:spPr>
          <a:xfrm>
            <a:off x="304800" y="1600200"/>
            <a:ext cx="5943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Monotonicity</a:t>
            </a:r>
            <a:endParaRPr/>
          </a:p>
          <a:p>
            <a:pPr indent="-285750" lvl="1" marL="742950" rtl="0" algn="l">
              <a:lnSpc>
                <a:spcPct val="12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When an intemset S </a:t>
            </a:r>
            <a:r>
              <a:rPr b="1" i="1" lang="en-US" sz="2400" u="none">
                <a:solidFill>
                  <a:schemeClr val="dk1"/>
                </a:solidFill>
                <a:latin typeface="Tahoma"/>
                <a:ea typeface="Tahoma"/>
                <a:cs typeface="Tahoma"/>
                <a:sym typeface="Tahoma"/>
              </a:rPr>
              <a:t>satisfies</a:t>
            </a:r>
            <a:r>
              <a:rPr b="0" i="1" lang="en-US" sz="2400" u="none">
                <a:solidFill>
                  <a:schemeClr val="dk1"/>
                </a:solidFill>
                <a:latin typeface="Tahoma"/>
                <a:ea typeface="Tahoma"/>
                <a:cs typeface="Tahoma"/>
                <a:sym typeface="Tahoma"/>
              </a:rPr>
              <a:t> the constraint, so does any of its superset </a:t>
            </a:r>
            <a:endParaRPr b="0" i="0" sz="2400" u="none">
              <a:solidFill>
                <a:schemeClr val="dk1"/>
              </a:solidFill>
              <a:latin typeface="Tahoma"/>
              <a:ea typeface="Tahoma"/>
              <a:cs typeface="Tahoma"/>
              <a:sym typeface="Tahoma"/>
            </a:endParaRPr>
          </a:p>
          <a:p>
            <a:pPr indent="-285750" lvl="1" marL="742950" rtl="0" algn="l">
              <a:lnSpc>
                <a:spcPct val="12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sum(S.Price)</a:t>
            </a:r>
            <a:r>
              <a:rPr b="0" i="0" lang="en-US" sz="2400" u="none">
                <a:solidFill>
                  <a:schemeClr val="dk1"/>
                </a:solidFill>
                <a:latin typeface="Tahoma"/>
                <a:ea typeface="Tahoma"/>
                <a:cs typeface="Tahoma"/>
                <a:sym typeface="Tahoma"/>
              </a:rPr>
              <a:t> ≥ </a:t>
            </a:r>
            <a:r>
              <a:rPr b="0" i="1" lang="en-US" sz="2400" u="none">
                <a:solidFill>
                  <a:schemeClr val="dk1"/>
                </a:solidFill>
                <a:latin typeface="Tahoma"/>
                <a:ea typeface="Tahoma"/>
                <a:cs typeface="Tahoma"/>
                <a:sym typeface="Tahoma"/>
              </a:rPr>
              <a:t>v</a:t>
            </a:r>
            <a:r>
              <a:rPr b="0" i="0" lang="en-US" sz="2400" u="none">
                <a:solidFill>
                  <a:schemeClr val="dk1"/>
                </a:solidFill>
                <a:latin typeface="Tahoma"/>
                <a:ea typeface="Tahoma"/>
                <a:cs typeface="Tahoma"/>
                <a:sym typeface="Tahoma"/>
              </a:rPr>
              <a:t>  is </a:t>
            </a:r>
            <a:r>
              <a:rPr b="0" i="0" lang="en-US" sz="2400" u="none">
                <a:solidFill>
                  <a:schemeClr val="hlink"/>
                </a:solidFill>
                <a:latin typeface="Tahoma"/>
                <a:ea typeface="Tahoma"/>
                <a:cs typeface="Tahoma"/>
                <a:sym typeface="Tahoma"/>
              </a:rPr>
              <a:t>monotone</a:t>
            </a:r>
            <a:endParaRPr b="0" i="0" sz="2400" u="none">
              <a:solidFill>
                <a:schemeClr val="dk1"/>
              </a:solidFill>
              <a:latin typeface="Tahoma"/>
              <a:ea typeface="Tahoma"/>
              <a:cs typeface="Tahoma"/>
              <a:sym typeface="Tahoma"/>
            </a:endParaRPr>
          </a:p>
          <a:p>
            <a:pPr indent="-285750" lvl="1" marL="742950" rtl="0" algn="l">
              <a:lnSpc>
                <a:spcPct val="12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min(S.Price) </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 v  </a:t>
            </a:r>
            <a:r>
              <a:rPr b="0" i="0" lang="en-US" sz="2400" u="none">
                <a:solidFill>
                  <a:schemeClr val="dk1"/>
                </a:solidFill>
                <a:latin typeface="Tahoma"/>
                <a:ea typeface="Tahoma"/>
                <a:cs typeface="Tahoma"/>
                <a:sym typeface="Tahoma"/>
              </a:rPr>
              <a:t>is </a:t>
            </a:r>
            <a:r>
              <a:rPr b="0" i="0" lang="en-US" sz="2400" u="none">
                <a:solidFill>
                  <a:schemeClr val="hlink"/>
                </a:solidFill>
                <a:latin typeface="Tahoma"/>
                <a:ea typeface="Tahoma"/>
                <a:cs typeface="Tahoma"/>
                <a:sym typeface="Tahoma"/>
              </a:rPr>
              <a:t>monotone</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Example. C: range(S.profit) ≥ 15</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Itemset </a:t>
            </a:r>
            <a:r>
              <a:rPr b="0" i="1" lang="en-US" sz="2400" u="none">
                <a:solidFill>
                  <a:schemeClr val="dk1"/>
                </a:solidFill>
                <a:latin typeface="Tahoma"/>
                <a:ea typeface="Tahoma"/>
                <a:cs typeface="Tahoma"/>
                <a:sym typeface="Tahoma"/>
              </a:rPr>
              <a:t>ab </a:t>
            </a:r>
            <a:r>
              <a:rPr b="0" i="0" lang="en-US" sz="2400" u="none">
                <a:solidFill>
                  <a:schemeClr val="dk1"/>
                </a:solidFill>
                <a:latin typeface="Tahoma"/>
                <a:ea typeface="Tahoma"/>
                <a:cs typeface="Tahoma"/>
                <a:sym typeface="Tahoma"/>
              </a:rPr>
              <a:t>satisfies C</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So does every superset of </a:t>
            </a:r>
            <a:r>
              <a:rPr b="0" i="1" lang="en-US" sz="2400" u="none">
                <a:solidFill>
                  <a:schemeClr val="dk1"/>
                </a:solidFill>
                <a:latin typeface="Tahoma"/>
                <a:ea typeface="Tahoma"/>
                <a:cs typeface="Tahoma"/>
                <a:sym typeface="Tahoma"/>
              </a:rPr>
              <a:t>ab</a:t>
            </a:r>
            <a:endParaRPr/>
          </a:p>
        </p:txBody>
      </p:sp>
      <p:graphicFrame>
        <p:nvGraphicFramePr>
          <p:cNvPr id="1386" name="Google Shape;1386;p123"/>
          <p:cNvGraphicFramePr/>
          <p:nvPr/>
        </p:nvGraphicFramePr>
        <p:xfrm>
          <a:off x="6400800" y="1600200"/>
          <a:ext cx="3000000" cy="3000000"/>
        </p:xfrm>
        <a:graphic>
          <a:graphicData uri="http://schemas.openxmlformats.org/drawingml/2006/table">
            <a:tbl>
              <a:tblPr>
                <a:noFill/>
                <a:tableStyleId>{0FD4FE5A-315B-41DA-85DB-21D0C43C2FDC}</a:tableStyleId>
              </a:tblPr>
              <a:tblGrid>
                <a:gridCol w="744525"/>
                <a:gridCol w="1770050"/>
              </a:tblGrid>
              <a:tr h="38100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Transaction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b, c, d,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 c, d, f, g, 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c, d, e,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 e, f, 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87" name="Google Shape;1387;p123"/>
          <p:cNvSpPr txBox="1"/>
          <p:nvPr/>
        </p:nvSpPr>
        <p:spPr>
          <a:xfrm>
            <a:off x="6858000" y="1066800"/>
            <a:ext cx="2068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TDB (min_sup=2)</a:t>
            </a:r>
            <a:endParaRPr/>
          </a:p>
        </p:txBody>
      </p:sp>
      <p:graphicFrame>
        <p:nvGraphicFramePr>
          <p:cNvPr id="1388" name="Google Shape;1388;p123"/>
          <p:cNvGraphicFramePr/>
          <p:nvPr/>
        </p:nvGraphicFramePr>
        <p:xfrm>
          <a:off x="7086600" y="3581400"/>
          <a:ext cx="3000000" cy="3000000"/>
        </p:xfrm>
        <a:graphic>
          <a:graphicData uri="http://schemas.openxmlformats.org/drawingml/2006/table">
            <a:tbl>
              <a:tblPr>
                <a:noFill/>
                <a:tableStyleId>{0FD4FE5A-315B-41DA-85DB-21D0C43C2FDC}</a:tableStyleId>
              </a:tblPr>
              <a:tblGrid>
                <a:gridCol w="723900"/>
                <a:gridCol w="876300"/>
              </a:tblGrid>
              <a:tr h="3349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Profit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12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94" name="Google Shape;1394;p12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95" name="Google Shape;1395;p1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96" name="Google Shape;1396;p124"/>
          <p:cNvSpPr txBox="1"/>
          <p:nvPr>
            <p:ph type="title"/>
          </p:nvPr>
        </p:nvSpPr>
        <p:spPr>
          <a:xfrm>
            <a:off x="949325" y="457200"/>
            <a:ext cx="7356475"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Succinctness</a:t>
            </a:r>
            <a:endParaRPr/>
          </a:p>
        </p:txBody>
      </p:sp>
      <p:sp>
        <p:nvSpPr>
          <p:cNvPr id="1397" name="Google Shape;1397;p124"/>
          <p:cNvSpPr txBox="1"/>
          <p:nvPr>
            <p:ph idx="1" type="body"/>
          </p:nvPr>
        </p:nvSpPr>
        <p:spPr>
          <a:xfrm>
            <a:off x="457200" y="1447800"/>
            <a:ext cx="81534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Succinctness: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Given </a:t>
            </a:r>
            <a:r>
              <a:rPr b="0" i="1" lang="en-US" sz="2400" u="none">
                <a:solidFill>
                  <a:schemeClr val="dk1"/>
                </a:solidFill>
                <a:latin typeface="Tahoma"/>
                <a:ea typeface="Tahoma"/>
                <a:cs typeface="Tahoma"/>
                <a:sym typeface="Tahoma"/>
              </a:rPr>
              <a:t>A</a:t>
            </a:r>
            <a:r>
              <a:rPr b="0" baseline="-25000" i="1" lang="en-US" sz="2400" u="none">
                <a:solidFill>
                  <a:schemeClr val="dk1"/>
                </a:solidFill>
                <a:latin typeface="Tahoma"/>
                <a:ea typeface="Tahoma"/>
                <a:cs typeface="Tahoma"/>
                <a:sym typeface="Tahoma"/>
              </a:rPr>
              <a:t>1, </a:t>
            </a:r>
            <a:r>
              <a:rPr b="0" i="0" lang="en-US" sz="2400" u="none">
                <a:solidFill>
                  <a:schemeClr val="dk1"/>
                </a:solidFill>
                <a:latin typeface="Tahoma"/>
                <a:ea typeface="Tahoma"/>
                <a:cs typeface="Tahoma"/>
                <a:sym typeface="Tahoma"/>
              </a:rPr>
              <a:t>the set of items satisfying a succinctness constraint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then any set </a:t>
            </a:r>
            <a:r>
              <a:rPr b="0" i="1" lang="en-US" sz="2400" u="none">
                <a:solidFill>
                  <a:schemeClr val="dk1"/>
                </a:solidFill>
                <a:latin typeface="Tahoma"/>
                <a:ea typeface="Tahoma"/>
                <a:cs typeface="Tahoma"/>
                <a:sym typeface="Tahoma"/>
              </a:rPr>
              <a:t>S </a:t>
            </a:r>
            <a:r>
              <a:rPr b="0" i="0" lang="en-US" sz="2400" u="none">
                <a:solidFill>
                  <a:schemeClr val="dk1"/>
                </a:solidFill>
                <a:latin typeface="Tahoma"/>
                <a:ea typeface="Tahoma"/>
                <a:cs typeface="Tahoma"/>
                <a:sym typeface="Tahoma"/>
              </a:rPr>
              <a:t>satisfying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is based on </a:t>
            </a:r>
            <a:r>
              <a:rPr b="0" i="1" lang="en-US" sz="2400" u="none">
                <a:solidFill>
                  <a:schemeClr val="dk1"/>
                </a:solidFill>
                <a:latin typeface="Tahoma"/>
                <a:ea typeface="Tahoma"/>
                <a:cs typeface="Tahoma"/>
                <a:sym typeface="Tahoma"/>
              </a:rPr>
              <a:t>A</a:t>
            </a:r>
            <a:r>
              <a:rPr b="0" baseline="-25000" i="1"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 i.e., </a:t>
            </a:r>
            <a:r>
              <a:rPr b="0" i="1" lang="en-US" sz="2400" u="none">
                <a:solidFill>
                  <a:schemeClr val="dk1"/>
                </a:solidFill>
                <a:latin typeface="Tahoma"/>
                <a:ea typeface="Tahoma"/>
                <a:cs typeface="Tahoma"/>
                <a:sym typeface="Tahoma"/>
              </a:rPr>
              <a:t>S</a:t>
            </a:r>
            <a:r>
              <a:rPr b="0" i="0" lang="en-US" sz="2400" u="none">
                <a:solidFill>
                  <a:schemeClr val="dk1"/>
                </a:solidFill>
                <a:latin typeface="Tahoma"/>
                <a:ea typeface="Tahoma"/>
                <a:cs typeface="Tahoma"/>
                <a:sym typeface="Tahoma"/>
              </a:rPr>
              <a:t> contains a subset belonging to </a:t>
            </a:r>
            <a:r>
              <a:rPr b="0" i="1" lang="en-US" sz="2400" u="none">
                <a:solidFill>
                  <a:schemeClr val="dk1"/>
                </a:solidFill>
                <a:latin typeface="Tahoma"/>
                <a:ea typeface="Tahoma"/>
                <a:cs typeface="Tahoma"/>
                <a:sym typeface="Tahoma"/>
              </a:rPr>
              <a:t>A</a:t>
            </a:r>
            <a:r>
              <a:rPr b="0" baseline="-25000" i="1" lang="en-US" sz="2400" u="none">
                <a:solidFill>
                  <a:schemeClr val="dk1"/>
                </a:solidFill>
                <a:latin typeface="Tahoma"/>
                <a:ea typeface="Tahoma"/>
                <a:cs typeface="Tahoma"/>
                <a:sym typeface="Tahoma"/>
              </a:rPr>
              <a:t>1</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Idea: Without looking at the transaction database, whether an itemset </a:t>
            </a:r>
            <a:r>
              <a:rPr b="0" i="1" lang="en-US" sz="2400" u="none">
                <a:solidFill>
                  <a:schemeClr val="dk1"/>
                </a:solidFill>
                <a:latin typeface="Tahoma"/>
                <a:ea typeface="Tahoma"/>
                <a:cs typeface="Tahoma"/>
                <a:sym typeface="Tahoma"/>
              </a:rPr>
              <a:t>S </a:t>
            </a:r>
            <a:r>
              <a:rPr b="0" i="0" lang="en-US" sz="2400" u="none">
                <a:solidFill>
                  <a:schemeClr val="dk1"/>
                </a:solidFill>
                <a:latin typeface="Tahoma"/>
                <a:ea typeface="Tahoma"/>
                <a:cs typeface="Tahoma"/>
                <a:sym typeface="Tahoma"/>
              </a:rPr>
              <a:t>satisfies constraint C can be determined based on the selection of items  </a:t>
            </a:r>
            <a:endParaRPr/>
          </a:p>
          <a:p>
            <a:pPr indent="-285750" lvl="1" marL="742950" rtl="0" algn="l">
              <a:lnSpc>
                <a:spcPct val="12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min</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S.Price</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v</a:t>
            </a:r>
            <a:r>
              <a:rPr b="0" i="0" lang="en-US" sz="2400" u="none">
                <a:solidFill>
                  <a:schemeClr val="dk1"/>
                </a:solidFill>
                <a:latin typeface="Tahoma"/>
                <a:ea typeface="Tahoma"/>
                <a:cs typeface="Tahoma"/>
                <a:sym typeface="Tahoma"/>
              </a:rPr>
              <a:t>  is succinct</a:t>
            </a:r>
            <a:endParaRPr/>
          </a:p>
          <a:p>
            <a:pPr indent="-285750" lvl="1" marL="742950" rtl="0" algn="l">
              <a:lnSpc>
                <a:spcPct val="12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sum</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S.Price</a:t>
            </a:r>
            <a:r>
              <a:rPr b="0" i="0" lang="en-US" sz="2400" u="none">
                <a:solidFill>
                  <a:schemeClr val="dk1"/>
                </a:solidFill>
                <a:latin typeface="Tahoma"/>
                <a:ea typeface="Tahoma"/>
                <a:cs typeface="Tahoma"/>
                <a:sym typeface="Tahoma"/>
              </a:rPr>
              <a:t>) ≥ </a:t>
            </a:r>
            <a:r>
              <a:rPr b="0" i="1" lang="en-US" sz="2400" u="none">
                <a:solidFill>
                  <a:schemeClr val="dk1"/>
                </a:solidFill>
                <a:latin typeface="Tahoma"/>
                <a:ea typeface="Tahoma"/>
                <a:cs typeface="Tahoma"/>
                <a:sym typeface="Tahoma"/>
              </a:rPr>
              <a:t>v</a:t>
            </a:r>
            <a:r>
              <a:rPr b="0" i="0" lang="en-US" sz="2400" u="none">
                <a:solidFill>
                  <a:schemeClr val="dk1"/>
                </a:solidFill>
                <a:latin typeface="Tahoma"/>
                <a:ea typeface="Tahoma"/>
                <a:cs typeface="Tahoma"/>
                <a:sym typeface="Tahoma"/>
              </a:rPr>
              <a:t>  is not succinct</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Optimization: If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is succinct,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is pre-counting pushable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25" name="Google Shape;225;p2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26" name="Google Shape;226;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27" name="Google Shape;227;p26"/>
          <p:cNvSpPr txBox="1"/>
          <p:nvPr>
            <p:ph type="title"/>
          </p:nvPr>
        </p:nvSpPr>
        <p:spPr>
          <a:xfrm>
            <a:off x="457200" y="228600"/>
            <a:ext cx="8305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Apriori: A Candidate Generation-and-Test Approach</a:t>
            </a:r>
            <a:endParaRPr/>
          </a:p>
        </p:txBody>
      </p:sp>
      <p:sp>
        <p:nvSpPr>
          <p:cNvPr id="228" name="Google Shape;228;p26"/>
          <p:cNvSpPr txBox="1"/>
          <p:nvPr>
            <p:ph idx="1" type="body"/>
          </p:nvPr>
        </p:nvSpPr>
        <p:spPr>
          <a:xfrm>
            <a:off x="381000" y="1447800"/>
            <a:ext cx="8610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sng">
                <a:solidFill>
                  <a:schemeClr val="hlink"/>
                </a:solidFill>
                <a:latin typeface="Tahoma"/>
                <a:ea typeface="Tahoma"/>
                <a:cs typeface="Tahoma"/>
                <a:sym typeface="Tahoma"/>
              </a:rPr>
              <a:t>Apriori pruning principle</a:t>
            </a:r>
            <a:r>
              <a:rPr b="0" i="0" lang="en-US" sz="2400" u="none">
                <a:solidFill>
                  <a:schemeClr val="hlink"/>
                </a:solidFill>
                <a:latin typeface="Tahoma"/>
                <a:ea typeface="Tahoma"/>
                <a:cs typeface="Tahoma"/>
                <a:sym typeface="Tahoma"/>
              </a:rPr>
              <a:t>: </a:t>
            </a:r>
            <a:r>
              <a:rPr b="0" i="0" lang="en-US" sz="2400" u="none">
                <a:solidFill>
                  <a:schemeClr val="dk2"/>
                </a:solidFill>
                <a:latin typeface="Tahoma"/>
                <a:ea typeface="Tahoma"/>
                <a:cs typeface="Tahoma"/>
                <a:sym typeface="Tahoma"/>
              </a:rPr>
              <a:t>If there is </a:t>
            </a:r>
            <a:r>
              <a:rPr b="0" i="0" lang="en-US" sz="2400" u="none">
                <a:solidFill>
                  <a:schemeClr val="hlink"/>
                </a:solidFill>
                <a:latin typeface="Tahoma"/>
                <a:ea typeface="Tahoma"/>
                <a:cs typeface="Tahoma"/>
                <a:sym typeface="Tahoma"/>
              </a:rPr>
              <a:t>any</a:t>
            </a:r>
            <a:r>
              <a:rPr b="0" i="0" lang="en-US" sz="2400" u="none">
                <a:solidFill>
                  <a:schemeClr val="dk2"/>
                </a:solidFill>
                <a:latin typeface="Tahoma"/>
                <a:ea typeface="Tahoma"/>
                <a:cs typeface="Tahoma"/>
                <a:sym typeface="Tahoma"/>
              </a:rPr>
              <a:t> itemset which is infrequent, its superset should not be generated/tested! (</a:t>
            </a:r>
            <a:r>
              <a:rPr b="0" i="0" lang="en-US" sz="2400" u="none">
                <a:solidFill>
                  <a:schemeClr val="lt2"/>
                </a:solidFill>
                <a:latin typeface="Tahoma"/>
                <a:ea typeface="Tahoma"/>
                <a:cs typeface="Tahoma"/>
                <a:sym typeface="Tahoma"/>
              </a:rPr>
              <a:t>Agrawal &amp; Srikant @VLDB’94, Mannila, et al. @ KDD’ 94)</a:t>
            </a:r>
            <a:endParaRPr b="0" i="0" sz="2400" u="none">
              <a:solidFill>
                <a:schemeClr val="dk2"/>
              </a:solidFill>
              <a:latin typeface="Tahoma"/>
              <a:ea typeface="Tahoma"/>
              <a:cs typeface="Tahoma"/>
              <a:sym typeface="Tahoma"/>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lt2"/>
                </a:solidFill>
                <a:latin typeface="Tahoma"/>
                <a:ea typeface="Tahoma"/>
                <a:cs typeface="Tahoma"/>
                <a:sym typeface="Tahoma"/>
              </a:rPr>
              <a:t>Method: </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Initially, scan DB once to get frequent 1-itemset</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hlink"/>
                </a:solidFill>
                <a:latin typeface="Tahoma"/>
                <a:ea typeface="Tahoma"/>
                <a:cs typeface="Tahoma"/>
                <a:sym typeface="Tahoma"/>
              </a:rPr>
              <a:t>Generate</a:t>
            </a:r>
            <a:r>
              <a:rPr b="0" i="0" lang="en-US" sz="2400" u="none">
                <a:solidFill>
                  <a:schemeClr val="lt2"/>
                </a:solidFill>
                <a:latin typeface="Tahoma"/>
                <a:ea typeface="Tahoma"/>
                <a:cs typeface="Tahoma"/>
                <a:sym typeface="Tahoma"/>
              </a:rPr>
              <a:t> length (k+1) </a:t>
            </a:r>
            <a:r>
              <a:rPr b="0" i="0" lang="en-US" sz="2400" u="none">
                <a:solidFill>
                  <a:schemeClr val="hlink"/>
                </a:solidFill>
                <a:latin typeface="Tahoma"/>
                <a:ea typeface="Tahoma"/>
                <a:cs typeface="Tahoma"/>
                <a:sym typeface="Tahoma"/>
              </a:rPr>
              <a:t>candidate</a:t>
            </a:r>
            <a:r>
              <a:rPr b="0" i="0" lang="en-US" sz="2400" u="none">
                <a:solidFill>
                  <a:schemeClr val="lt2"/>
                </a:solidFill>
                <a:latin typeface="Tahoma"/>
                <a:ea typeface="Tahoma"/>
                <a:cs typeface="Tahoma"/>
                <a:sym typeface="Tahoma"/>
              </a:rPr>
              <a:t> itemsets from length k </a:t>
            </a:r>
            <a:r>
              <a:rPr b="0" i="0" lang="en-US" sz="2400" u="none">
                <a:solidFill>
                  <a:schemeClr val="hlink"/>
                </a:solidFill>
                <a:latin typeface="Tahoma"/>
                <a:ea typeface="Tahoma"/>
                <a:cs typeface="Tahoma"/>
                <a:sym typeface="Tahoma"/>
              </a:rPr>
              <a:t>frequent</a:t>
            </a:r>
            <a:r>
              <a:rPr b="0" i="0" lang="en-US" sz="2400" u="none">
                <a:solidFill>
                  <a:schemeClr val="lt2"/>
                </a:solidFill>
                <a:latin typeface="Tahoma"/>
                <a:ea typeface="Tahoma"/>
                <a:cs typeface="Tahoma"/>
                <a:sym typeface="Tahoma"/>
              </a:rPr>
              <a:t> itemsets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hlink"/>
                </a:solidFill>
                <a:latin typeface="Tahoma"/>
                <a:ea typeface="Tahoma"/>
                <a:cs typeface="Tahoma"/>
                <a:sym typeface="Tahoma"/>
              </a:rPr>
              <a:t>Test </a:t>
            </a:r>
            <a:r>
              <a:rPr b="0" i="0" lang="en-US" sz="2400" u="none">
                <a:solidFill>
                  <a:schemeClr val="lt2"/>
                </a:solidFill>
                <a:latin typeface="Tahoma"/>
                <a:ea typeface="Tahoma"/>
                <a:cs typeface="Tahoma"/>
                <a:sym typeface="Tahoma"/>
              </a:rPr>
              <a:t>the candidates against DB</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lt2"/>
                </a:solidFill>
                <a:latin typeface="Tahoma"/>
                <a:ea typeface="Tahoma"/>
                <a:cs typeface="Tahoma"/>
                <a:sym typeface="Tahoma"/>
              </a:rPr>
              <a:t>Terminate when no frequent or candidate set can be generated</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1" name="Shape 1401"/>
        <p:cNvGrpSpPr/>
        <p:nvPr/>
      </p:nvGrpSpPr>
      <p:grpSpPr>
        <a:xfrm>
          <a:off x="0" y="0"/>
          <a:ext cx="0" cy="0"/>
          <a:chOff x="0" y="0"/>
          <a:chExt cx="0" cy="0"/>
        </a:xfrm>
      </p:grpSpPr>
      <p:sp>
        <p:nvSpPr>
          <p:cNvPr id="1402" name="Google Shape;1402;p12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03" name="Google Shape;1403;p12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404" name="Google Shape;1404;p1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05" name="Google Shape;1405;p125"/>
          <p:cNvSpPr txBox="1"/>
          <p:nvPr>
            <p:ph type="title"/>
          </p:nvPr>
        </p:nvSpPr>
        <p:spPr>
          <a:xfrm>
            <a:off x="609600" y="457200"/>
            <a:ext cx="7924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The Apriori Algorithm — Example</a:t>
            </a:r>
            <a:endParaRPr/>
          </a:p>
        </p:txBody>
      </p:sp>
      <p:pic>
        <p:nvPicPr>
          <p:cNvPr id="1406" name="Google Shape;1406;p125"/>
          <p:cNvPicPr preferRelativeResize="0"/>
          <p:nvPr/>
        </p:nvPicPr>
        <p:blipFill rotWithShape="1">
          <a:blip r:embed="rId3">
            <a:alphaModFix/>
          </a:blip>
          <a:srcRect b="0" l="0" r="0" t="0"/>
          <a:stretch/>
        </p:blipFill>
        <p:spPr>
          <a:xfrm>
            <a:off x="303212" y="1795462"/>
            <a:ext cx="1814512" cy="1620837"/>
          </a:xfrm>
          <a:prstGeom prst="rect">
            <a:avLst/>
          </a:prstGeom>
          <a:noFill/>
          <a:ln>
            <a:noFill/>
          </a:ln>
        </p:spPr>
      </p:pic>
      <p:sp>
        <p:nvSpPr>
          <p:cNvPr id="1407" name="Google Shape;1407;p125"/>
          <p:cNvSpPr txBox="1"/>
          <p:nvPr/>
        </p:nvSpPr>
        <p:spPr>
          <a:xfrm>
            <a:off x="255587" y="1389062"/>
            <a:ext cx="159702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Database D</a:t>
            </a:r>
            <a:endParaRPr/>
          </a:p>
        </p:txBody>
      </p:sp>
      <p:pic>
        <p:nvPicPr>
          <p:cNvPr id="1408" name="Google Shape;1408;p125"/>
          <p:cNvPicPr preferRelativeResize="0"/>
          <p:nvPr/>
        </p:nvPicPr>
        <p:blipFill rotWithShape="1">
          <a:blip r:embed="rId4">
            <a:alphaModFix/>
          </a:blip>
          <a:srcRect b="0" l="0" r="0" t="0"/>
          <a:stretch/>
        </p:blipFill>
        <p:spPr>
          <a:xfrm>
            <a:off x="3262312" y="1468437"/>
            <a:ext cx="1824037" cy="1947862"/>
          </a:xfrm>
          <a:prstGeom prst="rect">
            <a:avLst/>
          </a:prstGeom>
          <a:noFill/>
          <a:ln>
            <a:noFill/>
          </a:ln>
        </p:spPr>
      </p:pic>
      <p:pic>
        <p:nvPicPr>
          <p:cNvPr id="1409" name="Google Shape;1409;p125"/>
          <p:cNvPicPr preferRelativeResize="0"/>
          <p:nvPr/>
        </p:nvPicPr>
        <p:blipFill rotWithShape="1">
          <a:blip r:embed="rId5">
            <a:alphaModFix/>
          </a:blip>
          <a:srcRect b="0" l="0" r="0" t="0"/>
          <a:stretch/>
        </p:blipFill>
        <p:spPr>
          <a:xfrm>
            <a:off x="5784850" y="1560512"/>
            <a:ext cx="2046287" cy="1662112"/>
          </a:xfrm>
          <a:prstGeom prst="rect">
            <a:avLst/>
          </a:prstGeom>
          <a:noFill/>
          <a:ln>
            <a:noFill/>
          </a:ln>
        </p:spPr>
      </p:pic>
      <p:sp>
        <p:nvSpPr>
          <p:cNvPr id="1410" name="Google Shape;1410;p125"/>
          <p:cNvSpPr txBox="1"/>
          <p:nvPr/>
        </p:nvSpPr>
        <p:spPr>
          <a:xfrm>
            <a:off x="2181225" y="2273300"/>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cxnSp>
        <p:nvCxnSpPr>
          <p:cNvPr id="1411" name="Google Shape;1411;p125"/>
          <p:cNvCxnSpPr/>
          <p:nvPr/>
        </p:nvCxnSpPr>
        <p:spPr>
          <a:xfrm>
            <a:off x="2297112" y="2719387"/>
            <a:ext cx="831850" cy="0"/>
          </a:xfrm>
          <a:prstGeom prst="straightConnector1">
            <a:avLst/>
          </a:prstGeom>
          <a:noFill/>
          <a:ln cap="flat" cmpd="sng" w="9525">
            <a:solidFill>
              <a:srgbClr val="000000"/>
            </a:solidFill>
            <a:prstDash val="solid"/>
            <a:miter lim="800000"/>
            <a:headEnd len="med" w="med" type="none"/>
            <a:tailEnd len="med" w="med" type="triangle"/>
          </a:ln>
        </p:spPr>
      </p:cxnSp>
      <p:sp>
        <p:nvSpPr>
          <p:cNvPr id="1412" name="Google Shape;1412;p125"/>
          <p:cNvSpPr txBox="1"/>
          <p:nvPr/>
        </p:nvSpPr>
        <p:spPr>
          <a:xfrm>
            <a:off x="2759075" y="1720850"/>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1</a:t>
            </a:r>
            <a:endParaRPr/>
          </a:p>
        </p:txBody>
      </p:sp>
      <p:sp>
        <p:nvSpPr>
          <p:cNvPr id="1413" name="Google Shape;1413;p125"/>
          <p:cNvSpPr txBox="1"/>
          <p:nvPr/>
        </p:nvSpPr>
        <p:spPr>
          <a:xfrm>
            <a:off x="5346700" y="156368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1</a:t>
            </a:r>
            <a:endParaRPr/>
          </a:p>
        </p:txBody>
      </p:sp>
      <p:pic>
        <p:nvPicPr>
          <p:cNvPr id="1414" name="Google Shape;1414;p125"/>
          <p:cNvPicPr preferRelativeResize="0"/>
          <p:nvPr/>
        </p:nvPicPr>
        <p:blipFill rotWithShape="1">
          <a:blip r:embed="rId6">
            <a:alphaModFix/>
          </a:blip>
          <a:srcRect b="0" l="0" r="0" t="0"/>
          <a:stretch/>
        </p:blipFill>
        <p:spPr>
          <a:xfrm>
            <a:off x="6610350" y="3381375"/>
            <a:ext cx="1120775" cy="2333625"/>
          </a:xfrm>
          <a:prstGeom prst="rect">
            <a:avLst/>
          </a:prstGeom>
          <a:noFill/>
          <a:ln>
            <a:noFill/>
          </a:ln>
        </p:spPr>
      </p:pic>
      <p:pic>
        <p:nvPicPr>
          <p:cNvPr id="1415" name="Google Shape;1415;p125"/>
          <p:cNvPicPr preferRelativeResize="0"/>
          <p:nvPr/>
        </p:nvPicPr>
        <p:blipFill rotWithShape="1">
          <a:blip r:embed="rId7">
            <a:alphaModFix/>
          </a:blip>
          <a:srcRect b="0" l="0" r="0" t="0"/>
          <a:stretch/>
        </p:blipFill>
        <p:spPr>
          <a:xfrm>
            <a:off x="3200400" y="3492500"/>
            <a:ext cx="1736725" cy="2247900"/>
          </a:xfrm>
          <a:prstGeom prst="rect">
            <a:avLst/>
          </a:prstGeom>
          <a:noFill/>
          <a:ln>
            <a:noFill/>
          </a:ln>
        </p:spPr>
      </p:pic>
      <p:pic>
        <p:nvPicPr>
          <p:cNvPr id="1416" name="Google Shape;1416;p125"/>
          <p:cNvPicPr preferRelativeResize="0"/>
          <p:nvPr/>
        </p:nvPicPr>
        <p:blipFill rotWithShape="1">
          <a:blip r:embed="rId8">
            <a:alphaModFix/>
          </a:blip>
          <a:srcRect b="0" l="0" r="0" t="0"/>
          <a:stretch/>
        </p:blipFill>
        <p:spPr>
          <a:xfrm>
            <a:off x="812800" y="3756025"/>
            <a:ext cx="1717675" cy="1801812"/>
          </a:xfrm>
          <a:prstGeom prst="rect">
            <a:avLst/>
          </a:prstGeom>
          <a:noFill/>
          <a:ln>
            <a:noFill/>
          </a:ln>
        </p:spPr>
      </p:pic>
      <p:sp>
        <p:nvSpPr>
          <p:cNvPr id="1417" name="Google Shape;1417;p125"/>
          <p:cNvSpPr txBox="1"/>
          <p:nvPr/>
        </p:nvSpPr>
        <p:spPr>
          <a:xfrm>
            <a:off x="301625" y="372903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2</a:t>
            </a:r>
            <a:endParaRPr/>
          </a:p>
        </p:txBody>
      </p:sp>
      <p:sp>
        <p:nvSpPr>
          <p:cNvPr id="1418" name="Google Shape;1418;p125"/>
          <p:cNvSpPr txBox="1"/>
          <p:nvPr/>
        </p:nvSpPr>
        <p:spPr>
          <a:xfrm>
            <a:off x="2728912" y="33321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sp>
        <p:nvSpPr>
          <p:cNvPr id="1419" name="Google Shape;1419;p125"/>
          <p:cNvSpPr txBox="1"/>
          <p:nvPr/>
        </p:nvSpPr>
        <p:spPr>
          <a:xfrm>
            <a:off x="6016625" y="33829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1420" name="Google Shape;1420;p125"/>
          <p:cNvCxnSpPr/>
          <p:nvPr/>
        </p:nvCxnSpPr>
        <p:spPr>
          <a:xfrm rot="10800000">
            <a:off x="5127625" y="4252912"/>
            <a:ext cx="1120775" cy="0"/>
          </a:xfrm>
          <a:prstGeom prst="straightConnector1">
            <a:avLst/>
          </a:prstGeom>
          <a:noFill/>
          <a:ln cap="flat" cmpd="sng" w="9525">
            <a:solidFill>
              <a:srgbClr val="000000"/>
            </a:solidFill>
            <a:prstDash val="solid"/>
            <a:miter lim="800000"/>
            <a:headEnd len="med" w="med" type="none"/>
            <a:tailEnd len="med" w="med" type="triangle"/>
          </a:ln>
        </p:spPr>
      </p:cxnSp>
      <p:sp>
        <p:nvSpPr>
          <p:cNvPr id="1421" name="Google Shape;1421;p125"/>
          <p:cNvSpPr txBox="1"/>
          <p:nvPr/>
        </p:nvSpPr>
        <p:spPr>
          <a:xfrm>
            <a:off x="5148262" y="3751262"/>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sp>
        <p:nvSpPr>
          <p:cNvPr id="1422" name="Google Shape;1422;p125"/>
          <p:cNvSpPr/>
          <p:nvPr/>
        </p:nvSpPr>
        <p:spPr>
          <a:xfrm>
            <a:off x="7861300" y="3070225"/>
            <a:ext cx="627062" cy="855662"/>
          </a:xfrm>
          <a:prstGeom prst="curvedLef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23" name="Google Shape;1423;p125"/>
          <p:cNvCxnSpPr/>
          <p:nvPr/>
        </p:nvCxnSpPr>
        <p:spPr>
          <a:xfrm>
            <a:off x="2535237" y="6299200"/>
            <a:ext cx="1692275" cy="0"/>
          </a:xfrm>
          <a:prstGeom prst="straightConnector1">
            <a:avLst/>
          </a:prstGeom>
          <a:noFill/>
          <a:ln cap="flat" cmpd="sng" w="9525">
            <a:solidFill>
              <a:srgbClr val="000000"/>
            </a:solidFill>
            <a:prstDash val="solid"/>
            <a:miter lim="800000"/>
            <a:headEnd len="med" w="med" type="none"/>
            <a:tailEnd len="med" w="med" type="triangle"/>
          </a:ln>
        </p:spPr>
      </p:cxnSp>
      <p:sp>
        <p:nvSpPr>
          <p:cNvPr id="1424" name="Google Shape;1424;p125"/>
          <p:cNvSpPr txBox="1"/>
          <p:nvPr/>
        </p:nvSpPr>
        <p:spPr>
          <a:xfrm>
            <a:off x="698500" y="580231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3</a:t>
            </a:r>
            <a:endParaRPr/>
          </a:p>
        </p:txBody>
      </p:sp>
      <p:sp>
        <p:nvSpPr>
          <p:cNvPr id="1425" name="Google Shape;1425;p125"/>
          <p:cNvSpPr txBox="1"/>
          <p:nvPr/>
        </p:nvSpPr>
        <p:spPr>
          <a:xfrm>
            <a:off x="4114800" y="5791200"/>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3</a:t>
            </a:r>
            <a:endParaRPr/>
          </a:p>
        </p:txBody>
      </p:sp>
      <p:pic>
        <p:nvPicPr>
          <p:cNvPr id="1426" name="Google Shape;1426;p125"/>
          <p:cNvPicPr preferRelativeResize="0"/>
          <p:nvPr/>
        </p:nvPicPr>
        <p:blipFill rotWithShape="1">
          <a:blip r:embed="rId9">
            <a:alphaModFix/>
          </a:blip>
          <a:srcRect b="0" l="0" r="0" t="0"/>
          <a:stretch/>
        </p:blipFill>
        <p:spPr>
          <a:xfrm>
            <a:off x="1166812" y="5845175"/>
            <a:ext cx="1125537" cy="776287"/>
          </a:xfrm>
          <a:prstGeom prst="rect">
            <a:avLst/>
          </a:prstGeom>
          <a:noFill/>
          <a:ln>
            <a:noFill/>
          </a:ln>
        </p:spPr>
      </p:pic>
      <p:sp>
        <p:nvSpPr>
          <p:cNvPr id="1427" name="Google Shape;1427;p125"/>
          <p:cNvSpPr txBox="1"/>
          <p:nvPr/>
        </p:nvSpPr>
        <p:spPr>
          <a:xfrm>
            <a:off x="2732087" y="5881687"/>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pic>
        <p:nvPicPr>
          <p:cNvPr id="1428" name="Google Shape;1428;p125"/>
          <p:cNvPicPr preferRelativeResize="0"/>
          <p:nvPr/>
        </p:nvPicPr>
        <p:blipFill rotWithShape="1">
          <a:blip r:embed="rId10">
            <a:alphaModFix/>
          </a:blip>
          <a:srcRect b="0" l="0" r="0" t="0"/>
          <a:stretch/>
        </p:blipFill>
        <p:spPr>
          <a:xfrm>
            <a:off x="4568825" y="5835650"/>
            <a:ext cx="1754187" cy="811212"/>
          </a:xfrm>
          <a:prstGeom prst="rect">
            <a:avLst/>
          </a:prstGeom>
          <a:noFill/>
          <a:ln>
            <a:noFill/>
          </a:ln>
        </p:spPr>
      </p:pic>
      <p:sp>
        <p:nvSpPr>
          <p:cNvPr id="1429" name="Google Shape;1429;p125"/>
          <p:cNvSpPr/>
          <p:nvPr/>
        </p:nvSpPr>
        <p:spPr>
          <a:xfrm>
            <a:off x="201612" y="4846637"/>
            <a:ext cx="441325" cy="1249362"/>
          </a:xfrm>
          <a:prstGeom prst="curvedRigh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30" name="Google Shape;1430;p125"/>
          <p:cNvCxnSpPr/>
          <p:nvPr/>
        </p:nvCxnSpPr>
        <p:spPr>
          <a:xfrm>
            <a:off x="5181600" y="2438400"/>
            <a:ext cx="52705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431" name="Google Shape;1431;p125"/>
          <p:cNvCxnSpPr/>
          <p:nvPr/>
        </p:nvCxnSpPr>
        <p:spPr>
          <a:xfrm rot="10800000">
            <a:off x="2667000" y="4648200"/>
            <a:ext cx="381000" cy="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5" name="Shape 1435"/>
        <p:cNvGrpSpPr/>
        <p:nvPr/>
      </p:nvGrpSpPr>
      <p:grpSpPr>
        <a:xfrm>
          <a:off x="0" y="0"/>
          <a:ext cx="0" cy="0"/>
          <a:chOff x="0" y="0"/>
          <a:chExt cx="0" cy="0"/>
        </a:xfrm>
      </p:grpSpPr>
      <p:sp>
        <p:nvSpPr>
          <p:cNvPr id="1436" name="Google Shape;1436;p12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37" name="Google Shape;1437;p12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438" name="Google Shape;1438;p1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39" name="Google Shape;1439;p126"/>
          <p:cNvSpPr txBox="1"/>
          <p:nvPr>
            <p:ph type="title"/>
          </p:nvPr>
        </p:nvSpPr>
        <p:spPr>
          <a:xfrm>
            <a:off x="609600" y="381000"/>
            <a:ext cx="77930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Naïve Algorithm: Apriori + Constraint </a:t>
            </a:r>
            <a:endParaRPr/>
          </a:p>
        </p:txBody>
      </p:sp>
      <p:pic>
        <p:nvPicPr>
          <p:cNvPr id="1440" name="Google Shape;1440;p126"/>
          <p:cNvPicPr preferRelativeResize="0"/>
          <p:nvPr/>
        </p:nvPicPr>
        <p:blipFill rotWithShape="1">
          <a:blip r:embed="rId3">
            <a:alphaModFix/>
          </a:blip>
          <a:srcRect b="0" l="0" r="0" t="0"/>
          <a:stretch/>
        </p:blipFill>
        <p:spPr>
          <a:xfrm>
            <a:off x="303212" y="1795462"/>
            <a:ext cx="1814512" cy="1620837"/>
          </a:xfrm>
          <a:prstGeom prst="rect">
            <a:avLst/>
          </a:prstGeom>
          <a:noFill/>
          <a:ln>
            <a:noFill/>
          </a:ln>
        </p:spPr>
      </p:pic>
      <p:sp>
        <p:nvSpPr>
          <p:cNvPr id="1441" name="Google Shape;1441;p126"/>
          <p:cNvSpPr txBox="1"/>
          <p:nvPr/>
        </p:nvSpPr>
        <p:spPr>
          <a:xfrm>
            <a:off x="255587" y="1389062"/>
            <a:ext cx="159702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Database D</a:t>
            </a:r>
            <a:endParaRPr/>
          </a:p>
        </p:txBody>
      </p:sp>
      <p:pic>
        <p:nvPicPr>
          <p:cNvPr id="1442" name="Google Shape;1442;p126"/>
          <p:cNvPicPr preferRelativeResize="0"/>
          <p:nvPr/>
        </p:nvPicPr>
        <p:blipFill rotWithShape="1">
          <a:blip r:embed="rId4">
            <a:alphaModFix/>
          </a:blip>
          <a:srcRect b="0" l="0" r="0" t="0"/>
          <a:stretch/>
        </p:blipFill>
        <p:spPr>
          <a:xfrm>
            <a:off x="3262312" y="1468437"/>
            <a:ext cx="1824037" cy="1947862"/>
          </a:xfrm>
          <a:prstGeom prst="rect">
            <a:avLst/>
          </a:prstGeom>
          <a:noFill/>
          <a:ln>
            <a:noFill/>
          </a:ln>
        </p:spPr>
      </p:pic>
      <p:pic>
        <p:nvPicPr>
          <p:cNvPr id="1443" name="Google Shape;1443;p126"/>
          <p:cNvPicPr preferRelativeResize="0"/>
          <p:nvPr/>
        </p:nvPicPr>
        <p:blipFill rotWithShape="1">
          <a:blip r:embed="rId5">
            <a:alphaModFix/>
          </a:blip>
          <a:srcRect b="0" l="0" r="0" t="0"/>
          <a:stretch/>
        </p:blipFill>
        <p:spPr>
          <a:xfrm>
            <a:off x="5784850" y="1560512"/>
            <a:ext cx="2046287" cy="1662112"/>
          </a:xfrm>
          <a:prstGeom prst="rect">
            <a:avLst/>
          </a:prstGeom>
          <a:noFill/>
          <a:ln>
            <a:noFill/>
          </a:ln>
        </p:spPr>
      </p:pic>
      <p:sp>
        <p:nvSpPr>
          <p:cNvPr id="1444" name="Google Shape;1444;p126"/>
          <p:cNvSpPr txBox="1"/>
          <p:nvPr/>
        </p:nvSpPr>
        <p:spPr>
          <a:xfrm>
            <a:off x="2181225" y="2273300"/>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cxnSp>
        <p:nvCxnSpPr>
          <p:cNvPr id="1445" name="Google Shape;1445;p126"/>
          <p:cNvCxnSpPr/>
          <p:nvPr/>
        </p:nvCxnSpPr>
        <p:spPr>
          <a:xfrm>
            <a:off x="2297112" y="2719387"/>
            <a:ext cx="831850" cy="0"/>
          </a:xfrm>
          <a:prstGeom prst="straightConnector1">
            <a:avLst/>
          </a:prstGeom>
          <a:noFill/>
          <a:ln cap="flat" cmpd="sng" w="9525">
            <a:solidFill>
              <a:srgbClr val="000000"/>
            </a:solidFill>
            <a:prstDash val="solid"/>
            <a:miter lim="800000"/>
            <a:headEnd len="med" w="med" type="none"/>
            <a:tailEnd len="med" w="med" type="triangle"/>
          </a:ln>
        </p:spPr>
      </p:cxnSp>
      <p:sp>
        <p:nvSpPr>
          <p:cNvPr id="1446" name="Google Shape;1446;p126"/>
          <p:cNvSpPr txBox="1"/>
          <p:nvPr/>
        </p:nvSpPr>
        <p:spPr>
          <a:xfrm>
            <a:off x="2759075" y="1720850"/>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1</a:t>
            </a:r>
            <a:endParaRPr/>
          </a:p>
        </p:txBody>
      </p:sp>
      <p:sp>
        <p:nvSpPr>
          <p:cNvPr id="1447" name="Google Shape;1447;p126"/>
          <p:cNvSpPr txBox="1"/>
          <p:nvPr/>
        </p:nvSpPr>
        <p:spPr>
          <a:xfrm>
            <a:off x="5346700" y="156368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1</a:t>
            </a:r>
            <a:endParaRPr/>
          </a:p>
        </p:txBody>
      </p:sp>
      <p:pic>
        <p:nvPicPr>
          <p:cNvPr id="1448" name="Google Shape;1448;p126"/>
          <p:cNvPicPr preferRelativeResize="0"/>
          <p:nvPr/>
        </p:nvPicPr>
        <p:blipFill rotWithShape="1">
          <a:blip r:embed="rId6">
            <a:alphaModFix/>
          </a:blip>
          <a:srcRect b="0" l="0" r="0" t="0"/>
          <a:stretch/>
        </p:blipFill>
        <p:spPr>
          <a:xfrm>
            <a:off x="6610350" y="3381375"/>
            <a:ext cx="1120775" cy="2333625"/>
          </a:xfrm>
          <a:prstGeom prst="rect">
            <a:avLst/>
          </a:prstGeom>
          <a:noFill/>
          <a:ln>
            <a:noFill/>
          </a:ln>
        </p:spPr>
      </p:pic>
      <p:pic>
        <p:nvPicPr>
          <p:cNvPr id="1449" name="Google Shape;1449;p126"/>
          <p:cNvPicPr preferRelativeResize="0"/>
          <p:nvPr/>
        </p:nvPicPr>
        <p:blipFill rotWithShape="1">
          <a:blip r:embed="rId7">
            <a:alphaModFix/>
          </a:blip>
          <a:srcRect b="0" l="0" r="0" t="0"/>
          <a:stretch/>
        </p:blipFill>
        <p:spPr>
          <a:xfrm>
            <a:off x="3200400" y="3492500"/>
            <a:ext cx="1736725" cy="2247900"/>
          </a:xfrm>
          <a:prstGeom prst="rect">
            <a:avLst/>
          </a:prstGeom>
          <a:noFill/>
          <a:ln>
            <a:noFill/>
          </a:ln>
        </p:spPr>
      </p:pic>
      <p:pic>
        <p:nvPicPr>
          <p:cNvPr id="1450" name="Google Shape;1450;p126"/>
          <p:cNvPicPr preferRelativeResize="0"/>
          <p:nvPr/>
        </p:nvPicPr>
        <p:blipFill rotWithShape="1">
          <a:blip r:embed="rId8">
            <a:alphaModFix/>
          </a:blip>
          <a:srcRect b="0" l="0" r="0" t="0"/>
          <a:stretch/>
        </p:blipFill>
        <p:spPr>
          <a:xfrm>
            <a:off x="812800" y="3756025"/>
            <a:ext cx="1717675" cy="1801812"/>
          </a:xfrm>
          <a:prstGeom prst="rect">
            <a:avLst/>
          </a:prstGeom>
          <a:noFill/>
          <a:ln>
            <a:noFill/>
          </a:ln>
        </p:spPr>
      </p:pic>
      <p:sp>
        <p:nvSpPr>
          <p:cNvPr id="1451" name="Google Shape;1451;p126"/>
          <p:cNvSpPr txBox="1"/>
          <p:nvPr/>
        </p:nvSpPr>
        <p:spPr>
          <a:xfrm>
            <a:off x="301625" y="372903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2</a:t>
            </a:r>
            <a:endParaRPr/>
          </a:p>
        </p:txBody>
      </p:sp>
      <p:sp>
        <p:nvSpPr>
          <p:cNvPr id="1452" name="Google Shape;1452;p126"/>
          <p:cNvSpPr txBox="1"/>
          <p:nvPr/>
        </p:nvSpPr>
        <p:spPr>
          <a:xfrm>
            <a:off x="2728912" y="33321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sp>
        <p:nvSpPr>
          <p:cNvPr id="1453" name="Google Shape;1453;p126"/>
          <p:cNvSpPr txBox="1"/>
          <p:nvPr/>
        </p:nvSpPr>
        <p:spPr>
          <a:xfrm>
            <a:off x="6016625" y="33829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1454" name="Google Shape;1454;p126"/>
          <p:cNvCxnSpPr/>
          <p:nvPr/>
        </p:nvCxnSpPr>
        <p:spPr>
          <a:xfrm rot="10800000">
            <a:off x="5127625" y="4252912"/>
            <a:ext cx="1120775" cy="0"/>
          </a:xfrm>
          <a:prstGeom prst="straightConnector1">
            <a:avLst/>
          </a:prstGeom>
          <a:noFill/>
          <a:ln cap="flat" cmpd="sng" w="9525">
            <a:solidFill>
              <a:srgbClr val="000000"/>
            </a:solidFill>
            <a:prstDash val="solid"/>
            <a:miter lim="800000"/>
            <a:headEnd len="med" w="med" type="none"/>
            <a:tailEnd len="med" w="med" type="triangle"/>
          </a:ln>
        </p:spPr>
      </p:cxnSp>
      <p:sp>
        <p:nvSpPr>
          <p:cNvPr id="1455" name="Google Shape;1455;p126"/>
          <p:cNvSpPr txBox="1"/>
          <p:nvPr/>
        </p:nvSpPr>
        <p:spPr>
          <a:xfrm>
            <a:off x="5148262" y="3751262"/>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sp>
        <p:nvSpPr>
          <p:cNvPr id="1456" name="Google Shape;1456;p126"/>
          <p:cNvSpPr/>
          <p:nvPr/>
        </p:nvSpPr>
        <p:spPr>
          <a:xfrm>
            <a:off x="7861300" y="3070225"/>
            <a:ext cx="627062" cy="855662"/>
          </a:xfrm>
          <a:prstGeom prst="curvedLef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57" name="Google Shape;1457;p126"/>
          <p:cNvCxnSpPr/>
          <p:nvPr/>
        </p:nvCxnSpPr>
        <p:spPr>
          <a:xfrm>
            <a:off x="2535237" y="6299200"/>
            <a:ext cx="1692275" cy="0"/>
          </a:xfrm>
          <a:prstGeom prst="straightConnector1">
            <a:avLst/>
          </a:prstGeom>
          <a:noFill/>
          <a:ln cap="flat" cmpd="sng" w="9525">
            <a:solidFill>
              <a:srgbClr val="000000"/>
            </a:solidFill>
            <a:prstDash val="solid"/>
            <a:miter lim="800000"/>
            <a:headEnd len="med" w="med" type="none"/>
            <a:tailEnd len="med" w="med" type="triangle"/>
          </a:ln>
        </p:spPr>
      </p:cxnSp>
      <p:sp>
        <p:nvSpPr>
          <p:cNvPr id="1458" name="Google Shape;1458;p126"/>
          <p:cNvSpPr txBox="1"/>
          <p:nvPr/>
        </p:nvSpPr>
        <p:spPr>
          <a:xfrm>
            <a:off x="698500" y="580231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3</a:t>
            </a:r>
            <a:endParaRPr/>
          </a:p>
        </p:txBody>
      </p:sp>
      <p:sp>
        <p:nvSpPr>
          <p:cNvPr id="1459" name="Google Shape;1459;p126"/>
          <p:cNvSpPr txBox="1"/>
          <p:nvPr/>
        </p:nvSpPr>
        <p:spPr>
          <a:xfrm>
            <a:off x="4114800" y="5791200"/>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3</a:t>
            </a:r>
            <a:endParaRPr/>
          </a:p>
        </p:txBody>
      </p:sp>
      <p:pic>
        <p:nvPicPr>
          <p:cNvPr id="1460" name="Google Shape;1460;p126"/>
          <p:cNvPicPr preferRelativeResize="0"/>
          <p:nvPr/>
        </p:nvPicPr>
        <p:blipFill rotWithShape="1">
          <a:blip r:embed="rId9">
            <a:alphaModFix/>
          </a:blip>
          <a:srcRect b="0" l="0" r="0" t="0"/>
          <a:stretch/>
        </p:blipFill>
        <p:spPr>
          <a:xfrm>
            <a:off x="1166812" y="5845175"/>
            <a:ext cx="1125537" cy="776287"/>
          </a:xfrm>
          <a:prstGeom prst="rect">
            <a:avLst/>
          </a:prstGeom>
          <a:noFill/>
          <a:ln>
            <a:noFill/>
          </a:ln>
        </p:spPr>
      </p:pic>
      <p:sp>
        <p:nvSpPr>
          <p:cNvPr id="1461" name="Google Shape;1461;p126"/>
          <p:cNvSpPr txBox="1"/>
          <p:nvPr/>
        </p:nvSpPr>
        <p:spPr>
          <a:xfrm>
            <a:off x="2732087" y="5881687"/>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pic>
        <p:nvPicPr>
          <p:cNvPr id="1462" name="Google Shape;1462;p126"/>
          <p:cNvPicPr preferRelativeResize="0"/>
          <p:nvPr/>
        </p:nvPicPr>
        <p:blipFill rotWithShape="1">
          <a:blip r:embed="rId10">
            <a:alphaModFix/>
          </a:blip>
          <a:srcRect b="0" l="0" r="0" t="0"/>
          <a:stretch/>
        </p:blipFill>
        <p:spPr>
          <a:xfrm>
            <a:off x="4568825" y="5835650"/>
            <a:ext cx="1754187" cy="811212"/>
          </a:xfrm>
          <a:prstGeom prst="rect">
            <a:avLst/>
          </a:prstGeom>
          <a:noFill/>
          <a:ln>
            <a:noFill/>
          </a:ln>
        </p:spPr>
      </p:pic>
      <p:sp>
        <p:nvSpPr>
          <p:cNvPr id="1463" name="Google Shape;1463;p126"/>
          <p:cNvSpPr/>
          <p:nvPr/>
        </p:nvSpPr>
        <p:spPr>
          <a:xfrm>
            <a:off x="201612" y="4846637"/>
            <a:ext cx="441325" cy="1249362"/>
          </a:xfrm>
          <a:prstGeom prst="curvedRigh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64" name="Google Shape;1464;p126"/>
          <p:cNvCxnSpPr/>
          <p:nvPr/>
        </p:nvCxnSpPr>
        <p:spPr>
          <a:xfrm>
            <a:off x="5181600" y="2438400"/>
            <a:ext cx="52705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465" name="Google Shape;1465;p126"/>
          <p:cNvCxnSpPr/>
          <p:nvPr/>
        </p:nvCxnSpPr>
        <p:spPr>
          <a:xfrm rot="10800000">
            <a:off x="2667000" y="4648200"/>
            <a:ext cx="381000" cy="0"/>
          </a:xfrm>
          <a:prstGeom prst="straightConnector1">
            <a:avLst/>
          </a:prstGeom>
          <a:noFill/>
          <a:ln cap="flat" cmpd="sng" w="9525">
            <a:solidFill>
              <a:srgbClr val="000000"/>
            </a:solidFill>
            <a:prstDash val="solid"/>
            <a:miter lim="800000"/>
            <a:headEnd len="med" w="med" type="none"/>
            <a:tailEnd len="med" w="med" type="triangle"/>
          </a:ln>
        </p:spPr>
      </p:cxnSp>
      <p:sp>
        <p:nvSpPr>
          <p:cNvPr id="1466" name="Google Shape;1466;p126"/>
          <p:cNvSpPr txBox="1"/>
          <p:nvPr/>
        </p:nvSpPr>
        <p:spPr>
          <a:xfrm>
            <a:off x="6705600" y="5867400"/>
            <a:ext cx="2438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Constraint: </a:t>
            </a:r>
            <a:endParaRPr/>
          </a:p>
          <a:p>
            <a:pPr indent="0" lvl="0" marL="0" marR="0" rtl="0" algn="l">
              <a:lnSpc>
                <a:spcPct val="100000"/>
              </a:lnSpc>
              <a:spcBef>
                <a:spcPts val="90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Sum{S.price} &lt; 5</a:t>
            </a:r>
            <a:endParaRPr/>
          </a:p>
        </p:txBody>
      </p:sp>
      <p:grpSp>
        <p:nvGrpSpPr>
          <p:cNvPr id="1467" name="Google Shape;1467;p126"/>
          <p:cNvGrpSpPr/>
          <p:nvPr/>
        </p:nvGrpSpPr>
        <p:grpSpPr>
          <a:xfrm>
            <a:off x="6096000" y="2971800"/>
            <a:ext cx="1524000" cy="152400"/>
            <a:chOff x="2160" y="2016"/>
            <a:chExt cx="960" cy="96"/>
          </a:xfrm>
        </p:grpSpPr>
        <p:cxnSp>
          <p:nvCxnSpPr>
            <p:cNvPr id="1468" name="Google Shape;1468;p126"/>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469" name="Google Shape;1469;p126"/>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470" name="Google Shape;1470;p126"/>
          <p:cNvGrpSpPr/>
          <p:nvPr/>
        </p:nvGrpSpPr>
        <p:grpSpPr>
          <a:xfrm>
            <a:off x="914400" y="4572000"/>
            <a:ext cx="1524000" cy="152400"/>
            <a:chOff x="2160" y="2016"/>
            <a:chExt cx="960" cy="96"/>
          </a:xfrm>
        </p:grpSpPr>
        <p:cxnSp>
          <p:nvCxnSpPr>
            <p:cNvPr id="1471" name="Google Shape;1471;p126"/>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472" name="Google Shape;1472;p126"/>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473" name="Google Shape;1473;p126"/>
          <p:cNvGrpSpPr/>
          <p:nvPr/>
        </p:nvGrpSpPr>
        <p:grpSpPr>
          <a:xfrm>
            <a:off x="914400" y="4953000"/>
            <a:ext cx="1524000" cy="152400"/>
            <a:chOff x="2160" y="2016"/>
            <a:chExt cx="960" cy="96"/>
          </a:xfrm>
        </p:grpSpPr>
        <p:cxnSp>
          <p:nvCxnSpPr>
            <p:cNvPr id="1474" name="Google Shape;1474;p126"/>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475" name="Google Shape;1475;p126"/>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476" name="Google Shape;1476;p126"/>
          <p:cNvGrpSpPr/>
          <p:nvPr/>
        </p:nvGrpSpPr>
        <p:grpSpPr>
          <a:xfrm>
            <a:off x="914400" y="5257800"/>
            <a:ext cx="1524000" cy="152400"/>
            <a:chOff x="2160" y="2016"/>
            <a:chExt cx="960" cy="96"/>
          </a:xfrm>
        </p:grpSpPr>
        <p:cxnSp>
          <p:nvCxnSpPr>
            <p:cNvPr id="1477" name="Google Shape;1477;p126"/>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478" name="Google Shape;1478;p126"/>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479" name="Google Shape;1479;p126"/>
          <p:cNvGrpSpPr/>
          <p:nvPr/>
        </p:nvGrpSpPr>
        <p:grpSpPr>
          <a:xfrm>
            <a:off x="4648200" y="6400800"/>
            <a:ext cx="1524000" cy="152400"/>
            <a:chOff x="2160" y="2016"/>
            <a:chExt cx="960" cy="96"/>
          </a:xfrm>
        </p:grpSpPr>
        <p:cxnSp>
          <p:nvCxnSpPr>
            <p:cNvPr id="1480" name="Google Shape;1480;p126"/>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481" name="Google Shape;1481;p126"/>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5" name="Shape 1485"/>
        <p:cNvGrpSpPr/>
        <p:nvPr/>
      </p:nvGrpSpPr>
      <p:grpSpPr>
        <a:xfrm>
          <a:off x="0" y="0"/>
          <a:ext cx="0" cy="0"/>
          <a:chOff x="0" y="0"/>
          <a:chExt cx="0" cy="0"/>
        </a:xfrm>
      </p:grpSpPr>
      <p:sp>
        <p:nvSpPr>
          <p:cNvPr id="1486" name="Google Shape;1486;p12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87" name="Google Shape;1487;p12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488" name="Google Shape;1488;p1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89" name="Google Shape;1489;p127"/>
          <p:cNvSpPr txBox="1"/>
          <p:nvPr>
            <p:ph type="title"/>
          </p:nvPr>
        </p:nvSpPr>
        <p:spPr>
          <a:xfrm>
            <a:off x="609600" y="152400"/>
            <a:ext cx="7869237"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The Constrained Apriori Algorithm: Push an Anti-monotone Constraint Deep</a:t>
            </a:r>
            <a:r>
              <a:rPr b="0" i="0" lang="en-US" sz="3600" u="none">
                <a:solidFill>
                  <a:schemeClr val="dk2"/>
                </a:solidFill>
                <a:latin typeface="Tahoma"/>
                <a:ea typeface="Tahoma"/>
                <a:cs typeface="Tahoma"/>
                <a:sym typeface="Tahoma"/>
              </a:rPr>
              <a:t> </a:t>
            </a:r>
            <a:endParaRPr/>
          </a:p>
        </p:txBody>
      </p:sp>
      <p:pic>
        <p:nvPicPr>
          <p:cNvPr id="1490" name="Google Shape;1490;p127"/>
          <p:cNvPicPr preferRelativeResize="0"/>
          <p:nvPr/>
        </p:nvPicPr>
        <p:blipFill rotWithShape="1">
          <a:blip r:embed="rId3">
            <a:alphaModFix/>
          </a:blip>
          <a:srcRect b="0" l="0" r="0" t="0"/>
          <a:stretch/>
        </p:blipFill>
        <p:spPr>
          <a:xfrm>
            <a:off x="303212" y="1795462"/>
            <a:ext cx="1814512" cy="1620837"/>
          </a:xfrm>
          <a:prstGeom prst="rect">
            <a:avLst/>
          </a:prstGeom>
          <a:noFill/>
          <a:ln>
            <a:noFill/>
          </a:ln>
        </p:spPr>
      </p:pic>
      <p:sp>
        <p:nvSpPr>
          <p:cNvPr id="1491" name="Google Shape;1491;p127"/>
          <p:cNvSpPr txBox="1"/>
          <p:nvPr/>
        </p:nvSpPr>
        <p:spPr>
          <a:xfrm>
            <a:off x="255587" y="1389062"/>
            <a:ext cx="159702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Database D</a:t>
            </a:r>
            <a:endParaRPr/>
          </a:p>
        </p:txBody>
      </p:sp>
      <p:pic>
        <p:nvPicPr>
          <p:cNvPr id="1492" name="Google Shape;1492;p127"/>
          <p:cNvPicPr preferRelativeResize="0"/>
          <p:nvPr/>
        </p:nvPicPr>
        <p:blipFill rotWithShape="1">
          <a:blip r:embed="rId4">
            <a:alphaModFix/>
          </a:blip>
          <a:srcRect b="0" l="0" r="0" t="0"/>
          <a:stretch/>
        </p:blipFill>
        <p:spPr>
          <a:xfrm>
            <a:off x="3262312" y="1468437"/>
            <a:ext cx="1824037" cy="1947862"/>
          </a:xfrm>
          <a:prstGeom prst="rect">
            <a:avLst/>
          </a:prstGeom>
          <a:noFill/>
          <a:ln>
            <a:noFill/>
          </a:ln>
        </p:spPr>
      </p:pic>
      <p:pic>
        <p:nvPicPr>
          <p:cNvPr id="1493" name="Google Shape;1493;p127"/>
          <p:cNvPicPr preferRelativeResize="0"/>
          <p:nvPr/>
        </p:nvPicPr>
        <p:blipFill rotWithShape="1">
          <a:blip r:embed="rId5">
            <a:alphaModFix/>
          </a:blip>
          <a:srcRect b="0" l="0" r="0" t="0"/>
          <a:stretch/>
        </p:blipFill>
        <p:spPr>
          <a:xfrm>
            <a:off x="5784850" y="1560512"/>
            <a:ext cx="2046287" cy="1662112"/>
          </a:xfrm>
          <a:prstGeom prst="rect">
            <a:avLst/>
          </a:prstGeom>
          <a:noFill/>
          <a:ln>
            <a:noFill/>
          </a:ln>
        </p:spPr>
      </p:pic>
      <p:sp>
        <p:nvSpPr>
          <p:cNvPr id="1494" name="Google Shape;1494;p127"/>
          <p:cNvSpPr txBox="1"/>
          <p:nvPr/>
        </p:nvSpPr>
        <p:spPr>
          <a:xfrm>
            <a:off x="2181225" y="2273300"/>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cxnSp>
        <p:nvCxnSpPr>
          <p:cNvPr id="1495" name="Google Shape;1495;p127"/>
          <p:cNvCxnSpPr/>
          <p:nvPr/>
        </p:nvCxnSpPr>
        <p:spPr>
          <a:xfrm>
            <a:off x="2297112" y="2719387"/>
            <a:ext cx="831850" cy="0"/>
          </a:xfrm>
          <a:prstGeom prst="straightConnector1">
            <a:avLst/>
          </a:prstGeom>
          <a:noFill/>
          <a:ln cap="flat" cmpd="sng" w="9525">
            <a:solidFill>
              <a:srgbClr val="000000"/>
            </a:solidFill>
            <a:prstDash val="solid"/>
            <a:miter lim="800000"/>
            <a:headEnd len="med" w="med" type="none"/>
            <a:tailEnd len="med" w="med" type="triangle"/>
          </a:ln>
        </p:spPr>
      </p:cxnSp>
      <p:sp>
        <p:nvSpPr>
          <p:cNvPr id="1496" name="Google Shape;1496;p127"/>
          <p:cNvSpPr txBox="1"/>
          <p:nvPr/>
        </p:nvSpPr>
        <p:spPr>
          <a:xfrm>
            <a:off x="2759075" y="1720850"/>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1</a:t>
            </a:r>
            <a:endParaRPr/>
          </a:p>
        </p:txBody>
      </p:sp>
      <p:sp>
        <p:nvSpPr>
          <p:cNvPr id="1497" name="Google Shape;1497;p127"/>
          <p:cNvSpPr txBox="1"/>
          <p:nvPr/>
        </p:nvSpPr>
        <p:spPr>
          <a:xfrm>
            <a:off x="5346700" y="156368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1</a:t>
            </a:r>
            <a:endParaRPr/>
          </a:p>
        </p:txBody>
      </p:sp>
      <p:pic>
        <p:nvPicPr>
          <p:cNvPr id="1498" name="Google Shape;1498;p127"/>
          <p:cNvPicPr preferRelativeResize="0"/>
          <p:nvPr/>
        </p:nvPicPr>
        <p:blipFill rotWithShape="1">
          <a:blip r:embed="rId6">
            <a:alphaModFix/>
          </a:blip>
          <a:srcRect b="0" l="0" r="0" t="0"/>
          <a:stretch/>
        </p:blipFill>
        <p:spPr>
          <a:xfrm>
            <a:off x="6610350" y="3381375"/>
            <a:ext cx="1120775" cy="2333625"/>
          </a:xfrm>
          <a:prstGeom prst="rect">
            <a:avLst/>
          </a:prstGeom>
          <a:noFill/>
          <a:ln>
            <a:noFill/>
          </a:ln>
        </p:spPr>
      </p:pic>
      <p:pic>
        <p:nvPicPr>
          <p:cNvPr id="1499" name="Google Shape;1499;p127"/>
          <p:cNvPicPr preferRelativeResize="0"/>
          <p:nvPr/>
        </p:nvPicPr>
        <p:blipFill rotWithShape="1">
          <a:blip r:embed="rId7">
            <a:alphaModFix/>
          </a:blip>
          <a:srcRect b="0" l="0" r="0" t="0"/>
          <a:stretch/>
        </p:blipFill>
        <p:spPr>
          <a:xfrm>
            <a:off x="3200400" y="3492500"/>
            <a:ext cx="1736725" cy="2247900"/>
          </a:xfrm>
          <a:prstGeom prst="rect">
            <a:avLst/>
          </a:prstGeom>
          <a:noFill/>
          <a:ln>
            <a:noFill/>
          </a:ln>
        </p:spPr>
      </p:pic>
      <p:pic>
        <p:nvPicPr>
          <p:cNvPr id="1500" name="Google Shape;1500;p127"/>
          <p:cNvPicPr preferRelativeResize="0"/>
          <p:nvPr/>
        </p:nvPicPr>
        <p:blipFill rotWithShape="1">
          <a:blip r:embed="rId8">
            <a:alphaModFix/>
          </a:blip>
          <a:srcRect b="0" l="0" r="0" t="0"/>
          <a:stretch/>
        </p:blipFill>
        <p:spPr>
          <a:xfrm>
            <a:off x="812800" y="3756025"/>
            <a:ext cx="1717675" cy="1801812"/>
          </a:xfrm>
          <a:prstGeom prst="rect">
            <a:avLst/>
          </a:prstGeom>
          <a:noFill/>
          <a:ln>
            <a:noFill/>
          </a:ln>
        </p:spPr>
      </p:pic>
      <p:sp>
        <p:nvSpPr>
          <p:cNvPr id="1501" name="Google Shape;1501;p127"/>
          <p:cNvSpPr txBox="1"/>
          <p:nvPr/>
        </p:nvSpPr>
        <p:spPr>
          <a:xfrm>
            <a:off x="301625" y="372903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2</a:t>
            </a:r>
            <a:endParaRPr/>
          </a:p>
        </p:txBody>
      </p:sp>
      <p:sp>
        <p:nvSpPr>
          <p:cNvPr id="1502" name="Google Shape;1502;p127"/>
          <p:cNvSpPr txBox="1"/>
          <p:nvPr/>
        </p:nvSpPr>
        <p:spPr>
          <a:xfrm>
            <a:off x="2728912" y="33321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sp>
        <p:nvSpPr>
          <p:cNvPr id="1503" name="Google Shape;1503;p127"/>
          <p:cNvSpPr txBox="1"/>
          <p:nvPr/>
        </p:nvSpPr>
        <p:spPr>
          <a:xfrm>
            <a:off x="6016625" y="33829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1504" name="Google Shape;1504;p127"/>
          <p:cNvCxnSpPr/>
          <p:nvPr/>
        </p:nvCxnSpPr>
        <p:spPr>
          <a:xfrm rot="10800000">
            <a:off x="5127625" y="4252912"/>
            <a:ext cx="1120775" cy="0"/>
          </a:xfrm>
          <a:prstGeom prst="straightConnector1">
            <a:avLst/>
          </a:prstGeom>
          <a:noFill/>
          <a:ln cap="flat" cmpd="sng" w="9525">
            <a:solidFill>
              <a:srgbClr val="000000"/>
            </a:solidFill>
            <a:prstDash val="solid"/>
            <a:miter lim="800000"/>
            <a:headEnd len="med" w="med" type="none"/>
            <a:tailEnd len="med" w="med" type="triangle"/>
          </a:ln>
        </p:spPr>
      </p:cxnSp>
      <p:sp>
        <p:nvSpPr>
          <p:cNvPr id="1505" name="Google Shape;1505;p127"/>
          <p:cNvSpPr txBox="1"/>
          <p:nvPr/>
        </p:nvSpPr>
        <p:spPr>
          <a:xfrm>
            <a:off x="5148262" y="3751262"/>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sp>
        <p:nvSpPr>
          <p:cNvPr id="1506" name="Google Shape;1506;p127"/>
          <p:cNvSpPr/>
          <p:nvPr/>
        </p:nvSpPr>
        <p:spPr>
          <a:xfrm>
            <a:off x="7861300" y="3070225"/>
            <a:ext cx="627062" cy="855662"/>
          </a:xfrm>
          <a:prstGeom prst="curvedLef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07" name="Google Shape;1507;p127"/>
          <p:cNvCxnSpPr/>
          <p:nvPr/>
        </p:nvCxnSpPr>
        <p:spPr>
          <a:xfrm>
            <a:off x="2535237" y="6299200"/>
            <a:ext cx="1692275" cy="0"/>
          </a:xfrm>
          <a:prstGeom prst="straightConnector1">
            <a:avLst/>
          </a:prstGeom>
          <a:noFill/>
          <a:ln cap="flat" cmpd="sng" w="9525">
            <a:solidFill>
              <a:srgbClr val="000000"/>
            </a:solidFill>
            <a:prstDash val="solid"/>
            <a:miter lim="800000"/>
            <a:headEnd len="med" w="med" type="none"/>
            <a:tailEnd len="med" w="med" type="triangle"/>
          </a:ln>
        </p:spPr>
      </p:cxnSp>
      <p:sp>
        <p:nvSpPr>
          <p:cNvPr id="1508" name="Google Shape;1508;p127"/>
          <p:cNvSpPr txBox="1"/>
          <p:nvPr/>
        </p:nvSpPr>
        <p:spPr>
          <a:xfrm>
            <a:off x="698500" y="580231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3</a:t>
            </a:r>
            <a:endParaRPr/>
          </a:p>
        </p:txBody>
      </p:sp>
      <p:sp>
        <p:nvSpPr>
          <p:cNvPr id="1509" name="Google Shape;1509;p127"/>
          <p:cNvSpPr txBox="1"/>
          <p:nvPr/>
        </p:nvSpPr>
        <p:spPr>
          <a:xfrm>
            <a:off x="4114800" y="5791200"/>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3</a:t>
            </a:r>
            <a:endParaRPr/>
          </a:p>
        </p:txBody>
      </p:sp>
      <p:pic>
        <p:nvPicPr>
          <p:cNvPr id="1510" name="Google Shape;1510;p127"/>
          <p:cNvPicPr preferRelativeResize="0"/>
          <p:nvPr/>
        </p:nvPicPr>
        <p:blipFill rotWithShape="1">
          <a:blip r:embed="rId9">
            <a:alphaModFix/>
          </a:blip>
          <a:srcRect b="0" l="0" r="0" t="0"/>
          <a:stretch/>
        </p:blipFill>
        <p:spPr>
          <a:xfrm>
            <a:off x="1166812" y="5845175"/>
            <a:ext cx="1125537" cy="776287"/>
          </a:xfrm>
          <a:prstGeom prst="rect">
            <a:avLst/>
          </a:prstGeom>
          <a:noFill/>
          <a:ln>
            <a:noFill/>
          </a:ln>
        </p:spPr>
      </p:pic>
      <p:sp>
        <p:nvSpPr>
          <p:cNvPr id="1511" name="Google Shape;1511;p127"/>
          <p:cNvSpPr txBox="1"/>
          <p:nvPr/>
        </p:nvSpPr>
        <p:spPr>
          <a:xfrm>
            <a:off x="2732087" y="5881687"/>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pic>
        <p:nvPicPr>
          <p:cNvPr id="1512" name="Google Shape;1512;p127"/>
          <p:cNvPicPr preferRelativeResize="0"/>
          <p:nvPr/>
        </p:nvPicPr>
        <p:blipFill rotWithShape="1">
          <a:blip r:embed="rId10">
            <a:alphaModFix/>
          </a:blip>
          <a:srcRect b="0" l="0" r="0" t="0"/>
          <a:stretch/>
        </p:blipFill>
        <p:spPr>
          <a:xfrm>
            <a:off x="4568825" y="5835650"/>
            <a:ext cx="1754187" cy="811212"/>
          </a:xfrm>
          <a:prstGeom prst="rect">
            <a:avLst/>
          </a:prstGeom>
          <a:noFill/>
          <a:ln>
            <a:noFill/>
          </a:ln>
        </p:spPr>
      </p:pic>
      <p:sp>
        <p:nvSpPr>
          <p:cNvPr id="1513" name="Google Shape;1513;p127"/>
          <p:cNvSpPr/>
          <p:nvPr/>
        </p:nvSpPr>
        <p:spPr>
          <a:xfrm>
            <a:off x="201612" y="4846637"/>
            <a:ext cx="441325" cy="1249362"/>
          </a:xfrm>
          <a:prstGeom prst="curvedRigh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14" name="Google Shape;1514;p127"/>
          <p:cNvCxnSpPr/>
          <p:nvPr/>
        </p:nvCxnSpPr>
        <p:spPr>
          <a:xfrm>
            <a:off x="5181600" y="2438400"/>
            <a:ext cx="52705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515" name="Google Shape;1515;p127"/>
          <p:cNvCxnSpPr/>
          <p:nvPr/>
        </p:nvCxnSpPr>
        <p:spPr>
          <a:xfrm rot="10800000">
            <a:off x="2667000" y="4648200"/>
            <a:ext cx="381000" cy="0"/>
          </a:xfrm>
          <a:prstGeom prst="straightConnector1">
            <a:avLst/>
          </a:prstGeom>
          <a:noFill/>
          <a:ln cap="flat" cmpd="sng" w="9525">
            <a:solidFill>
              <a:srgbClr val="000000"/>
            </a:solidFill>
            <a:prstDash val="solid"/>
            <a:miter lim="800000"/>
            <a:headEnd len="med" w="med" type="none"/>
            <a:tailEnd len="med" w="med" type="triangle"/>
          </a:ln>
        </p:spPr>
      </p:cxnSp>
      <p:sp>
        <p:nvSpPr>
          <p:cNvPr id="1516" name="Google Shape;1516;p127"/>
          <p:cNvSpPr txBox="1"/>
          <p:nvPr/>
        </p:nvSpPr>
        <p:spPr>
          <a:xfrm>
            <a:off x="6705600" y="5867400"/>
            <a:ext cx="2438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Constraint: </a:t>
            </a:r>
            <a:endParaRPr/>
          </a:p>
          <a:p>
            <a:pPr indent="0" lvl="0" marL="0" marR="0" rtl="0" algn="l">
              <a:lnSpc>
                <a:spcPct val="100000"/>
              </a:lnSpc>
              <a:spcBef>
                <a:spcPts val="90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Sum{S.price} &lt; 5</a:t>
            </a:r>
            <a:endParaRPr/>
          </a:p>
        </p:txBody>
      </p:sp>
      <p:grpSp>
        <p:nvGrpSpPr>
          <p:cNvPr id="1517" name="Google Shape;1517;p127"/>
          <p:cNvGrpSpPr/>
          <p:nvPr/>
        </p:nvGrpSpPr>
        <p:grpSpPr>
          <a:xfrm>
            <a:off x="3429000" y="3200400"/>
            <a:ext cx="1524000" cy="152400"/>
            <a:chOff x="2160" y="2016"/>
            <a:chExt cx="960" cy="96"/>
          </a:xfrm>
        </p:grpSpPr>
        <p:cxnSp>
          <p:nvCxnSpPr>
            <p:cNvPr id="1518" name="Google Shape;1518;p127"/>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519" name="Google Shape;1519;p127"/>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cxnSp>
        <p:nvCxnSpPr>
          <p:cNvPr id="1520" name="Google Shape;1520;p127"/>
          <p:cNvCxnSpPr/>
          <p:nvPr/>
        </p:nvCxnSpPr>
        <p:spPr>
          <a:xfrm>
            <a:off x="6019800" y="30480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1" name="Google Shape;1521;p127"/>
          <p:cNvCxnSpPr/>
          <p:nvPr/>
        </p:nvCxnSpPr>
        <p:spPr>
          <a:xfrm>
            <a:off x="6781800" y="4570412"/>
            <a:ext cx="758825"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2" name="Google Shape;1522;p127"/>
          <p:cNvCxnSpPr/>
          <p:nvPr/>
        </p:nvCxnSpPr>
        <p:spPr>
          <a:xfrm>
            <a:off x="6781800" y="5257800"/>
            <a:ext cx="758825"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3" name="Google Shape;1523;p127"/>
          <p:cNvCxnSpPr/>
          <p:nvPr/>
        </p:nvCxnSpPr>
        <p:spPr>
          <a:xfrm>
            <a:off x="6781800" y="5562600"/>
            <a:ext cx="758825"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4" name="Google Shape;1524;p127"/>
          <p:cNvCxnSpPr/>
          <p:nvPr/>
        </p:nvCxnSpPr>
        <p:spPr>
          <a:xfrm>
            <a:off x="3276600" y="55626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5" name="Google Shape;1525;p127"/>
          <p:cNvCxnSpPr/>
          <p:nvPr/>
        </p:nvCxnSpPr>
        <p:spPr>
          <a:xfrm>
            <a:off x="3276600" y="52578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26" name="Google Shape;1526;p127"/>
          <p:cNvCxnSpPr/>
          <p:nvPr/>
        </p:nvCxnSpPr>
        <p:spPr>
          <a:xfrm>
            <a:off x="3276600" y="4648200"/>
            <a:ext cx="1600200" cy="0"/>
          </a:xfrm>
          <a:prstGeom prst="straightConnector1">
            <a:avLst/>
          </a:prstGeom>
          <a:noFill/>
          <a:ln cap="flat" cmpd="sng" w="38100">
            <a:solidFill>
              <a:schemeClr val="hlink"/>
            </a:solidFill>
            <a:prstDash val="solid"/>
            <a:miter lim="800000"/>
            <a:headEnd len="med" w="med" type="none"/>
            <a:tailEnd len="med" w="med" type="none"/>
          </a:ln>
        </p:spPr>
      </p:cxnSp>
      <p:grpSp>
        <p:nvGrpSpPr>
          <p:cNvPr id="1527" name="Google Shape;1527;p127"/>
          <p:cNvGrpSpPr/>
          <p:nvPr/>
        </p:nvGrpSpPr>
        <p:grpSpPr>
          <a:xfrm>
            <a:off x="3352800" y="4876800"/>
            <a:ext cx="1524000" cy="152400"/>
            <a:chOff x="2160" y="2016"/>
            <a:chExt cx="960" cy="96"/>
          </a:xfrm>
        </p:grpSpPr>
        <p:cxnSp>
          <p:nvCxnSpPr>
            <p:cNvPr id="1528" name="Google Shape;1528;p127"/>
            <p:cNvCxnSpPr/>
            <p:nvPr/>
          </p:nvCxnSpPr>
          <p:spPr>
            <a:xfrm>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529" name="Google Shape;1529;p127"/>
            <p:cNvCxnSpPr/>
            <p:nvPr/>
          </p:nvCxnSpPr>
          <p:spPr>
            <a:xfrm flipH="1" rot="10800000">
              <a:off x="2160" y="2016"/>
              <a:ext cx="960" cy="96"/>
            </a:xfrm>
            <a:prstGeom prst="straightConnector1">
              <a:avLst/>
            </a:prstGeom>
            <a:noFill/>
            <a:ln cap="flat" cmpd="sng" w="25400">
              <a:solidFill>
                <a:schemeClr val="hlink"/>
              </a:solidFill>
              <a:prstDash val="solid"/>
              <a:miter lim="800000"/>
              <a:headEnd len="med" w="med" type="none"/>
              <a:tailEnd len="med" w="med" type="none"/>
            </a:ln>
          </p:spPr>
        </p:cxnSp>
      </p:grpSp>
      <p:cxnSp>
        <p:nvCxnSpPr>
          <p:cNvPr id="1530" name="Google Shape;1530;p127"/>
          <p:cNvCxnSpPr/>
          <p:nvPr/>
        </p:nvCxnSpPr>
        <p:spPr>
          <a:xfrm>
            <a:off x="838200" y="46482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31" name="Google Shape;1531;p127"/>
          <p:cNvCxnSpPr/>
          <p:nvPr/>
        </p:nvCxnSpPr>
        <p:spPr>
          <a:xfrm>
            <a:off x="838200" y="50292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32" name="Google Shape;1532;p127"/>
          <p:cNvCxnSpPr/>
          <p:nvPr/>
        </p:nvCxnSpPr>
        <p:spPr>
          <a:xfrm>
            <a:off x="838200" y="53340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33" name="Google Shape;1533;p127"/>
          <p:cNvCxnSpPr/>
          <p:nvPr/>
        </p:nvCxnSpPr>
        <p:spPr>
          <a:xfrm>
            <a:off x="4648200" y="64008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34" name="Google Shape;1534;p127"/>
          <p:cNvCxnSpPr/>
          <p:nvPr/>
        </p:nvCxnSpPr>
        <p:spPr>
          <a:xfrm>
            <a:off x="1371600" y="6477000"/>
            <a:ext cx="758825" cy="0"/>
          </a:xfrm>
          <a:prstGeom prst="straightConnector1">
            <a:avLst/>
          </a:prstGeom>
          <a:noFill/>
          <a:ln cap="flat" cmpd="sng" w="38100">
            <a:solidFill>
              <a:schemeClr val="hlink"/>
            </a:solidFill>
            <a:prstDash val="solid"/>
            <a:miter lim="800000"/>
            <a:headEnd len="med" w="med" type="none"/>
            <a:tailEnd len="med" w="med" type="non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8" name="Shape 1538"/>
        <p:cNvGrpSpPr/>
        <p:nvPr/>
      </p:nvGrpSpPr>
      <p:grpSpPr>
        <a:xfrm>
          <a:off x="0" y="0"/>
          <a:ext cx="0" cy="0"/>
          <a:chOff x="0" y="0"/>
          <a:chExt cx="0" cy="0"/>
        </a:xfrm>
      </p:grpSpPr>
      <p:sp>
        <p:nvSpPr>
          <p:cNvPr id="1539" name="Google Shape;1539;p12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540" name="Google Shape;1540;p12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541" name="Google Shape;1541;p1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542" name="Google Shape;1542;p128"/>
          <p:cNvSpPr txBox="1"/>
          <p:nvPr>
            <p:ph type="title"/>
          </p:nvPr>
        </p:nvSpPr>
        <p:spPr>
          <a:xfrm>
            <a:off x="762000" y="152400"/>
            <a:ext cx="7869237"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The Constrained Apriori Algorithm: Push a Succinct Constraint Deep</a:t>
            </a:r>
            <a:r>
              <a:rPr b="0" i="0" lang="en-US" sz="3600" u="none">
                <a:solidFill>
                  <a:schemeClr val="dk2"/>
                </a:solidFill>
                <a:latin typeface="Tahoma"/>
                <a:ea typeface="Tahoma"/>
                <a:cs typeface="Tahoma"/>
                <a:sym typeface="Tahoma"/>
              </a:rPr>
              <a:t> </a:t>
            </a:r>
            <a:endParaRPr/>
          </a:p>
        </p:txBody>
      </p:sp>
      <p:pic>
        <p:nvPicPr>
          <p:cNvPr id="1543" name="Google Shape;1543;p128"/>
          <p:cNvPicPr preferRelativeResize="0"/>
          <p:nvPr/>
        </p:nvPicPr>
        <p:blipFill rotWithShape="1">
          <a:blip r:embed="rId3">
            <a:alphaModFix/>
          </a:blip>
          <a:srcRect b="0" l="0" r="0" t="0"/>
          <a:stretch/>
        </p:blipFill>
        <p:spPr>
          <a:xfrm>
            <a:off x="303212" y="1795462"/>
            <a:ext cx="1814512" cy="1620837"/>
          </a:xfrm>
          <a:prstGeom prst="rect">
            <a:avLst/>
          </a:prstGeom>
          <a:noFill/>
          <a:ln>
            <a:noFill/>
          </a:ln>
        </p:spPr>
      </p:pic>
      <p:sp>
        <p:nvSpPr>
          <p:cNvPr id="1544" name="Google Shape;1544;p128"/>
          <p:cNvSpPr txBox="1"/>
          <p:nvPr/>
        </p:nvSpPr>
        <p:spPr>
          <a:xfrm>
            <a:off x="255587" y="1389062"/>
            <a:ext cx="159702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Database D</a:t>
            </a:r>
            <a:endParaRPr/>
          </a:p>
        </p:txBody>
      </p:sp>
      <p:pic>
        <p:nvPicPr>
          <p:cNvPr id="1545" name="Google Shape;1545;p128"/>
          <p:cNvPicPr preferRelativeResize="0"/>
          <p:nvPr/>
        </p:nvPicPr>
        <p:blipFill rotWithShape="1">
          <a:blip r:embed="rId4">
            <a:alphaModFix/>
          </a:blip>
          <a:srcRect b="0" l="0" r="0" t="0"/>
          <a:stretch/>
        </p:blipFill>
        <p:spPr>
          <a:xfrm>
            <a:off x="3262312" y="1468437"/>
            <a:ext cx="1824037" cy="1947862"/>
          </a:xfrm>
          <a:prstGeom prst="rect">
            <a:avLst/>
          </a:prstGeom>
          <a:noFill/>
          <a:ln>
            <a:noFill/>
          </a:ln>
        </p:spPr>
      </p:pic>
      <p:pic>
        <p:nvPicPr>
          <p:cNvPr id="1546" name="Google Shape;1546;p128"/>
          <p:cNvPicPr preferRelativeResize="0"/>
          <p:nvPr/>
        </p:nvPicPr>
        <p:blipFill rotWithShape="1">
          <a:blip r:embed="rId5">
            <a:alphaModFix/>
          </a:blip>
          <a:srcRect b="0" l="0" r="0" t="0"/>
          <a:stretch/>
        </p:blipFill>
        <p:spPr>
          <a:xfrm>
            <a:off x="5784850" y="1560512"/>
            <a:ext cx="2046287" cy="1662112"/>
          </a:xfrm>
          <a:prstGeom prst="rect">
            <a:avLst/>
          </a:prstGeom>
          <a:noFill/>
          <a:ln>
            <a:noFill/>
          </a:ln>
        </p:spPr>
      </p:pic>
      <p:sp>
        <p:nvSpPr>
          <p:cNvPr id="1547" name="Google Shape;1547;p128"/>
          <p:cNvSpPr txBox="1"/>
          <p:nvPr/>
        </p:nvSpPr>
        <p:spPr>
          <a:xfrm>
            <a:off x="2181225" y="2273300"/>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cxnSp>
        <p:nvCxnSpPr>
          <p:cNvPr id="1548" name="Google Shape;1548;p128"/>
          <p:cNvCxnSpPr/>
          <p:nvPr/>
        </p:nvCxnSpPr>
        <p:spPr>
          <a:xfrm>
            <a:off x="2297112" y="2719387"/>
            <a:ext cx="831850" cy="0"/>
          </a:xfrm>
          <a:prstGeom prst="straightConnector1">
            <a:avLst/>
          </a:prstGeom>
          <a:noFill/>
          <a:ln cap="flat" cmpd="sng" w="9525">
            <a:solidFill>
              <a:srgbClr val="000000"/>
            </a:solidFill>
            <a:prstDash val="solid"/>
            <a:miter lim="800000"/>
            <a:headEnd len="med" w="med" type="none"/>
            <a:tailEnd len="med" w="med" type="triangle"/>
          </a:ln>
        </p:spPr>
      </p:cxnSp>
      <p:sp>
        <p:nvSpPr>
          <p:cNvPr id="1549" name="Google Shape;1549;p128"/>
          <p:cNvSpPr txBox="1"/>
          <p:nvPr/>
        </p:nvSpPr>
        <p:spPr>
          <a:xfrm>
            <a:off x="2759075" y="1720850"/>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1</a:t>
            </a:r>
            <a:endParaRPr/>
          </a:p>
        </p:txBody>
      </p:sp>
      <p:sp>
        <p:nvSpPr>
          <p:cNvPr id="1550" name="Google Shape;1550;p128"/>
          <p:cNvSpPr txBox="1"/>
          <p:nvPr/>
        </p:nvSpPr>
        <p:spPr>
          <a:xfrm>
            <a:off x="5346700" y="156368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1</a:t>
            </a:r>
            <a:endParaRPr/>
          </a:p>
        </p:txBody>
      </p:sp>
      <p:pic>
        <p:nvPicPr>
          <p:cNvPr id="1551" name="Google Shape;1551;p128"/>
          <p:cNvPicPr preferRelativeResize="0"/>
          <p:nvPr/>
        </p:nvPicPr>
        <p:blipFill rotWithShape="1">
          <a:blip r:embed="rId6">
            <a:alphaModFix/>
          </a:blip>
          <a:srcRect b="0" l="0" r="0" t="0"/>
          <a:stretch/>
        </p:blipFill>
        <p:spPr>
          <a:xfrm>
            <a:off x="6629400" y="3352800"/>
            <a:ext cx="1120775" cy="2333625"/>
          </a:xfrm>
          <a:prstGeom prst="rect">
            <a:avLst/>
          </a:prstGeom>
          <a:noFill/>
          <a:ln>
            <a:noFill/>
          </a:ln>
        </p:spPr>
      </p:pic>
      <p:pic>
        <p:nvPicPr>
          <p:cNvPr id="1552" name="Google Shape;1552;p128"/>
          <p:cNvPicPr preferRelativeResize="0"/>
          <p:nvPr/>
        </p:nvPicPr>
        <p:blipFill rotWithShape="1">
          <a:blip r:embed="rId7">
            <a:alphaModFix/>
          </a:blip>
          <a:srcRect b="0" l="0" r="0" t="0"/>
          <a:stretch/>
        </p:blipFill>
        <p:spPr>
          <a:xfrm>
            <a:off x="3200400" y="3492500"/>
            <a:ext cx="1736725" cy="2247900"/>
          </a:xfrm>
          <a:prstGeom prst="rect">
            <a:avLst/>
          </a:prstGeom>
          <a:noFill/>
          <a:ln>
            <a:noFill/>
          </a:ln>
        </p:spPr>
      </p:pic>
      <p:pic>
        <p:nvPicPr>
          <p:cNvPr id="1553" name="Google Shape;1553;p128"/>
          <p:cNvPicPr preferRelativeResize="0"/>
          <p:nvPr/>
        </p:nvPicPr>
        <p:blipFill rotWithShape="1">
          <a:blip r:embed="rId8">
            <a:alphaModFix/>
          </a:blip>
          <a:srcRect b="0" l="0" r="0" t="0"/>
          <a:stretch/>
        </p:blipFill>
        <p:spPr>
          <a:xfrm>
            <a:off x="812800" y="3756025"/>
            <a:ext cx="1717675" cy="1801812"/>
          </a:xfrm>
          <a:prstGeom prst="rect">
            <a:avLst/>
          </a:prstGeom>
          <a:noFill/>
          <a:ln>
            <a:noFill/>
          </a:ln>
        </p:spPr>
      </p:pic>
      <p:sp>
        <p:nvSpPr>
          <p:cNvPr id="1554" name="Google Shape;1554;p128"/>
          <p:cNvSpPr txBox="1"/>
          <p:nvPr/>
        </p:nvSpPr>
        <p:spPr>
          <a:xfrm>
            <a:off x="301625" y="372903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2</a:t>
            </a:r>
            <a:endParaRPr/>
          </a:p>
        </p:txBody>
      </p:sp>
      <p:sp>
        <p:nvSpPr>
          <p:cNvPr id="1555" name="Google Shape;1555;p128"/>
          <p:cNvSpPr txBox="1"/>
          <p:nvPr/>
        </p:nvSpPr>
        <p:spPr>
          <a:xfrm>
            <a:off x="2728912" y="33321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sp>
        <p:nvSpPr>
          <p:cNvPr id="1556" name="Google Shape;1556;p128"/>
          <p:cNvSpPr txBox="1"/>
          <p:nvPr/>
        </p:nvSpPr>
        <p:spPr>
          <a:xfrm>
            <a:off x="6016625" y="33829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1557" name="Google Shape;1557;p128"/>
          <p:cNvCxnSpPr/>
          <p:nvPr/>
        </p:nvCxnSpPr>
        <p:spPr>
          <a:xfrm rot="10800000">
            <a:off x="5127625" y="4252912"/>
            <a:ext cx="1120775" cy="0"/>
          </a:xfrm>
          <a:prstGeom prst="straightConnector1">
            <a:avLst/>
          </a:prstGeom>
          <a:noFill/>
          <a:ln cap="flat" cmpd="sng" w="9525">
            <a:solidFill>
              <a:srgbClr val="000000"/>
            </a:solidFill>
            <a:prstDash val="solid"/>
            <a:miter lim="800000"/>
            <a:headEnd len="med" w="med" type="none"/>
            <a:tailEnd len="med" w="med" type="triangle"/>
          </a:ln>
        </p:spPr>
      </p:cxnSp>
      <p:sp>
        <p:nvSpPr>
          <p:cNvPr id="1558" name="Google Shape;1558;p128"/>
          <p:cNvSpPr txBox="1"/>
          <p:nvPr/>
        </p:nvSpPr>
        <p:spPr>
          <a:xfrm>
            <a:off x="5148262" y="3751262"/>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sp>
        <p:nvSpPr>
          <p:cNvPr id="1559" name="Google Shape;1559;p128"/>
          <p:cNvSpPr/>
          <p:nvPr/>
        </p:nvSpPr>
        <p:spPr>
          <a:xfrm>
            <a:off x="7861300" y="3070225"/>
            <a:ext cx="627062" cy="855662"/>
          </a:xfrm>
          <a:prstGeom prst="curvedLef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60" name="Google Shape;1560;p128"/>
          <p:cNvCxnSpPr/>
          <p:nvPr/>
        </p:nvCxnSpPr>
        <p:spPr>
          <a:xfrm>
            <a:off x="2535237" y="6299200"/>
            <a:ext cx="1692275" cy="0"/>
          </a:xfrm>
          <a:prstGeom prst="straightConnector1">
            <a:avLst/>
          </a:prstGeom>
          <a:noFill/>
          <a:ln cap="flat" cmpd="sng" w="9525">
            <a:solidFill>
              <a:srgbClr val="000000"/>
            </a:solidFill>
            <a:prstDash val="solid"/>
            <a:miter lim="800000"/>
            <a:headEnd len="med" w="med" type="none"/>
            <a:tailEnd len="med" w="med" type="triangle"/>
          </a:ln>
        </p:spPr>
      </p:cxnSp>
      <p:sp>
        <p:nvSpPr>
          <p:cNvPr id="1561" name="Google Shape;1561;p128"/>
          <p:cNvSpPr txBox="1"/>
          <p:nvPr/>
        </p:nvSpPr>
        <p:spPr>
          <a:xfrm>
            <a:off x="698500" y="580231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3</a:t>
            </a:r>
            <a:endParaRPr/>
          </a:p>
        </p:txBody>
      </p:sp>
      <p:sp>
        <p:nvSpPr>
          <p:cNvPr id="1562" name="Google Shape;1562;p128"/>
          <p:cNvSpPr txBox="1"/>
          <p:nvPr/>
        </p:nvSpPr>
        <p:spPr>
          <a:xfrm>
            <a:off x="4114800" y="5791200"/>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3</a:t>
            </a:r>
            <a:endParaRPr/>
          </a:p>
        </p:txBody>
      </p:sp>
      <p:pic>
        <p:nvPicPr>
          <p:cNvPr id="1563" name="Google Shape;1563;p128"/>
          <p:cNvPicPr preferRelativeResize="0"/>
          <p:nvPr/>
        </p:nvPicPr>
        <p:blipFill rotWithShape="1">
          <a:blip r:embed="rId9">
            <a:alphaModFix/>
          </a:blip>
          <a:srcRect b="0" l="0" r="0" t="0"/>
          <a:stretch/>
        </p:blipFill>
        <p:spPr>
          <a:xfrm>
            <a:off x="1166812" y="5845175"/>
            <a:ext cx="1125537" cy="776287"/>
          </a:xfrm>
          <a:prstGeom prst="rect">
            <a:avLst/>
          </a:prstGeom>
          <a:noFill/>
          <a:ln>
            <a:noFill/>
          </a:ln>
        </p:spPr>
      </p:pic>
      <p:sp>
        <p:nvSpPr>
          <p:cNvPr id="1564" name="Google Shape;1564;p128"/>
          <p:cNvSpPr txBox="1"/>
          <p:nvPr/>
        </p:nvSpPr>
        <p:spPr>
          <a:xfrm>
            <a:off x="2732087" y="5881687"/>
            <a:ext cx="10731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Scan D</a:t>
            </a:r>
            <a:endParaRPr/>
          </a:p>
        </p:txBody>
      </p:sp>
      <p:pic>
        <p:nvPicPr>
          <p:cNvPr id="1565" name="Google Shape;1565;p128"/>
          <p:cNvPicPr preferRelativeResize="0"/>
          <p:nvPr/>
        </p:nvPicPr>
        <p:blipFill rotWithShape="1">
          <a:blip r:embed="rId10">
            <a:alphaModFix/>
          </a:blip>
          <a:srcRect b="0" l="0" r="0" t="0"/>
          <a:stretch/>
        </p:blipFill>
        <p:spPr>
          <a:xfrm>
            <a:off x="4568825" y="5835650"/>
            <a:ext cx="1754187" cy="811212"/>
          </a:xfrm>
          <a:prstGeom prst="rect">
            <a:avLst/>
          </a:prstGeom>
          <a:noFill/>
          <a:ln>
            <a:noFill/>
          </a:ln>
        </p:spPr>
      </p:pic>
      <p:sp>
        <p:nvSpPr>
          <p:cNvPr id="1566" name="Google Shape;1566;p128"/>
          <p:cNvSpPr/>
          <p:nvPr/>
        </p:nvSpPr>
        <p:spPr>
          <a:xfrm>
            <a:off x="201612" y="4846637"/>
            <a:ext cx="441325" cy="1249362"/>
          </a:xfrm>
          <a:prstGeom prst="curvedRigh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67" name="Google Shape;1567;p128"/>
          <p:cNvCxnSpPr/>
          <p:nvPr/>
        </p:nvCxnSpPr>
        <p:spPr>
          <a:xfrm>
            <a:off x="5181600" y="2438400"/>
            <a:ext cx="52705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1568" name="Google Shape;1568;p128"/>
          <p:cNvCxnSpPr/>
          <p:nvPr/>
        </p:nvCxnSpPr>
        <p:spPr>
          <a:xfrm rot="10800000">
            <a:off x="2667000" y="4648200"/>
            <a:ext cx="381000" cy="0"/>
          </a:xfrm>
          <a:prstGeom prst="straightConnector1">
            <a:avLst/>
          </a:prstGeom>
          <a:noFill/>
          <a:ln cap="flat" cmpd="sng" w="9525">
            <a:solidFill>
              <a:srgbClr val="000000"/>
            </a:solidFill>
            <a:prstDash val="solid"/>
            <a:miter lim="800000"/>
            <a:headEnd len="med" w="med" type="none"/>
            <a:tailEnd len="med" w="med" type="triangle"/>
          </a:ln>
        </p:spPr>
      </p:cxnSp>
      <p:sp>
        <p:nvSpPr>
          <p:cNvPr id="1569" name="Google Shape;1569;p128"/>
          <p:cNvSpPr txBox="1"/>
          <p:nvPr/>
        </p:nvSpPr>
        <p:spPr>
          <a:xfrm>
            <a:off x="6705600" y="5867400"/>
            <a:ext cx="2438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Constraint: </a:t>
            </a:r>
            <a:endParaRPr/>
          </a:p>
          <a:p>
            <a:pPr indent="0" lvl="0" marL="0" marR="0" rtl="0" algn="l">
              <a:lnSpc>
                <a:spcPct val="100000"/>
              </a:lnSpc>
              <a:spcBef>
                <a:spcPts val="90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min{S.price } &lt;= 1</a:t>
            </a:r>
            <a:endParaRPr/>
          </a:p>
        </p:txBody>
      </p:sp>
      <p:cxnSp>
        <p:nvCxnSpPr>
          <p:cNvPr id="1570" name="Google Shape;1570;p128"/>
          <p:cNvCxnSpPr/>
          <p:nvPr/>
        </p:nvCxnSpPr>
        <p:spPr>
          <a:xfrm>
            <a:off x="3276600" y="55626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1" name="Google Shape;1571;p128"/>
          <p:cNvCxnSpPr/>
          <p:nvPr/>
        </p:nvCxnSpPr>
        <p:spPr>
          <a:xfrm>
            <a:off x="3276600" y="52578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2" name="Google Shape;1572;p128"/>
          <p:cNvCxnSpPr/>
          <p:nvPr/>
        </p:nvCxnSpPr>
        <p:spPr>
          <a:xfrm>
            <a:off x="3276600" y="49530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3" name="Google Shape;1573;p128"/>
          <p:cNvCxnSpPr/>
          <p:nvPr/>
        </p:nvCxnSpPr>
        <p:spPr>
          <a:xfrm>
            <a:off x="838200" y="46482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4" name="Google Shape;1574;p128"/>
          <p:cNvCxnSpPr/>
          <p:nvPr/>
        </p:nvCxnSpPr>
        <p:spPr>
          <a:xfrm>
            <a:off x="838200" y="50292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5" name="Google Shape;1575;p128"/>
          <p:cNvCxnSpPr/>
          <p:nvPr/>
        </p:nvCxnSpPr>
        <p:spPr>
          <a:xfrm>
            <a:off x="838200" y="53340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6" name="Google Shape;1576;p128"/>
          <p:cNvCxnSpPr/>
          <p:nvPr/>
        </p:nvCxnSpPr>
        <p:spPr>
          <a:xfrm>
            <a:off x="4648200" y="6400800"/>
            <a:ext cx="1600200" cy="0"/>
          </a:xfrm>
          <a:prstGeom prst="straightConnector1">
            <a:avLst/>
          </a:prstGeom>
          <a:noFill/>
          <a:ln cap="flat" cmpd="sng" w="38100">
            <a:solidFill>
              <a:schemeClr val="hlink"/>
            </a:solidFill>
            <a:prstDash val="solid"/>
            <a:miter lim="800000"/>
            <a:headEnd len="med" w="med" type="none"/>
            <a:tailEnd len="med" w="med" type="none"/>
          </a:ln>
        </p:spPr>
      </p:cxnSp>
      <p:cxnSp>
        <p:nvCxnSpPr>
          <p:cNvPr id="1577" name="Google Shape;1577;p128"/>
          <p:cNvCxnSpPr/>
          <p:nvPr/>
        </p:nvCxnSpPr>
        <p:spPr>
          <a:xfrm>
            <a:off x="1371600" y="6477000"/>
            <a:ext cx="758825" cy="0"/>
          </a:xfrm>
          <a:prstGeom prst="straightConnector1">
            <a:avLst/>
          </a:prstGeom>
          <a:noFill/>
          <a:ln cap="flat" cmpd="sng" w="38100">
            <a:solidFill>
              <a:schemeClr val="hlink"/>
            </a:solidFill>
            <a:prstDash val="solid"/>
            <a:miter lim="800000"/>
            <a:headEnd len="med" w="med" type="none"/>
            <a:tailEnd len="med" w="med" type="none"/>
          </a:ln>
        </p:spPr>
      </p:cxnSp>
      <p:grpSp>
        <p:nvGrpSpPr>
          <p:cNvPr id="1578" name="Google Shape;1578;p128"/>
          <p:cNvGrpSpPr/>
          <p:nvPr/>
        </p:nvGrpSpPr>
        <p:grpSpPr>
          <a:xfrm>
            <a:off x="6781800" y="4800600"/>
            <a:ext cx="762000" cy="152400"/>
            <a:chOff x="4272" y="3024"/>
            <a:chExt cx="480" cy="96"/>
          </a:xfrm>
        </p:grpSpPr>
        <p:cxnSp>
          <p:nvCxnSpPr>
            <p:cNvPr id="1579" name="Google Shape;1579;p128"/>
            <p:cNvCxnSpPr/>
            <p:nvPr/>
          </p:nvCxnSpPr>
          <p:spPr>
            <a:xfrm>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580" name="Google Shape;1580;p128"/>
            <p:cNvCxnSpPr/>
            <p:nvPr/>
          </p:nvCxnSpPr>
          <p:spPr>
            <a:xfrm flipH="1" rot="10800000">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581" name="Google Shape;1581;p128"/>
          <p:cNvGrpSpPr/>
          <p:nvPr/>
        </p:nvGrpSpPr>
        <p:grpSpPr>
          <a:xfrm>
            <a:off x="6781800" y="5105400"/>
            <a:ext cx="762000" cy="152400"/>
            <a:chOff x="4272" y="3024"/>
            <a:chExt cx="480" cy="96"/>
          </a:xfrm>
        </p:grpSpPr>
        <p:cxnSp>
          <p:nvCxnSpPr>
            <p:cNvPr id="1582" name="Google Shape;1582;p128"/>
            <p:cNvCxnSpPr/>
            <p:nvPr/>
          </p:nvCxnSpPr>
          <p:spPr>
            <a:xfrm>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583" name="Google Shape;1583;p128"/>
            <p:cNvCxnSpPr/>
            <p:nvPr/>
          </p:nvCxnSpPr>
          <p:spPr>
            <a:xfrm flipH="1" rot="10800000">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grpSp>
      <p:grpSp>
        <p:nvGrpSpPr>
          <p:cNvPr id="1584" name="Google Shape;1584;p128"/>
          <p:cNvGrpSpPr/>
          <p:nvPr/>
        </p:nvGrpSpPr>
        <p:grpSpPr>
          <a:xfrm>
            <a:off x="6781800" y="5486400"/>
            <a:ext cx="762000" cy="152400"/>
            <a:chOff x="4272" y="3024"/>
            <a:chExt cx="480" cy="96"/>
          </a:xfrm>
        </p:grpSpPr>
        <p:cxnSp>
          <p:nvCxnSpPr>
            <p:cNvPr id="1585" name="Google Shape;1585;p128"/>
            <p:cNvCxnSpPr/>
            <p:nvPr/>
          </p:nvCxnSpPr>
          <p:spPr>
            <a:xfrm>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cxnSp>
          <p:nvCxnSpPr>
            <p:cNvPr id="1586" name="Google Shape;1586;p128"/>
            <p:cNvCxnSpPr/>
            <p:nvPr/>
          </p:nvCxnSpPr>
          <p:spPr>
            <a:xfrm flipH="1" rot="10800000">
              <a:off x="4272" y="3024"/>
              <a:ext cx="480" cy="96"/>
            </a:xfrm>
            <a:prstGeom prst="straightConnector1">
              <a:avLst/>
            </a:prstGeom>
            <a:noFill/>
            <a:ln cap="flat" cmpd="sng" w="25400">
              <a:solidFill>
                <a:schemeClr val="hlink"/>
              </a:solidFill>
              <a:prstDash val="solid"/>
              <a:miter lim="800000"/>
              <a:headEnd len="med" w="med" type="none"/>
              <a:tailEnd len="med" w="med" type="none"/>
            </a:ln>
          </p:spPr>
        </p:cxnSp>
      </p:grpSp>
      <p:sp>
        <p:nvSpPr>
          <p:cNvPr id="1587" name="Google Shape;1587;p128"/>
          <p:cNvSpPr txBox="1"/>
          <p:nvPr/>
        </p:nvSpPr>
        <p:spPr>
          <a:xfrm>
            <a:off x="6705600" y="4724400"/>
            <a:ext cx="914400" cy="914400"/>
          </a:xfrm>
          <a:prstGeom prst="rect">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8" name="Google Shape;1588;p128"/>
          <p:cNvSpPr txBox="1"/>
          <p:nvPr/>
        </p:nvSpPr>
        <p:spPr>
          <a:xfrm>
            <a:off x="7848600" y="4267200"/>
            <a:ext cx="1143000" cy="457200"/>
          </a:xfrm>
          <a:prstGeom prst="rect">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9" name="Google Shape;1589;p128"/>
          <p:cNvSpPr txBox="1"/>
          <p:nvPr/>
        </p:nvSpPr>
        <p:spPr>
          <a:xfrm>
            <a:off x="7831137" y="4267200"/>
            <a:ext cx="13128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not immediately </a:t>
            </a:r>
            <a:endParaRPr/>
          </a:p>
          <a:p>
            <a:pPr indent="0" lvl="0" marL="0" marR="0" rtl="0" algn="l">
              <a:lnSpc>
                <a:spcPct val="100000"/>
              </a:lnSpc>
              <a:spcBef>
                <a:spcPts val="0"/>
              </a:spcBef>
              <a:spcAft>
                <a:spcPts val="0"/>
              </a:spcAft>
              <a:buClr>
                <a:schemeClr val="hlink"/>
              </a:buClr>
              <a:buSzPts val="1200"/>
              <a:buFont typeface="Tahoma"/>
              <a:buNone/>
            </a:pPr>
            <a:r>
              <a:rPr b="0" i="0" lang="en-US" sz="1200" u="none">
                <a:solidFill>
                  <a:schemeClr val="hlink"/>
                </a:solidFill>
                <a:latin typeface="Tahoma"/>
                <a:ea typeface="Tahoma"/>
                <a:cs typeface="Tahoma"/>
                <a:sym typeface="Tahoma"/>
              </a:rPr>
              <a:t>to be used</a:t>
            </a:r>
            <a:endParaRPr/>
          </a:p>
        </p:txBody>
      </p:sp>
      <p:cxnSp>
        <p:nvCxnSpPr>
          <p:cNvPr id="1590" name="Google Shape;1590;p128"/>
          <p:cNvCxnSpPr/>
          <p:nvPr/>
        </p:nvCxnSpPr>
        <p:spPr>
          <a:xfrm flipH="1">
            <a:off x="7620000" y="4724400"/>
            <a:ext cx="685800" cy="304800"/>
          </a:xfrm>
          <a:prstGeom prst="straightConnector1">
            <a:avLst/>
          </a:prstGeom>
          <a:noFill/>
          <a:ln cap="flat" cmpd="sng" w="9525">
            <a:solidFill>
              <a:schemeClr val="hlink"/>
            </a:solidFill>
            <a:prstDash val="solid"/>
            <a:miter lim="800000"/>
            <a:headEnd len="med" w="med" type="none"/>
            <a:tailEnd len="med" w="med" type="none"/>
          </a:ln>
        </p:spPr>
      </p:cxnSp>
      <p:sp>
        <p:nvSpPr>
          <p:cNvPr id="1591" name="Google Shape;1591;p128"/>
          <p:cNvSpPr txBox="1"/>
          <p:nvPr/>
        </p:nvSpPr>
        <p:spPr>
          <a:xfrm>
            <a:off x="3200400" y="4800600"/>
            <a:ext cx="1676400" cy="914400"/>
          </a:xfrm>
          <a:prstGeom prst="rect">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12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597" name="Google Shape;1597;p12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598" name="Google Shape;1598;p1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599" name="Google Shape;1599;p129"/>
          <p:cNvSpPr txBox="1"/>
          <p:nvPr>
            <p:ph type="title"/>
          </p:nvPr>
        </p:nvSpPr>
        <p:spPr>
          <a:xfrm>
            <a:off x="704850" y="381000"/>
            <a:ext cx="7739062" cy="4476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Converting “Tough” Constraints</a:t>
            </a:r>
            <a:endParaRPr/>
          </a:p>
        </p:txBody>
      </p:sp>
      <p:sp>
        <p:nvSpPr>
          <p:cNvPr id="1600" name="Google Shape;1600;p129"/>
          <p:cNvSpPr txBox="1"/>
          <p:nvPr>
            <p:ph idx="1" type="body"/>
          </p:nvPr>
        </p:nvSpPr>
        <p:spPr>
          <a:xfrm>
            <a:off x="381000" y="1600200"/>
            <a:ext cx="60198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Convert tough constraints into anti-monotone or monotone by properly ordering items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Examine C: avg(</a:t>
            </a:r>
            <a:r>
              <a:rPr b="0" i="1" lang="en-US" sz="2400" u="none">
                <a:solidFill>
                  <a:schemeClr val="dk1"/>
                </a:solidFill>
                <a:latin typeface="Tahoma"/>
                <a:ea typeface="Tahoma"/>
                <a:cs typeface="Tahoma"/>
                <a:sym typeface="Tahoma"/>
              </a:rPr>
              <a:t>S</a:t>
            </a:r>
            <a:r>
              <a:rPr b="0" i="0" lang="en-US" sz="2400" u="none">
                <a:solidFill>
                  <a:schemeClr val="dk1"/>
                </a:solidFill>
                <a:latin typeface="Tahoma"/>
                <a:ea typeface="Tahoma"/>
                <a:cs typeface="Tahoma"/>
                <a:sym typeface="Tahoma"/>
              </a:rPr>
              <a:t>.profit) </a:t>
            </a:r>
            <a:r>
              <a:rPr b="1" i="0"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25</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Order items in value-descending order</a:t>
            </a:r>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&lt;</a:t>
            </a:r>
            <a:r>
              <a:rPr b="0" i="1" lang="en-US" sz="2400" u="none">
                <a:solidFill>
                  <a:schemeClr val="dk1"/>
                </a:solidFill>
                <a:latin typeface="Tahoma"/>
                <a:ea typeface="Tahoma"/>
                <a:cs typeface="Tahoma"/>
                <a:sym typeface="Tahoma"/>
              </a:rPr>
              <a:t>a, f, g, d, b, h, c, e</a:t>
            </a:r>
            <a:r>
              <a:rPr b="0" i="0" lang="en-US" sz="2400" u="none">
                <a:solidFill>
                  <a:schemeClr val="dk1"/>
                </a:solidFill>
                <a:latin typeface="Tahoma"/>
                <a:ea typeface="Tahoma"/>
                <a:cs typeface="Tahoma"/>
                <a:sym typeface="Tahoma"/>
              </a:rPr>
              <a:t>&gt;</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If an itemset </a:t>
            </a:r>
            <a:r>
              <a:rPr b="0" i="1" lang="en-US" sz="2400" u="none">
                <a:solidFill>
                  <a:schemeClr val="dk1"/>
                </a:solidFill>
                <a:latin typeface="Tahoma"/>
                <a:ea typeface="Tahoma"/>
                <a:cs typeface="Tahoma"/>
                <a:sym typeface="Tahoma"/>
              </a:rPr>
              <a:t>afb</a:t>
            </a:r>
            <a:r>
              <a:rPr b="0" i="0" lang="en-US" sz="2400" u="none">
                <a:solidFill>
                  <a:schemeClr val="dk1"/>
                </a:solidFill>
                <a:latin typeface="Tahoma"/>
                <a:ea typeface="Tahoma"/>
                <a:cs typeface="Tahoma"/>
                <a:sym typeface="Tahoma"/>
              </a:rPr>
              <a:t> violates C</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So does </a:t>
            </a:r>
            <a:r>
              <a:rPr b="0" i="1" lang="en-US" sz="2400" u="none">
                <a:solidFill>
                  <a:schemeClr val="dk1"/>
                </a:solidFill>
                <a:latin typeface="Tahoma"/>
                <a:ea typeface="Tahoma"/>
                <a:cs typeface="Tahoma"/>
                <a:sym typeface="Tahoma"/>
              </a:rPr>
              <a:t>afbh, afb*</a:t>
            </a:r>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It becomes </a:t>
            </a:r>
            <a:r>
              <a:rPr b="0" i="0" lang="en-US" sz="2400" u="none">
                <a:solidFill>
                  <a:schemeClr val="hlink"/>
                </a:solidFill>
                <a:latin typeface="Tahoma"/>
                <a:ea typeface="Tahoma"/>
                <a:cs typeface="Tahoma"/>
                <a:sym typeface="Tahoma"/>
              </a:rPr>
              <a:t>anti-monotone!</a:t>
            </a:r>
            <a:endParaRPr/>
          </a:p>
        </p:txBody>
      </p:sp>
      <p:graphicFrame>
        <p:nvGraphicFramePr>
          <p:cNvPr id="1601" name="Google Shape;1601;p129"/>
          <p:cNvGraphicFramePr/>
          <p:nvPr/>
        </p:nvGraphicFramePr>
        <p:xfrm>
          <a:off x="6477000" y="1600200"/>
          <a:ext cx="3000000" cy="3000000"/>
        </p:xfrm>
        <a:graphic>
          <a:graphicData uri="http://schemas.openxmlformats.org/drawingml/2006/table">
            <a:tbl>
              <a:tblPr>
                <a:noFill/>
                <a:tableStyleId>{0FD4FE5A-315B-41DA-85DB-21D0C43C2FDC}</a:tableStyleId>
              </a:tblPr>
              <a:tblGrid>
                <a:gridCol w="722300"/>
                <a:gridCol w="1716075"/>
              </a:tblGrid>
              <a:tr h="381000">
                <a:tc>
                  <a:txBody>
                    <a:bodyPr/>
                    <a:lstStyle/>
                    <a:p>
                      <a:pPr indent="0" lvl="0" marL="0" marR="0" rtl="0" algn="ctr">
                        <a:lnSpc>
                          <a:spcPct val="8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Transaction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b, c, d,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 c, d, f, g, 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c, d, e, 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 e, f, 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2" name="Google Shape;1602;p129"/>
          <p:cNvSpPr txBox="1"/>
          <p:nvPr/>
        </p:nvSpPr>
        <p:spPr>
          <a:xfrm>
            <a:off x="6858000" y="1219200"/>
            <a:ext cx="2068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TDB (min_sup=2)</a:t>
            </a:r>
            <a:endParaRPr/>
          </a:p>
        </p:txBody>
      </p:sp>
      <p:graphicFrame>
        <p:nvGraphicFramePr>
          <p:cNvPr id="1603" name="Google Shape;1603;p129"/>
          <p:cNvGraphicFramePr/>
          <p:nvPr/>
        </p:nvGraphicFramePr>
        <p:xfrm>
          <a:off x="6553200" y="3581400"/>
          <a:ext cx="3000000" cy="3000000"/>
        </p:xfrm>
        <a:graphic>
          <a:graphicData uri="http://schemas.openxmlformats.org/drawingml/2006/table">
            <a:tbl>
              <a:tblPr>
                <a:noFill/>
                <a:tableStyleId>{0FD4FE5A-315B-41DA-85DB-21D0C43C2FDC}</a:tableStyleId>
              </a:tblPr>
              <a:tblGrid>
                <a:gridCol w="1243000"/>
                <a:gridCol w="966775"/>
              </a:tblGrid>
              <a:tr h="311150">
                <a:tc>
                  <a:txBody>
                    <a:bodyPr/>
                    <a:lstStyle/>
                    <a:p>
                      <a:pPr indent="0" lvl="0" marL="0" marR="0" rtl="0" algn="ctr">
                        <a:lnSpc>
                          <a:spcPct val="9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Profit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9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13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09" name="Google Shape;1609;p13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10" name="Google Shape;1610;p1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11" name="Google Shape;1611;p130"/>
          <p:cNvSpPr txBox="1"/>
          <p:nvPr>
            <p:ph type="title"/>
          </p:nvPr>
        </p:nvSpPr>
        <p:spPr>
          <a:xfrm>
            <a:off x="609600" y="457200"/>
            <a:ext cx="7924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Strongly Convertible Constraints</a:t>
            </a:r>
            <a:endParaRPr/>
          </a:p>
        </p:txBody>
      </p:sp>
      <p:sp>
        <p:nvSpPr>
          <p:cNvPr id="1612" name="Google Shape;1612;p130"/>
          <p:cNvSpPr txBox="1"/>
          <p:nvPr>
            <p:ph idx="1" type="body"/>
          </p:nvPr>
        </p:nvSpPr>
        <p:spPr>
          <a:xfrm>
            <a:off x="304800" y="1676400"/>
            <a:ext cx="69342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avg(X) </a:t>
            </a:r>
            <a:r>
              <a:rPr b="1" i="0"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25 is convertible anti-monotone w.r.t. item </a:t>
            </a:r>
            <a:r>
              <a:rPr b="0" i="0" lang="en-US" sz="2400" u="none">
                <a:solidFill>
                  <a:srgbClr val="170981"/>
                </a:solidFill>
                <a:latin typeface="Tahoma"/>
                <a:ea typeface="Tahoma"/>
                <a:cs typeface="Tahoma"/>
                <a:sym typeface="Tahoma"/>
              </a:rPr>
              <a:t>value descending</a:t>
            </a:r>
            <a:r>
              <a:rPr b="0" i="0" lang="en-US" sz="2400" u="none">
                <a:solidFill>
                  <a:schemeClr val="dk1"/>
                </a:solidFill>
                <a:latin typeface="Tahoma"/>
                <a:ea typeface="Tahoma"/>
                <a:cs typeface="Tahoma"/>
                <a:sym typeface="Tahoma"/>
              </a:rPr>
              <a:t> order R: &lt;</a:t>
            </a:r>
            <a:r>
              <a:rPr b="0" i="1" lang="en-US" sz="2400" u="none">
                <a:solidFill>
                  <a:schemeClr val="dk1"/>
                </a:solidFill>
                <a:latin typeface="Tahoma"/>
                <a:ea typeface="Tahoma"/>
                <a:cs typeface="Tahoma"/>
                <a:sym typeface="Tahoma"/>
              </a:rPr>
              <a:t>a, f, g,</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d, b, h, c, e</a:t>
            </a:r>
            <a:r>
              <a:rPr b="0" i="0" lang="en-US" sz="2400" u="none">
                <a:solidFill>
                  <a:schemeClr val="dk1"/>
                </a:solidFill>
                <a:latin typeface="Tahoma"/>
                <a:ea typeface="Tahoma"/>
                <a:cs typeface="Tahoma"/>
                <a:sym typeface="Tahoma"/>
              </a:rPr>
              <a:t>&gt;</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If an itemset </a:t>
            </a:r>
            <a:r>
              <a:rPr b="0" i="1" lang="en-US" sz="2400" u="none">
                <a:solidFill>
                  <a:schemeClr val="dk1"/>
                </a:solidFill>
                <a:latin typeface="Tahoma"/>
                <a:ea typeface="Tahoma"/>
                <a:cs typeface="Tahoma"/>
                <a:sym typeface="Tahoma"/>
              </a:rPr>
              <a:t>af </a:t>
            </a:r>
            <a:r>
              <a:rPr b="0" i="0" lang="en-US" sz="2400" u="none">
                <a:solidFill>
                  <a:schemeClr val="dk1"/>
                </a:solidFill>
                <a:latin typeface="Tahoma"/>
                <a:ea typeface="Tahoma"/>
                <a:cs typeface="Tahoma"/>
                <a:sym typeface="Tahoma"/>
              </a:rPr>
              <a:t>violates a constraint C, so does every itemset with</a:t>
            </a:r>
            <a:r>
              <a:rPr b="0" i="1" lang="en-US" sz="2400" u="none">
                <a:solidFill>
                  <a:schemeClr val="dk1"/>
                </a:solidFill>
                <a:latin typeface="Tahoma"/>
                <a:ea typeface="Tahoma"/>
                <a:cs typeface="Tahoma"/>
                <a:sym typeface="Tahoma"/>
              </a:rPr>
              <a:t> af </a:t>
            </a:r>
            <a:r>
              <a:rPr b="0" i="0" lang="en-US" sz="2400" u="none">
                <a:solidFill>
                  <a:schemeClr val="dk1"/>
                </a:solidFill>
                <a:latin typeface="Tahoma"/>
                <a:ea typeface="Tahoma"/>
                <a:cs typeface="Tahoma"/>
                <a:sym typeface="Tahoma"/>
              </a:rPr>
              <a:t>as prefix, such as </a:t>
            </a:r>
            <a:r>
              <a:rPr b="0" i="1" lang="en-US" sz="2400" u="none">
                <a:solidFill>
                  <a:schemeClr val="dk1"/>
                </a:solidFill>
                <a:latin typeface="Tahoma"/>
                <a:ea typeface="Tahoma"/>
                <a:cs typeface="Tahoma"/>
                <a:sym typeface="Tahoma"/>
              </a:rPr>
              <a:t>afd </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avg(X) </a:t>
            </a:r>
            <a:r>
              <a:rPr b="1" i="0"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25 is convertible monotone w.r.t. item </a:t>
            </a:r>
            <a:r>
              <a:rPr b="0" i="0" lang="en-US" sz="2400" u="none">
                <a:solidFill>
                  <a:srgbClr val="170981"/>
                </a:solidFill>
                <a:latin typeface="Tahoma"/>
                <a:ea typeface="Tahoma"/>
                <a:cs typeface="Tahoma"/>
                <a:sym typeface="Tahoma"/>
              </a:rPr>
              <a:t>value ascending</a:t>
            </a:r>
            <a:r>
              <a:rPr b="0" i="0" lang="en-US" sz="2400" u="none">
                <a:solidFill>
                  <a:schemeClr val="dk1"/>
                </a:solidFill>
                <a:latin typeface="Tahoma"/>
                <a:ea typeface="Tahoma"/>
                <a:cs typeface="Tahoma"/>
                <a:sym typeface="Tahoma"/>
              </a:rPr>
              <a:t> order R</a:t>
            </a:r>
            <a:r>
              <a:rPr b="0" baseline="30000" i="0"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&lt;</a:t>
            </a:r>
            <a:r>
              <a:rPr b="0" i="1" lang="en-US" sz="2400" u="none">
                <a:solidFill>
                  <a:schemeClr val="dk1"/>
                </a:solidFill>
                <a:latin typeface="Tahoma"/>
                <a:ea typeface="Tahoma"/>
                <a:cs typeface="Tahoma"/>
                <a:sym typeface="Tahoma"/>
              </a:rPr>
              <a:t>e, c, h, b, d, g, f, a</a:t>
            </a:r>
            <a:r>
              <a:rPr b="0" i="0" lang="en-US" sz="2400" u="none">
                <a:solidFill>
                  <a:schemeClr val="dk1"/>
                </a:solidFill>
                <a:latin typeface="Tahoma"/>
                <a:ea typeface="Tahoma"/>
                <a:cs typeface="Tahoma"/>
                <a:sym typeface="Tahoma"/>
              </a:rPr>
              <a:t>&gt;</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If an itemset </a:t>
            </a:r>
            <a:r>
              <a:rPr b="0" i="1" lang="en-US" sz="2400" u="none">
                <a:solidFill>
                  <a:schemeClr val="dk1"/>
                </a:solidFill>
                <a:latin typeface="Tahoma"/>
                <a:ea typeface="Tahoma"/>
                <a:cs typeface="Tahoma"/>
                <a:sym typeface="Tahoma"/>
              </a:rPr>
              <a:t>d</a:t>
            </a:r>
            <a:r>
              <a:rPr b="0" i="0" lang="en-US" sz="2400" u="none">
                <a:solidFill>
                  <a:schemeClr val="dk1"/>
                </a:solidFill>
                <a:latin typeface="Tahoma"/>
                <a:ea typeface="Tahoma"/>
                <a:cs typeface="Tahoma"/>
                <a:sym typeface="Tahoma"/>
              </a:rPr>
              <a:t> satisfies a constraint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so does itemsets </a:t>
            </a:r>
            <a:r>
              <a:rPr b="0" i="1" lang="en-US" sz="2400" u="none">
                <a:solidFill>
                  <a:schemeClr val="dk1"/>
                </a:solidFill>
                <a:latin typeface="Tahoma"/>
                <a:ea typeface="Tahoma"/>
                <a:cs typeface="Tahoma"/>
                <a:sym typeface="Tahoma"/>
              </a:rPr>
              <a:t>df</a:t>
            </a:r>
            <a:r>
              <a:rPr b="0" i="0" lang="en-US" sz="2400" u="none">
                <a:solidFill>
                  <a:schemeClr val="dk1"/>
                </a:solidFill>
                <a:latin typeface="Tahoma"/>
                <a:ea typeface="Tahoma"/>
                <a:cs typeface="Tahoma"/>
                <a:sym typeface="Tahoma"/>
              </a:rPr>
              <a:t> and </a:t>
            </a:r>
            <a:r>
              <a:rPr b="0" i="1" lang="en-US" sz="2400" u="none">
                <a:solidFill>
                  <a:schemeClr val="dk1"/>
                </a:solidFill>
                <a:latin typeface="Tahoma"/>
                <a:ea typeface="Tahoma"/>
                <a:cs typeface="Tahoma"/>
                <a:sym typeface="Tahoma"/>
              </a:rPr>
              <a:t>dfa</a:t>
            </a:r>
            <a:r>
              <a:rPr b="0" i="0" lang="en-US" sz="2400" u="none">
                <a:solidFill>
                  <a:schemeClr val="dk1"/>
                </a:solidFill>
                <a:latin typeface="Tahoma"/>
                <a:ea typeface="Tahoma"/>
                <a:cs typeface="Tahoma"/>
                <a:sym typeface="Tahoma"/>
              </a:rPr>
              <a:t>, which having </a:t>
            </a:r>
            <a:r>
              <a:rPr b="0" i="1" lang="en-US" sz="2400" u="none">
                <a:solidFill>
                  <a:schemeClr val="dk1"/>
                </a:solidFill>
                <a:latin typeface="Tahoma"/>
                <a:ea typeface="Tahoma"/>
                <a:cs typeface="Tahoma"/>
                <a:sym typeface="Tahoma"/>
              </a:rPr>
              <a:t>d</a:t>
            </a:r>
            <a:r>
              <a:rPr b="0" i="0" lang="en-US" sz="2400" u="none">
                <a:solidFill>
                  <a:schemeClr val="dk1"/>
                </a:solidFill>
                <a:latin typeface="Tahoma"/>
                <a:ea typeface="Tahoma"/>
                <a:cs typeface="Tahoma"/>
                <a:sym typeface="Tahoma"/>
              </a:rPr>
              <a:t> as a prefix</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Thus, avg(X) </a:t>
            </a:r>
            <a:r>
              <a:rPr b="1" i="0"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25 is </a:t>
            </a:r>
            <a:r>
              <a:rPr b="0" i="0" lang="en-US" sz="2400" u="none">
                <a:solidFill>
                  <a:schemeClr val="hlink"/>
                </a:solidFill>
                <a:latin typeface="Tahoma"/>
                <a:ea typeface="Tahoma"/>
                <a:cs typeface="Tahoma"/>
                <a:sym typeface="Tahoma"/>
              </a:rPr>
              <a:t>strongly convertible</a:t>
            </a:r>
            <a:endParaRPr/>
          </a:p>
        </p:txBody>
      </p:sp>
      <p:graphicFrame>
        <p:nvGraphicFramePr>
          <p:cNvPr id="1613" name="Google Shape;1613;p130"/>
          <p:cNvGraphicFramePr/>
          <p:nvPr/>
        </p:nvGraphicFramePr>
        <p:xfrm>
          <a:off x="7391400" y="2514600"/>
          <a:ext cx="3000000" cy="3000000"/>
        </p:xfrm>
        <a:graphic>
          <a:graphicData uri="http://schemas.openxmlformats.org/drawingml/2006/table">
            <a:tbl>
              <a:tblPr>
                <a:noFill/>
                <a:tableStyleId>{0FD4FE5A-315B-41DA-85DB-21D0C43C2FDC}</a:tableStyleId>
              </a:tblPr>
              <a:tblGrid>
                <a:gridCol w="762000"/>
                <a:gridCol w="914400"/>
              </a:tblGrid>
              <a:tr h="3349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Profit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3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19" name="Google Shape;1619;p13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20" name="Google Shape;1620;p1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21" name="Google Shape;1621;p131"/>
          <p:cNvSpPr txBox="1"/>
          <p:nvPr>
            <p:ph type="title"/>
          </p:nvPr>
        </p:nvSpPr>
        <p:spPr>
          <a:xfrm>
            <a:off x="685800" y="304800"/>
            <a:ext cx="79454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Can Apriori Handle Convertible Constraint?</a:t>
            </a:r>
            <a:endParaRPr/>
          </a:p>
        </p:txBody>
      </p:sp>
      <p:sp>
        <p:nvSpPr>
          <p:cNvPr id="1622" name="Google Shape;1622;p131"/>
          <p:cNvSpPr txBox="1"/>
          <p:nvPr>
            <p:ph idx="1" type="body"/>
          </p:nvPr>
        </p:nvSpPr>
        <p:spPr>
          <a:xfrm>
            <a:off x="152400" y="1752600"/>
            <a:ext cx="7162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convertible, not monotone nor anti-monotone nor succinct constraint cannot be pushed deep into the an Apriori mining algorithm</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Within the level wise framework, no direct pruning based on the constraint can be made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Itemset df violates constraint C: avg(X)&gt;=25</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Since adf satisfies C, Apriori needs df to assemble adf, df cannot be pruned</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But it can be pushed into frequent-pattern growth framework!</a:t>
            </a:r>
            <a:endParaRPr/>
          </a:p>
        </p:txBody>
      </p:sp>
      <p:graphicFrame>
        <p:nvGraphicFramePr>
          <p:cNvPr id="1623" name="Google Shape;1623;p131"/>
          <p:cNvGraphicFramePr/>
          <p:nvPr/>
        </p:nvGraphicFramePr>
        <p:xfrm>
          <a:off x="7315200" y="3124200"/>
          <a:ext cx="3000000" cy="3000000"/>
        </p:xfrm>
        <a:graphic>
          <a:graphicData uri="http://schemas.openxmlformats.org/drawingml/2006/table">
            <a:tbl>
              <a:tblPr>
                <a:noFill/>
                <a:tableStyleId>{0FD4FE5A-315B-41DA-85DB-21D0C43C2FDC}</a:tableStyleId>
              </a:tblPr>
              <a:tblGrid>
                <a:gridCol w="838200"/>
                <a:gridCol w="838200"/>
              </a:tblGrid>
              <a:tr h="334950">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13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29" name="Google Shape;1629;p13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30" name="Google Shape;1630;p1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31" name="Google Shape;1631;p132"/>
          <p:cNvSpPr txBox="1"/>
          <p:nvPr>
            <p:ph type="title"/>
          </p:nvPr>
        </p:nvSpPr>
        <p:spPr>
          <a:xfrm>
            <a:off x="609600" y="381000"/>
            <a:ext cx="77930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With Convertible Constraints</a:t>
            </a:r>
            <a:endParaRPr/>
          </a:p>
        </p:txBody>
      </p:sp>
      <p:sp>
        <p:nvSpPr>
          <p:cNvPr id="1632" name="Google Shape;1632;p132"/>
          <p:cNvSpPr txBox="1"/>
          <p:nvPr>
            <p:ph idx="1" type="body"/>
          </p:nvPr>
        </p:nvSpPr>
        <p:spPr>
          <a:xfrm>
            <a:off x="304800" y="1524000"/>
            <a:ext cx="6705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 avg(X) &gt;= 25, min_sup=2</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List items in every transaction in value descending order R: &lt;a, f, g, d, b, h, c, e&gt;</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C is convertible anti-monotone w.r.t. R</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Scan TDB once</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remove infrequent items</a:t>
            </a:r>
            <a:endParaRPr/>
          </a:p>
          <a:p>
            <a:pPr indent="-228600" lvl="2" marL="1143000" rtl="0" algn="l">
              <a:lnSpc>
                <a:spcPct val="110000"/>
              </a:lnSpc>
              <a:spcBef>
                <a:spcPts val="4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Item h is dropped</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Itemsets a and f are good, …</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Projection-based mining</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Imposing an appropriate order on item projection</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Many tough constraints can be converted into (anti)-monotone</a:t>
            </a:r>
            <a:endParaRPr/>
          </a:p>
        </p:txBody>
      </p:sp>
      <p:graphicFrame>
        <p:nvGraphicFramePr>
          <p:cNvPr id="1633" name="Google Shape;1633;p132"/>
          <p:cNvGraphicFramePr/>
          <p:nvPr/>
        </p:nvGraphicFramePr>
        <p:xfrm>
          <a:off x="6945312" y="4876800"/>
          <a:ext cx="3000000" cy="3000000"/>
        </p:xfrm>
        <a:graphic>
          <a:graphicData uri="http://schemas.openxmlformats.org/drawingml/2006/table">
            <a:tbl>
              <a:tblPr>
                <a:noFill/>
                <a:tableStyleId>{0FD4FE5A-315B-41DA-85DB-21D0C43C2FDC}</a:tableStyleId>
              </a:tblPr>
              <a:tblGrid>
                <a:gridCol w="609600"/>
                <a:gridCol w="1447800"/>
              </a:tblGrid>
              <a:tr h="3048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Transaction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 f, d, b, 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20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f, g, d, b, 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 a, f, d, c, 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40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 f, g, h, c, 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34" name="Google Shape;1634;p132"/>
          <p:cNvSpPr txBox="1"/>
          <p:nvPr/>
        </p:nvSpPr>
        <p:spPr>
          <a:xfrm>
            <a:off x="6934200" y="4419600"/>
            <a:ext cx="20685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TDB (min_sup=2)</a:t>
            </a:r>
            <a:endParaRPr/>
          </a:p>
        </p:txBody>
      </p:sp>
      <p:graphicFrame>
        <p:nvGraphicFramePr>
          <p:cNvPr id="1635" name="Google Shape;1635;p132"/>
          <p:cNvGraphicFramePr/>
          <p:nvPr/>
        </p:nvGraphicFramePr>
        <p:xfrm>
          <a:off x="7391400" y="1295400"/>
          <a:ext cx="3000000" cy="3000000"/>
        </p:xfrm>
        <a:graphic>
          <a:graphicData uri="http://schemas.openxmlformats.org/drawingml/2006/table">
            <a:tbl>
              <a:tblPr>
                <a:noFill/>
                <a:tableStyleId>{0FD4FE5A-315B-41DA-85DB-21D0C43C2FDC}</a:tableStyleId>
              </a:tblPr>
              <a:tblGrid>
                <a:gridCol w="723900"/>
                <a:gridCol w="876300"/>
              </a:tblGrid>
              <a:tr h="3048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a:solidFill>
                            <a:schemeClr val="dk1"/>
                          </a:solidFill>
                          <a:latin typeface="Tahoma"/>
                          <a:ea typeface="Tahoma"/>
                          <a:cs typeface="Tahoma"/>
                          <a:sym typeface="Tahoma"/>
                        </a:rPr>
                        <a:t>Value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9" name="Shape 1639"/>
        <p:cNvGrpSpPr/>
        <p:nvPr/>
      </p:nvGrpSpPr>
      <p:grpSpPr>
        <a:xfrm>
          <a:off x="0" y="0"/>
          <a:ext cx="0" cy="0"/>
          <a:chOff x="0" y="0"/>
          <a:chExt cx="0" cy="0"/>
        </a:xfrm>
      </p:grpSpPr>
      <p:sp>
        <p:nvSpPr>
          <p:cNvPr id="1640" name="Google Shape;1640;p13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41" name="Google Shape;1641;p13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42" name="Google Shape;1642;p1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43" name="Google Shape;1643;p133"/>
          <p:cNvSpPr txBox="1"/>
          <p:nvPr>
            <p:ph type="title"/>
          </p:nvPr>
        </p:nvSpPr>
        <p:spPr>
          <a:xfrm>
            <a:off x="461962" y="381000"/>
            <a:ext cx="79962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Handling Multiple Constraints</a:t>
            </a:r>
            <a:endParaRPr/>
          </a:p>
        </p:txBody>
      </p:sp>
      <p:sp>
        <p:nvSpPr>
          <p:cNvPr id="1644" name="Google Shape;1644;p133"/>
          <p:cNvSpPr txBox="1"/>
          <p:nvPr>
            <p:ph idx="1" type="body"/>
          </p:nvPr>
        </p:nvSpPr>
        <p:spPr>
          <a:xfrm>
            <a:off x="533400" y="1524000"/>
            <a:ext cx="8005762" cy="472757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Different constraints may require different or even conflicting item-ordering</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If there exists an order </a:t>
            </a:r>
            <a:r>
              <a:rPr b="0" i="1" lang="en-US" sz="2400" u="none">
                <a:solidFill>
                  <a:schemeClr val="dk1"/>
                </a:solidFill>
                <a:latin typeface="Tahoma"/>
                <a:ea typeface="Tahoma"/>
                <a:cs typeface="Tahoma"/>
                <a:sym typeface="Tahoma"/>
              </a:rPr>
              <a:t>R</a:t>
            </a:r>
            <a:r>
              <a:rPr b="0" i="0" lang="en-US" sz="2400" u="none">
                <a:solidFill>
                  <a:schemeClr val="dk1"/>
                </a:solidFill>
                <a:latin typeface="Tahoma"/>
                <a:ea typeface="Tahoma"/>
                <a:cs typeface="Tahoma"/>
                <a:sym typeface="Tahoma"/>
              </a:rPr>
              <a:t> s.t. both </a:t>
            </a: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and </a:t>
            </a: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2</a:t>
            </a:r>
            <a:r>
              <a:rPr b="0" i="0" lang="en-US" sz="2400" u="none">
                <a:solidFill>
                  <a:schemeClr val="dk1"/>
                </a:solidFill>
                <a:latin typeface="Tahoma"/>
                <a:ea typeface="Tahoma"/>
                <a:cs typeface="Tahoma"/>
                <a:sym typeface="Tahoma"/>
              </a:rPr>
              <a:t> are convertible w.r.t. </a:t>
            </a:r>
            <a:r>
              <a:rPr b="0" i="1" lang="en-US" sz="2400" u="none">
                <a:solidFill>
                  <a:schemeClr val="dk1"/>
                </a:solidFill>
                <a:latin typeface="Tahoma"/>
                <a:ea typeface="Tahoma"/>
                <a:cs typeface="Tahoma"/>
                <a:sym typeface="Tahoma"/>
              </a:rPr>
              <a:t>R, </a:t>
            </a:r>
            <a:r>
              <a:rPr b="0" i="0" lang="en-US" sz="2400" u="none">
                <a:solidFill>
                  <a:schemeClr val="dk1"/>
                </a:solidFill>
                <a:latin typeface="Tahoma"/>
                <a:ea typeface="Tahoma"/>
                <a:cs typeface="Tahoma"/>
                <a:sym typeface="Tahoma"/>
              </a:rPr>
              <a:t>then there</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is no conflict between the two convertible constraints</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If there exists conflict on order of items</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Try to satisfy one constraint first</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Then using the order for the other constraint to mine frequent itemsets in the corresponding projected database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3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50" name="Google Shape;1650;p13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51" name="Google Shape;1651;p1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52" name="Google Shape;1652;p134"/>
          <p:cNvSpPr txBox="1"/>
          <p:nvPr>
            <p:ph type="title"/>
          </p:nvPr>
        </p:nvSpPr>
        <p:spPr>
          <a:xfrm>
            <a:off x="838200" y="304800"/>
            <a:ext cx="7335837" cy="5937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What Constraints Are Convertible?</a:t>
            </a:r>
            <a:endParaRPr/>
          </a:p>
        </p:txBody>
      </p:sp>
      <p:graphicFrame>
        <p:nvGraphicFramePr>
          <p:cNvPr id="1653" name="Google Shape;1653;p134"/>
          <p:cNvGraphicFramePr/>
          <p:nvPr/>
        </p:nvGraphicFramePr>
        <p:xfrm>
          <a:off x="457200" y="1828800"/>
          <a:ext cx="3000000" cy="3000000"/>
        </p:xfrm>
        <a:graphic>
          <a:graphicData uri="http://schemas.openxmlformats.org/drawingml/2006/table">
            <a:tbl>
              <a:tblPr>
                <a:noFill/>
                <a:tableStyleId>{0FD4FE5A-315B-41DA-85DB-21D0C43C2FDC}</a:tableStyleId>
              </a:tblPr>
              <a:tblGrid>
                <a:gridCol w="4343400"/>
                <a:gridCol w="1600200"/>
                <a:gridCol w="1295400"/>
                <a:gridCol w="1219200"/>
              </a:tblGrid>
              <a:tr h="5492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Constraint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Convertible anti-monotone</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Convertible monotone</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Strongly convertible</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32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avg(S)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median(S)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78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sum(S)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 (items could be of any value, v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0)</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62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sum(S)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 (items could be of any value, v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0)</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627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sum(S)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 (items could be of any value, v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0)</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78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sum(S)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v (items could be of any value, v </a:t>
                      </a:r>
                      <a:r>
                        <a:rPr b="1" i="0" lang="en-US" sz="1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 0)</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Yes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No</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Apriori Algorithm</a:t>
            </a:r>
            <a:endParaRPr/>
          </a:p>
        </p:txBody>
      </p:sp>
      <p:sp>
        <p:nvSpPr>
          <p:cNvPr id="234" name="Google Shape;234;p27"/>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the algorithm uses </a:t>
            </a:r>
            <a:r>
              <a:rPr b="0" i="1" lang="en-US" sz="2400" u="none" cap="none" strike="noStrike">
                <a:solidFill>
                  <a:srgbClr val="FF0000"/>
                </a:solidFill>
                <a:latin typeface="Tahoma"/>
                <a:ea typeface="Tahoma"/>
                <a:cs typeface="Tahoma"/>
                <a:sym typeface="Tahoma"/>
              </a:rPr>
              <a:t>prior knowledge </a:t>
            </a:r>
            <a:r>
              <a:rPr b="0" i="0" lang="en-US" sz="2400" u="none" cap="none" strike="noStrike">
                <a:solidFill>
                  <a:schemeClr val="dk1"/>
                </a:solidFill>
                <a:latin typeface="Tahoma"/>
                <a:ea typeface="Tahoma"/>
                <a:cs typeface="Tahoma"/>
                <a:sym typeface="Tahoma"/>
              </a:rPr>
              <a:t>of frequent itemset properties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employs an iterative approach known as a </a:t>
            </a:r>
            <a:r>
              <a:rPr b="0" i="1" lang="en-US" sz="2400" u="none" cap="none" strike="noStrike">
                <a:solidFill>
                  <a:srgbClr val="FF0000"/>
                </a:solidFill>
                <a:latin typeface="Tahoma"/>
                <a:ea typeface="Tahoma"/>
                <a:cs typeface="Tahoma"/>
                <a:sym typeface="Tahoma"/>
              </a:rPr>
              <a:t>level-wise </a:t>
            </a:r>
            <a:r>
              <a:rPr b="0" i="0" lang="en-US" sz="2400" u="none" cap="none" strike="noStrike">
                <a:solidFill>
                  <a:srgbClr val="FF0000"/>
                </a:solidFill>
                <a:latin typeface="Tahoma"/>
                <a:ea typeface="Tahoma"/>
                <a:cs typeface="Tahoma"/>
                <a:sym typeface="Tahoma"/>
              </a:rPr>
              <a:t>search</a:t>
            </a:r>
            <a:r>
              <a:rPr b="0" i="0" lang="en-US" sz="2400" u="none" cap="none" strike="noStrike">
                <a:solidFill>
                  <a:schemeClr val="dk1"/>
                </a:solidFill>
                <a:latin typeface="Tahoma"/>
                <a:ea typeface="Tahoma"/>
                <a:cs typeface="Tahoma"/>
                <a:sym typeface="Tahoma"/>
              </a:rPr>
              <a:t>, where </a:t>
            </a:r>
            <a:r>
              <a:rPr b="0" i="1" lang="en-US" sz="2400" u="none" cap="none" strike="noStrike">
                <a:solidFill>
                  <a:schemeClr val="dk1"/>
                </a:solidFill>
                <a:latin typeface="Tahoma"/>
                <a:ea typeface="Tahoma"/>
                <a:cs typeface="Tahoma"/>
                <a:sym typeface="Tahoma"/>
              </a:rPr>
              <a:t>k</a:t>
            </a:r>
            <a:r>
              <a:rPr b="0" i="0" lang="en-US" sz="2400" u="none" cap="none" strike="noStrike">
                <a:solidFill>
                  <a:schemeClr val="dk1"/>
                </a:solidFill>
                <a:latin typeface="Tahoma"/>
                <a:ea typeface="Tahoma"/>
                <a:cs typeface="Tahoma"/>
                <a:sym typeface="Tahoma"/>
              </a:rPr>
              <a:t>-itemsets are used to explore (</a:t>
            </a:r>
            <a:r>
              <a:rPr b="0" i="1" lang="en-US" sz="2400" u="none" cap="none" strike="noStrike">
                <a:solidFill>
                  <a:schemeClr val="dk1"/>
                </a:solidFill>
                <a:latin typeface="Tahoma"/>
                <a:ea typeface="Tahoma"/>
                <a:cs typeface="Tahoma"/>
                <a:sym typeface="Tahoma"/>
              </a:rPr>
              <a:t>k</a:t>
            </a:r>
            <a:r>
              <a:rPr b="0" i="0" lang="en-US" sz="2400" u="none" cap="none" strike="noStrike">
                <a:solidFill>
                  <a:schemeClr val="dk1"/>
                </a:solidFill>
                <a:latin typeface="Tahoma"/>
                <a:ea typeface="Tahoma"/>
                <a:cs typeface="Tahoma"/>
                <a:sym typeface="Tahoma"/>
              </a:rPr>
              <a:t>+1)-itemsets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First, the set of frequent 1-itemsets is found by scanning the database to accumulate the count for each item, and collecting those items that satisfy minimum support.</a:t>
            </a:r>
            <a:endParaRPr/>
          </a:p>
        </p:txBody>
      </p:sp>
      <p:sp>
        <p:nvSpPr>
          <p:cNvPr id="235" name="Google Shape;235;p2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36" name="Google Shape;236;p2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37" name="Google Shape;237;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13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59" name="Google Shape;1659;p13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60" name="Google Shape;1660;p1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61" name="Google Shape;1661;p135"/>
          <p:cNvSpPr txBox="1"/>
          <p:nvPr>
            <p:ph type="title"/>
          </p:nvPr>
        </p:nvSpPr>
        <p:spPr>
          <a:xfrm>
            <a:off x="381000" y="228600"/>
            <a:ext cx="86106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Constraint-Based Mining—A General Picture</a:t>
            </a:r>
            <a:endParaRPr/>
          </a:p>
        </p:txBody>
      </p:sp>
      <p:graphicFrame>
        <p:nvGraphicFramePr>
          <p:cNvPr id="1662" name="Google Shape;1662;p135"/>
          <p:cNvGraphicFramePr/>
          <p:nvPr/>
        </p:nvGraphicFramePr>
        <p:xfrm>
          <a:off x="685800" y="1447800"/>
          <a:ext cx="3000000" cy="3000000"/>
        </p:xfrm>
        <a:graphic>
          <a:graphicData uri="http://schemas.openxmlformats.org/drawingml/2006/table">
            <a:tbl>
              <a:tblPr>
                <a:noFill/>
                <a:tableStyleId>{0FD4FE5A-315B-41DA-85DB-21D0C43C2FDC}</a:tableStyleId>
              </a:tblPr>
              <a:tblGrid>
                <a:gridCol w="2606675"/>
                <a:gridCol w="1874825"/>
                <a:gridCol w="1873250"/>
                <a:gridCol w="1874825"/>
              </a:tblGrid>
              <a:tr h="2603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Constraint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Antimonotone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Monotone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Succinct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8125">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v ∈ 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min(S)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min(S)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max(S)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max(S)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count(S)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weakly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count(S)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weakly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8125">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sum(S) ≤ v ( a  ∈  S, a ≥ 0 )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sum(S) ≥ v ( a  ∈  S, a ≥ 0 )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range(S)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range(S) ≥ 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avg(S) θ v, θ ∈ { =,  ≤,  ≥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convertible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hlink"/>
                        </a:buClr>
                        <a:buSzPts val="1200"/>
                        <a:buFont typeface="Tahoma"/>
                        <a:buNone/>
                      </a:pPr>
                      <a:r>
                        <a:rPr b="1" i="0" lang="en-US" sz="1200" u="none">
                          <a:solidFill>
                            <a:schemeClr val="hlink"/>
                          </a:solidFill>
                          <a:latin typeface="Tahoma"/>
                          <a:ea typeface="Tahoma"/>
                          <a:cs typeface="Tahoma"/>
                          <a:sym typeface="Tahoma"/>
                        </a:rPr>
                        <a:t>convertible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655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support(S) ≥  ξ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support(S) ≤ ξ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200"/>
                        <a:buFont typeface="Tahoma"/>
                        <a:buNone/>
                      </a:pPr>
                      <a:r>
                        <a:rPr b="1" i="0" lang="en-US" sz="1200" u="none">
                          <a:solidFill>
                            <a:schemeClr val="dk1"/>
                          </a:solidFill>
                          <a:latin typeface="Tahoma"/>
                          <a:ea typeface="Tahoma"/>
                          <a:cs typeface="Tahoma"/>
                          <a:sym typeface="Tahoma"/>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13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68" name="Google Shape;1668;p13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69" name="Google Shape;1669;p1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70" name="Google Shape;1670;p136"/>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Chapter 5: Mining Frequent Patterns, Association and Correlations</a:t>
            </a:r>
            <a:endParaRPr/>
          </a:p>
        </p:txBody>
      </p:sp>
      <p:sp>
        <p:nvSpPr>
          <p:cNvPr id="1671" name="Google Shape;1671;p136"/>
          <p:cNvSpPr txBox="1"/>
          <p:nvPr>
            <p:ph idx="1" type="body"/>
          </p:nvPr>
        </p:nvSpPr>
        <p:spPr>
          <a:xfrm>
            <a:off x="381000" y="1524000"/>
            <a:ext cx="83820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sp>
        <p:nvSpPr>
          <p:cNvPr id="1672" name="Google Shape;1672;p136"/>
          <p:cNvSpPr/>
          <p:nvPr/>
        </p:nvSpPr>
        <p:spPr>
          <a:xfrm rot="900000">
            <a:off x="2743200" y="5562600"/>
            <a:ext cx="6858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3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78" name="Google Shape;1678;p13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79" name="Google Shape;1679;p1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80" name="Google Shape;1680;p137"/>
          <p:cNvSpPr txBox="1"/>
          <p:nvPr>
            <p:ph type="title"/>
          </p:nvPr>
        </p:nvSpPr>
        <p:spPr>
          <a:xfrm>
            <a:off x="1143000" y="304800"/>
            <a:ext cx="6629400" cy="762000"/>
          </a:xfrm>
          <a:prstGeom prst="rect">
            <a:avLst/>
          </a:prstGeom>
          <a:noFill/>
          <a:ln>
            <a:noFill/>
          </a:ln>
        </p:spPr>
        <p:txBody>
          <a:bodyPr anchorCtr="0" anchor="ctr" bIns="46025" lIns="92075" spcFirstLastPara="1" rIns="92075" wrap="square" tIns="46025">
            <a:noAutofit/>
          </a:bodyPr>
          <a:lstStyle/>
          <a:p>
            <a:pPr indent="-1117600" lvl="0" marL="111760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Frequent-Pattern Mining: Summary</a:t>
            </a:r>
            <a:endParaRPr/>
          </a:p>
        </p:txBody>
      </p:sp>
      <p:sp>
        <p:nvSpPr>
          <p:cNvPr id="1681" name="Google Shape;1681;p137"/>
          <p:cNvSpPr txBox="1"/>
          <p:nvPr>
            <p:ph idx="1" type="body"/>
          </p:nvPr>
        </p:nvSpPr>
        <p:spPr>
          <a:xfrm>
            <a:off x="304800" y="1371600"/>
            <a:ext cx="8839200" cy="5029200"/>
          </a:xfrm>
          <a:prstGeom prst="rect">
            <a:avLst/>
          </a:prstGeom>
          <a:noFill/>
          <a:ln>
            <a:noFill/>
          </a:ln>
        </p:spPr>
        <p:txBody>
          <a:bodyPr anchorCtr="0" anchor="t" bIns="46025" lIns="92075" spcFirstLastPara="1" rIns="92075" wrap="square" tIns="46025">
            <a:noAutofit/>
          </a:bodyPr>
          <a:lstStyle/>
          <a:p>
            <a:pPr indent="-457200" lvl="0" marL="457200" rtl="0" algn="l">
              <a:lnSpc>
                <a:spcPct val="13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Frequent pattern mining—an important task in data mining</a:t>
            </a:r>
            <a:endParaRPr/>
          </a:p>
          <a:p>
            <a:pPr indent="-457200" lvl="0" marL="4572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Scalable frequent pattern mining methods</a:t>
            </a:r>
            <a:endParaRPr/>
          </a:p>
          <a:p>
            <a:pPr indent="-457200" lvl="1" marL="914400" rtl="0" algn="l">
              <a:lnSpc>
                <a:spcPct val="130000"/>
              </a:lnSpc>
              <a:spcBef>
                <a:spcPts val="480"/>
              </a:spcBef>
              <a:spcAft>
                <a:spcPts val="0"/>
              </a:spcAft>
              <a:buClr>
                <a:schemeClr val="hlink"/>
              </a:buClr>
              <a:buSzPts val="1320"/>
              <a:buFont typeface="Noto Sans Symbols"/>
              <a:buChar char="■"/>
            </a:pPr>
            <a:r>
              <a:rPr b="0" i="0" lang="en-US" sz="2400" u="none">
                <a:solidFill>
                  <a:schemeClr val="folHlink"/>
                </a:solidFill>
                <a:latin typeface="Tahoma"/>
                <a:ea typeface="Tahoma"/>
                <a:cs typeface="Tahoma"/>
                <a:sym typeface="Tahoma"/>
              </a:rPr>
              <a:t>Apriori (Candidate generation &amp; test)</a:t>
            </a:r>
            <a:endParaRPr/>
          </a:p>
          <a:p>
            <a:pPr indent="-457200" lvl="1" marL="914400" rtl="0" algn="l">
              <a:lnSpc>
                <a:spcPct val="130000"/>
              </a:lnSpc>
              <a:spcBef>
                <a:spcPts val="480"/>
              </a:spcBef>
              <a:spcAft>
                <a:spcPts val="0"/>
              </a:spcAft>
              <a:buClr>
                <a:schemeClr val="hlink"/>
              </a:buClr>
              <a:buSzPts val="1320"/>
              <a:buFont typeface="Noto Sans Symbols"/>
              <a:buChar char="■"/>
            </a:pPr>
            <a:r>
              <a:rPr b="0" i="0" lang="en-US" sz="2400" u="none">
                <a:solidFill>
                  <a:schemeClr val="folHlink"/>
                </a:solidFill>
                <a:latin typeface="Tahoma"/>
                <a:ea typeface="Tahoma"/>
                <a:cs typeface="Tahoma"/>
                <a:sym typeface="Tahoma"/>
              </a:rPr>
              <a:t>Projection-based (FPgrowth, CLOSET+, ...)</a:t>
            </a:r>
            <a:endParaRPr/>
          </a:p>
          <a:p>
            <a:pPr indent="-457200" lvl="1" marL="914400" rtl="0" algn="l">
              <a:lnSpc>
                <a:spcPct val="130000"/>
              </a:lnSpc>
              <a:spcBef>
                <a:spcPts val="480"/>
              </a:spcBef>
              <a:spcAft>
                <a:spcPts val="0"/>
              </a:spcAft>
              <a:buClr>
                <a:schemeClr val="hlink"/>
              </a:buClr>
              <a:buSzPts val="1320"/>
              <a:buFont typeface="Noto Sans Symbols"/>
              <a:buChar char="■"/>
            </a:pPr>
            <a:r>
              <a:rPr b="0" i="0" lang="en-US" sz="2400" u="none">
                <a:solidFill>
                  <a:schemeClr val="folHlink"/>
                </a:solidFill>
                <a:latin typeface="Tahoma"/>
                <a:ea typeface="Tahoma"/>
                <a:cs typeface="Tahoma"/>
                <a:sym typeface="Tahoma"/>
              </a:rPr>
              <a:t>Vertical format approach (CHARM, ...)</a:t>
            </a:r>
            <a:endParaRPr/>
          </a:p>
          <a:p>
            <a:pPr indent="-457200" lvl="0" marL="4572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Mining a variety of rules and interesting patterns </a:t>
            </a:r>
            <a:endParaRPr/>
          </a:p>
          <a:p>
            <a:pPr indent="-457200" lvl="0" marL="4572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Constraint-based mining</a:t>
            </a:r>
            <a:endParaRPr/>
          </a:p>
          <a:p>
            <a:pPr indent="-457200" lvl="0" marL="4572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Mining sequential and structured patterns</a:t>
            </a:r>
            <a:endParaRPr/>
          </a:p>
          <a:p>
            <a:pPr indent="-457200" lvl="0" marL="4572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Extensions and applications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13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87" name="Google Shape;1687;p13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88" name="Google Shape;1688;p1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89" name="Google Shape;1689;p138"/>
          <p:cNvSpPr txBox="1"/>
          <p:nvPr>
            <p:ph type="title"/>
          </p:nvPr>
        </p:nvSpPr>
        <p:spPr>
          <a:xfrm>
            <a:off x="381000" y="304800"/>
            <a:ext cx="8458200" cy="762000"/>
          </a:xfrm>
          <a:prstGeom prst="rect">
            <a:avLst/>
          </a:prstGeom>
          <a:noFill/>
          <a:ln>
            <a:noFill/>
          </a:ln>
        </p:spPr>
        <p:txBody>
          <a:bodyPr anchorCtr="0" anchor="ctr" bIns="46025" lIns="92075" spcFirstLastPara="1" rIns="92075" wrap="square" tIns="46025">
            <a:noAutofit/>
          </a:bodyPr>
          <a:lstStyle/>
          <a:p>
            <a:pPr indent="-1117600" lvl="0" marL="111760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Frequent-Pattern Mining: Research Problems</a:t>
            </a:r>
            <a:endParaRPr/>
          </a:p>
        </p:txBody>
      </p:sp>
      <p:sp>
        <p:nvSpPr>
          <p:cNvPr id="1690" name="Google Shape;1690;p138"/>
          <p:cNvSpPr txBox="1"/>
          <p:nvPr>
            <p:ph idx="1" type="body"/>
          </p:nvPr>
        </p:nvSpPr>
        <p:spPr>
          <a:xfrm>
            <a:off x="457200" y="1447800"/>
            <a:ext cx="83058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Mining fault-tolerant frequent, sequential and structured patterns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Patterns allows limited faults (insertion, deletion, mutation)</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Mining truly interesting patterns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Surprising, novel, concise, …</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Application exploration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E.g., DNA sequence analysis and bio-pattern classification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“Invisible” data mining</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13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696" name="Google Shape;1696;p13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697" name="Google Shape;1697;p1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98" name="Google Shape;1698;p139"/>
          <p:cNvSpPr txBox="1"/>
          <p:nvPr>
            <p:ph type="title"/>
          </p:nvPr>
        </p:nvSpPr>
        <p:spPr>
          <a:xfrm>
            <a:off x="534987" y="381000"/>
            <a:ext cx="8131175"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Basic Concepts of Frequent Pattern Mining</a:t>
            </a:r>
            <a:endParaRPr/>
          </a:p>
        </p:txBody>
      </p:sp>
      <p:sp>
        <p:nvSpPr>
          <p:cNvPr id="1699" name="Google Shape;1699;p139"/>
          <p:cNvSpPr txBox="1"/>
          <p:nvPr>
            <p:ph idx="1" type="body"/>
          </p:nvPr>
        </p:nvSpPr>
        <p:spPr>
          <a:xfrm>
            <a:off x="381000" y="13716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t>
            </a:r>
            <a:r>
              <a:rPr b="0" i="0" lang="en-US" sz="2000" u="none">
                <a:solidFill>
                  <a:schemeClr val="hlink"/>
                </a:solidFill>
                <a:latin typeface="Tahoma"/>
                <a:ea typeface="Tahoma"/>
                <a:cs typeface="Tahoma"/>
                <a:sym typeface="Tahoma"/>
              </a:rPr>
              <a:t>Association Rules</a:t>
            </a:r>
            <a:r>
              <a:rPr b="0" i="0" lang="en-US" sz="2000" u="none">
                <a:solidFill>
                  <a:schemeClr val="dk1"/>
                </a:solidFill>
                <a:latin typeface="Tahoma"/>
                <a:ea typeface="Tahoma"/>
                <a:cs typeface="Tahoma"/>
                <a:sym typeface="Tahoma"/>
              </a:rPr>
              <a:t>) R. Agrawal, T. Imielinski, and A. Swami.  Mining association rules between sets of items in large databases.  SIGMOD'93.</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t>
            </a:r>
            <a:r>
              <a:rPr b="0" i="0" lang="en-US" sz="2000" u="none">
                <a:solidFill>
                  <a:schemeClr val="hlink"/>
                </a:solidFill>
                <a:latin typeface="Tahoma"/>
                <a:ea typeface="Tahoma"/>
                <a:cs typeface="Tahoma"/>
                <a:sym typeface="Tahoma"/>
              </a:rPr>
              <a:t>Max-pattern</a:t>
            </a:r>
            <a:r>
              <a:rPr b="0" i="0" lang="en-US" sz="2000" u="none">
                <a:solidFill>
                  <a:schemeClr val="dk1"/>
                </a:solidFill>
                <a:latin typeface="Tahoma"/>
                <a:ea typeface="Tahoma"/>
                <a:cs typeface="Tahoma"/>
                <a:sym typeface="Tahoma"/>
              </a:rPr>
              <a:t>) R. J. Bayardo. Efficiently mining long patterns from databases. SIGMOD'98. </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t>
            </a:r>
            <a:r>
              <a:rPr b="0" i="0" lang="en-US" sz="2000" u="none">
                <a:solidFill>
                  <a:schemeClr val="hlink"/>
                </a:solidFill>
                <a:latin typeface="Tahoma"/>
                <a:ea typeface="Tahoma"/>
                <a:cs typeface="Tahoma"/>
                <a:sym typeface="Tahoma"/>
              </a:rPr>
              <a:t>Closed-pattern</a:t>
            </a:r>
            <a:r>
              <a:rPr b="0" i="0" lang="en-US" sz="2000" u="none">
                <a:solidFill>
                  <a:schemeClr val="dk1"/>
                </a:solidFill>
                <a:latin typeface="Tahoma"/>
                <a:ea typeface="Tahoma"/>
                <a:cs typeface="Tahoma"/>
                <a:sym typeface="Tahoma"/>
              </a:rPr>
              <a:t>) N. Pasquier, Y. Bastide, R. Taouil, and L. Lakhal. Discovering frequent closed itemsets for association rules. ICDT'99.</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t>
            </a:r>
            <a:r>
              <a:rPr b="0" i="0" lang="en-US" sz="2000" u="none">
                <a:solidFill>
                  <a:schemeClr val="hlink"/>
                </a:solidFill>
                <a:latin typeface="Tahoma"/>
                <a:ea typeface="Tahoma"/>
                <a:cs typeface="Tahoma"/>
                <a:sym typeface="Tahoma"/>
              </a:rPr>
              <a:t>Sequential pattern</a:t>
            </a:r>
            <a:r>
              <a:rPr b="0" i="0" lang="en-US" sz="2000" u="none">
                <a:solidFill>
                  <a:schemeClr val="dk1"/>
                </a:solidFill>
                <a:latin typeface="Tahoma"/>
                <a:ea typeface="Tahoma"/>
                <a:cs typeface="Tahoma"/>
                <a:sym typeface="Tahoma"/>
              </a:rPr>
              <a:t>) R. Agrawal and R. Srikant. Mining sequential patterns. ICDE'95</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14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05" name="Google Shape;1705;p14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06" name="Google Shape;1706;p1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07" name="Google Shape;1707;p140"/>
          <p:cNvSpPr txBox="1"/>
          <p:nvPr>
            <p:ph type="title"/>
          </p:nvPr>
        </p:nvSpPr>
        <p:spPr>
          <a:xfrm>
            <a:off x="838200" y="304800"/>
            <a:ext cx="76200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Apriori and Its Improvements</a:t>
            </a:r>
            <a:endParaRPr/>
          </a:p>
        </p:txBody>
      </p:sp>
      <p:sp>
        <p:nvSpPr>
          <p:cNvPr id="1708" name="Google Shape;1708;p140"/>
          <p:cNvSpPr txBox="1"/>
          <p:nvPr>
            <p:ph idx="1" type="body"/>
          </p:nvPr>
        </p:nvSpPr>
        <p:spPr>
          <a:xfrm>
            <a:off x="228600" y="1371600"/>
            <a:ext cx="86868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Agrawal and R. Srikant. Fast algorithms for mining association rules. VLDB'94.</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Mannila, H. Toivonen, and A. I. Verkamo. Efficient algorithms for discovering association rules. KDD'94.</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Savasere, E. Omiecinski, and S. Navathe. An efficient algorithm for mining association rules in large databases. VLDB'95.</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S. Park, M. S. Chen, and P. S. Yu. An effective hash-based algorithm for mining association rules.  SIGMOD'95.</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Toivonen.  Sampling large databases for association rules.  VLDB'96.</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 Brin, R. Motwani, J. D. Ullman, and S. Tsur. Dynamic itemset counting and implication rules for market basket analysis. SIGMOD'97.</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 Sarawagi, S. Thomas, and R. Agrawal.  Integrating association rule mining with relational database systems: Alternatives and implications.  SIGMOD'98.</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4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14" name="Google Shape;1714;p14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15" name="Google Shape;1715;p1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16" name="Google Shape;1716;p141"/>
          <p:cNvSpPr txBox="1"/>
          <p:nvPr>
            <p:ph type="title"/>
          </p:nvPr>
        </p:nvSpPr>
        <p:spPr>
          <a:xfrm>
            <a:off x="990600" y="228600"/>
            <a:ext cx="76200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Depth-First, Projection-Based FP Mining</a:t>
            </a:r>
            <a:endParaRPr/>
          </a:p>
        </p:txBody>
      </p:sp>
      <p:sp>
        <p:nvSpPr>
          <p:cNvPr id="1717" name="Google Shape;1717;p141"/>
          <p:cNvSpPr txBox="1"/>
          <p:nvPr>
            <p:ph idx="1" type="body"/>
          </p:nvPr>
        </p:nvSpPr>
        <p:spPr>
          <a:xfrm>
            <a:off x="381000" y="1371600"/>
            <a:ext cx="85344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Agarwal, C. Aggarwal, and V. V. V. Prasad. A tree projection algorithm for generation of frequent itemsets. J. Parallel and Distributed Computing:02.</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Han, J. Pei, and Y. Yin. Mining frequent patterns without candidate generation</a:t>
            </a:r>
            <a:r>
              <a:rPr b="0" i="1" lang="en-US" sz="20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  SIGMOD’ 00. </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Pei, J. Han, and R. Mao.  CLOSET: An Efficient Algorithm for Mining Frequent Closed Itemsets.  DMKD'00.</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Liu, Y. Pan, K. Wang, and J. Han.  Mining Frequent Item Sets by Opportunistic Projection.  KDD'02. </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Han, J. Wang, Y. Lu, and P. Tzvetkov. Mining Top-K Frequent Closed Patterns without Minimum Support.  ICDM'02.</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Wang, J. Han, and J. Pei.  CLOSET+: Searching for the Best Strategies for Mining Frequent Closed Itemsets.  KDD'03. </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 Liu, H. Lu, W. Lou, J. X. Yu.  On Computing, Storing and Querying Frequent Patterns.  KDD'03.</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4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23" name="Google Shape;1723;p14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24" name="Google Shape;1724;p1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25" name="Google Shape;1725;p142"/>
          <p:cNvSpPr txBox="1"/>
          <p:nvPr>
            <p:ph type="title"/>
          </p:nvPr>
        </p:nvSpPr>
        <p:spPr>
          <a:xfrm>
            <a:off x="0" y="228600"/>
            <a:ext cx="9144000" cy="762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Vertical Format and Row Enumeration Methods</a:t>
            </a:r>
            <a:endParaRPr/>
          </a:p>
        </p:txBody>
      </p:sp>
      <p:sp>
        <p:nvSpPr>
          <p:cNvPr id="1726" name="Google Shape;1726;p142"/>
          <p:cNvSpPr txBox="1"/>
          <p:nvPr>
            <p:ph idx="1" type="body"/>
          </p:nvPr>
        </p:nvSpPr>
        <p:spPr>
          <a:xfrm>
            <a:off x="228600" y="1371600"/>
            <a:ext cx="84582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J. Zaki, S. Parthasarathy, M. Ogihara, and W. Li. Parallel algorithm for discovery of association rules. DAMI:97.</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Zaki and Hsiao. CHARM: An Efficient Algorithm for Closed Itemset Mining, SDM'02. </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 Bucila, J. Gehrke, D. Kifer, and W. White. DualMiner: A Dual-Pruning Algorithm for Itemsets with Constraints. KDD’02.</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 Pan, G. Cong, A. K. H. Tung, J. Yang, and M. Zaki , CARPENTER: Finding Closed Patterns in Long Biological Datasets. KDD'03.</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14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32" name="Google Shape;1732;p14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33" name="Google Shape;1733;p1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34" name="Google Shape;1734;p143"/>
          <p:cNvSpPr txBox="1"/>
          <p:nvPr>
            <p:ph type="title"/>
          </p:nvPr>
        </p:nvSpPr>
        <p:spPr>
          <a:xfrm>
            <a:off x="609600" y="304800"/>
            <a:ext cx="80216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Multi-Level and Quantitative Rules</a:t>
            </a:r>
            <a:endParaRPr/>
          </a:p>
        </p:txBody>
      </p:sp>
      <p:sp>
        <p:nvSpPr>
          <p:cNvPr id="1735" name="Google Shape;1735;p143"/>
          <p:cNvSpPr txBox="1"/>
          <p:nvPr>
            <p:ph idx="1" type="body"/>
          </p:nvPr>
        </p:nvSpPr>
        <p:spPr>
          <a:xfrm>
            <a:off x="381000" y="1371600"/>
            <a:ext cx="8534400" cy="5181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Srikant and R. Agrawal. Mining generalized association rules. VLDB'95.</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Han and Y. Fu. Discovery of multiple-level association rules from large databases. VLDB'95.</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Srikant and R. Agrawal. Mining quantitative association rules in large relational tables. SIGMOD'96.</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 Fukuda, Y. Morimoto, S. Morishita, and T. Tokuyama. Data mining using two-dimensional optimized association rules: Scheme, algorithms, and visualization. SIGMOD'96.</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 Yoda, T. Fukuda, Y. Morimoto, S. Morishita, and T. Tokuyama. Computing optimized rectilinear regions for association rules. KDD'97.</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R.J. Miller and Y. Yang.  Association rules over interval data.  SIGMOD'97.</a:t>
            </a:r>
            <a:endParaRPr/>
          </a:p>
          <a:p>
            <a:pPr indent="-457200" lvl="0" marL="4572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Aumann and Y. Lindell. A Statistical Theory for Quantitative Association Rules KDD'99.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14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41" name="Google Shape;1741;p14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42" name="Google Shape;1742;p1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43" name="Google Shape;1743;p144"/>
          <p:cNvSpPr txBox="1"/>
          <p:nvPr>
            <p:ph type="title"/>
          </p:nvPr>
        </p:nvSpPr>
        <p:spPr>
          <a:xfrm>
            <a:off x="457200" y="228600"/>
            <a:ext cx="80216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Correlations and Interesting Rules</a:t>
            </a:r>
            <a:endParaRPr/>
          </a:p>
        </p:txBody>
      </p:sp>
      <p:sp>
        <p:nvSpPr>
          <p:cNvPr id="1744" name="Google Shape;1744;p144"/>
          <p:cNvSpPr txBox="1"/>
          <p:nvPr>
            <p:ph idx="1" type="body"/>
          </p:nvPr>
        </p:nvSpPr>
        <p:spPr>
          <a:xfrm>
            <a:off x="381000" y="1371600"/>
            <a:ext cx="8458200" cy="5181600"/>
          </a:xfrm>
          <a:prstGeom prst="rect">
            <a:avLst/>
          </a:prstGeom>
          <a:noFill/>
          <a:ln>
            <a:noFill/>
          </a:ln>
        </p:spPr>
        <p:txBody>
          <a:bodyPr anchorCtr="0" anchor="t" bIns="45700" lIns="91425" spcFirstLastPara="1" rIns="91425" wrap="square" tIns="45700">
            <a:noAutofit/>
          </a:bodyPr>
          <a:lstStyle/>
          <a:p>
            <a:pPr indent="-457200" lvl="0" marL="4572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Klemettinen, H. Mannila, P. Ronkainen, H. Toivonen, and A. I. Verkamo.   Finding interesting rules from large sets of discovered association rules.  CIKM'94.</a:t>
            </a:r>
            <a:endParaRPr/>
          </a:p>
          <a:p>
            <a:pPr indent="-457200" lvl="0" marL="4572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 Brin, R. Motwani, and C. Silverstein.   Beyond market basket: Generalizing association rules to correlations.  SIGMOD'97.</a:t>
            </a:r>
            <a:endParaRPr/>
          </a:p>
          <a:p>
            <a:pPr indent="-457200" lvl="0" marL="4572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 Silverstein, S. Brin, R. Motwani, and J. Ullman.  Scalable techniques for mining causal structures.   VLDB'98.</a:t>
            </a:r>
            <a:endParaRPr/>
          </a:p>
          <a:p>
            <a:pPr indent="-457200" lvl="0" marL="4572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P.-N. Tan, V. Kumar, and J. Srivastava.   Selecting the Right Interestingness Measure for Association Patterns.  KDD'02.</a:t>
            </a:r>
            <a:endParaRPr/>
          </a:p>
          <a:p>
            <a:pPr indent="-457200" lvl="0" marL="4572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 Omiecinski.   Alternative Interest Measures for Mining Associations.  TKDE’03.</a:t>
            </a:r>
            <a:endParaRPr/>
          </a:p>
          <a:p>
            <a:pPr indent="-457200" lvl="0" marL="4572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K. Lee, W.Y. Kim, Y. D. Cai, and J. Han.  CoMine: Efficient Mining of Correlated Patterns.  ICDM’03.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2060"/>
              </a:buClr>
              <a:buSzPts val="3600"/>
              <a:buFont typeface="Tahoma"/>
              <a:buNone/>
            </a:pPr>
            <a:r>
              <a:rPr b="0" i="0" lang="en-US" sz="3600" u="none">
                <a:solidFill>
                  <a:srgbClr val="002060"/>
                </a:solidFill>
                <a:latin typeface="Tahoma"/>
                <a:ea typeface="Tahoma"/>
                <a:cs typeface="Tahoma"/>
                <a:sym typeface="Tahoma"/>
              </a:rPr>
              <a:t>Apriori</a:t>
            </a:r>
            <a:r>
              <a:rPr b="0" i="0" lang="en-US" sz="3600" u="none">
                <a:solidFill>
                  <a:srgbClr val="0070C0"/>
                </a:solidFill>
                <a:latin typeface="Tahoma"/>
                <a:ea typeface="Tahoma"/>
                <a:cs typeface="Tahoma"/>
                <a:sym typeface="Tahoma"/>
              </a:rPr>
              <a:t> </a:t>
            </a:r>
            <a:r>
              <a:rPr b="0" i="0" lang="en-US" sz="3600" u="none">
                <a:solidFill>
                  <a:srgbClr val="170981"/>
                </a:solidFill>
                <a:latin typeface="Tahoma"/>
                <a:ea typeface="Tahoma"/>
                <a:cs typeface="Tahoma"/>
                <a:sym typeface="Tahoma"/>
              </a:rPr>
              <a:t>property</a:t>
            </a:r>
            <a:endParaRPr/>
          </a:p>
        </p:txBody>
      </p:sp>
      <p:sp>
        <p:nvSpPr>
          <p:cNvPr id="243" name="Google Shape;243;p28"/>
          <p:cNvSpPr txBox="1"/>
          <p:nvPr>
            <p:ph idx="1" type="body"/>
          </p:nvPr>
        </p:nvSpPr>
        <p:spPr>
          <a:xfrm>
            <a:off x="381000" y="12954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rgbClr val="FF0000"/>
                </a:solidFill>
                <a:latin typeface="Tahoma"/>
                <a:ea typeface="Tahoma"/>
                <a:cs typeface="Tahoma"/>
                <a:sym typeface="Tahoma"/>
              </a:rPr>
              <a:t>Apriori property: </a:t>
            </a:r>
            <a:r>
              <a:rPr b="0" i="1" lang="en-US" sz="2400" u="none" cap="none" strike="noStrike">
                <a:solidFill>
                  <a:srgbClr val="FF0000"/>
                </a:solidFill>
                <a:latin typeface="Tahoma"/>
                <a:ea typeface="Tahoma"/>
                <a:cs typeface="Tahoma"/>
                <a:sym typeface="Tahoma"/>
              </a:rPr>
              <a:t>All nonempty subsets of a frequent itemset must also be frequent.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By definition, if an itemset </a:t>
            </a:r>
            <a:r>
              <a:rPr b="0" i="1"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does not satisfy the minimum support threshold, </a:t>
            </a:r>
            <a:r>
              <a:rPr b="0" i="1" lang="en-US" sz="2400" u="none" cap="none" strike="noStrike">
                <a:solidFill>
                  <a:schemeClr val="dk1"/>
                </a:solidFill>
                <a:latin typeface="Tahoma"/>
                <a:ea typeface="Tahoma"/>
                <a:cs typeface="Tahoma"/>
                <a:sym typeface="Tahoma"/>
              </a:rPr>
              <a:t>min sup</a:t>
            </a:r>
            <a:r>
              <a:rPr b="0" i="0" lang="en-US" sz="2400" u="none" cap="none" strike="noStrike">
                <a:solidFill>
                  <a:schemeClr val="dk1"/>
                </a:solidFill>
                <a:latin typeface="Tahoma"/>
                <a:ea typeface="Tahoma"/>
                <a:cs typeface="Tahoma"/>
                <a:sym typeface="Tahoma"/>
              </a:rPr>
              <a:t>, then </a:t>
            </a:r>
            <a:r>
              <a:rPr b="0" i="1"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is not frequent; that is, </a:t>
            </a:r>
            <a:r>
              <a:rPr b="0" i="1" lang="en-US" sz="2400" u="none" cap="none" strike="noStrike">
                <a:solidFill>
                  <a:schemeClr val="dk1"/>
                </a:solidFill>
                <a:latin typeface="Tahoma"/>
                <a:ea typeface="Tahoma"/>
                <a:cs typeface="Tahoma"/>
                <a:sym typeface="Tahoma"/>
              </a:rPr>
              <a:t>P</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&lt; </a:t>
            </a:r>
            <a:r>
              <a:rPr b="0" i="1" lang="en-US" sz="2400" u="none" cap="none" strike="noStrike">
                <a:solidFill>
                  <a:schemeClr val="dk1"/>
                </a:solidFill>
                <a:latin typeface="Tahoma"/>
                <a:ea typeface="Tahoma"/>
                <a:cs typeface="Tahoma"/>
                <a:sym typeface="Tahoma"/>
              </a:rPr>
              <a:t>min sup</a:t>
            </a:r>
            <a:r>
              <a:rPr b="0" i="0" lang="en-US" sz="2400" u="none" cap="none" strike="noStrike">
                <a:solidFill>
                  <a:schemeClr val="dk1"/>
                </a:solidFill>
                <a:latin typeface="Tahoma"/>
                <a:ea typeface="Tahoma"/>
                <a:cs typeface="Tahoma"/>
                <a:sym typeface="Tahoma"/>
              </a:rPr>
              <a:t>. If an item </a:t>
            </a:r>
            <a:r>
              <a:rPr b="0" i="1" lang="en-US" sz="2400" u="none" cap="none" strike="noStrike">
                <a:solidFill>
                  <a:schemeClr val="dk1"/>
                </a:solidFill>
                <a:latin typeface="Tahoma"/>
                <a:ea typeface="Tahoma"/>
                <a:cs typeface="Tahoma"/>
                <a:sym typeface="Tahoma"/>
              </a:rPr>
              <a:t>A </a:t>
            </a:r>
            <a:r>
              <a:rPr b="0" i="0" lang="en-US" sz="2400" u="none" cap="none" strike="noStrike">
                <a:solidFill>
                  <a:schemeClr val="dk1"/>
                </a:solidFill>
                <a:latin typeface="Tahoma"/>
                <a:ea typeface="Tahoma"/>
                <a:cs typeface="Tahoma"/>
                <a:sym typeface="Tahoma"/>
              </a:rPr>
              <a:t>is added to the itemset </a:t>
            </a:r>
            <a:r>
              <a:rPr b="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then the resulting itemset (i.e., </a:t>
            </a:r>
            <a:r>
              <a:rPr b="0" i="1"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A</a:t>
            </a:r>
            <a:r>
              <a:rPr b="0" i="0" lang="en-US" sz="2400" u="none" cap="none" strike="noStrike">
                <a:solidFill>
                  <a:schemeClr val="dk1"/>
                </a:solidFill>
                <a:latin typeface="Tahoma"/>
                <a:ea typeface="Tahoma"/>
                <a:cs typeface="Tahoma"/>
                <a:sym typeface="Tahoma"/>
              </a:rPr>
              <a:t>]) cannot occur more frequently than </a:t>
            </a:r>
            <a:r>
              <a:rPr b="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Therefore, </a:t>
            </a:r>
            <a:r>
              <a:rPr b="0" i="1"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A</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Tahoma"/>
                <a:ea typeface="Tahoma"/>
                <a:cs typeface="Tahoma"/>
                <a:sym typeface="Tahoma"/>
              </a:rPr>
              <a:t>is not frequent either; that is, </a:t>
            </a:r>
            <a:r>
              <a:rPr b="0" i="1" lang="en-US" sz="2400" u="none" cap="none" strike="noStrike">
                <a:solidFill>
                  <a:schemeClr val="dk1"/>
                </a:solidFill>
                <a:latin typeface="Tahoma"/>
                <a:ea typeface="Tahoma"/>
                <a:cs typeface="Tahoma"/>
                <a:sym typeface="Tahoma"/>
              </a:rPr>
              <a:t>P</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A</a:t>
            </a:r>
            <a:r>
              <a:rPr b="0" i="0" lang="en-US" sz="2400" u="none" cap="none" strike="noStrike">
                <a:solidFill>
                  <a:schemeClr val="dk1"/>
                </a:solidFill>
                <a:latin typeface="Tahoma"/>
                <a:ea typeface="Tahoma"/>
                <a:cs typeface="Tahoma"/>
                <a:sym typeface="Tahoma"/>
              </a:rPr>
              <a:t>]) &lt; </a:t>
            </a:r>
            <a:r>
              <a:rPr b="0" i="1" lang="en-US" sz="2400" u="none" cap="none" strike="noStrike">
                <a:solidFill>
                  <a:schemeClr val="dk1"/>
                </a:solidFill>
                <a:latin typeface="Tahoma"/>
                <a:ea typeface="Tahoma"/>
                <a:cs typeface="Tahoma"/>
                <a:sym typeface="Tahoma"/>
              </a:rPr>
              <a:t>min sup</a:t>
            </a:r>
            <a:r>
              <a:rPr b="0" i="0" lang="en-US" sz="2400" u="none" cap="none" strike="noStrike">
                <a:solidFill>
                  <a:schemeClr val="dk1"/>
                </a:solidFill>
                <a:latin typeface="Tahoma"/>
                <a:ea typeface="Tahoma"/>
                <a:cs typeface="Tahoma"/>
                <a:sym typeface="Tahoma"/>
              </a:rPr>
              <a:t>.</a:t>
            </a:r>
            <a:endParaRPr b="0" i="1" sz="2400" u="none" cap="none" strike="noStrike">
              <a:solidFill>
                <a:srgbClr val="FF0000"/>
              </a:solidFill>
              <a:latin typeface="Tahoma"/>
              <a:ea typeface="Tahoma"/>
              <a:cs typeface="Tahoma"/>
              <a:sym typeface="Tahoma"/>
            </a:endParaRPr>
          </a:p>
          <a:p>
            <a:pPr indent="-342900" lvl="0" marL="342900" marR="0" rtl="0" algn="l">
              <a:lnSpc>
                <a:spcPct val="100000"/>
              </a:lnSpc>
              <a:spcBef>
                <a:spcPts val="64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This property belongs to a special category of properties called </a:t>
            </a:r>
            <a:r>
              <a:rPr b="0" i="0" lang="en-US" sz="3200" u="none" cap="none" strike="noStrike">
                <a:solidFill>
                  <a:srgbClr val="00B0F0"/>
                </a:solidFill>
                <a:latin typeface="Tahoma"/>
                <a:ea typeface="Tahoma"/>
                <a:cs typeface="Tahoma"/>
                <a:sym typeface="Tahoma"/>
              </a:rPr>
              <a:t>antimonotone</a:t>
            </a:r>
            <a:r>
              <a:rPr b="0" i="0" lang="en-US" sz="2400" u="none" cap="none" strike="noStrike">
                <a:solidFill>
                  <a:schemeClr val="dk1"/>
                </a:solidFill>
                <a:latin typeface="Tahoma"/>
                <a:ea typeface="Tahoma"/>
                <a:cs typeface="Tahoma"/>
                <a:sym typeface="Tahoma"/>
              </a:rPr>
              <a:t> in the sense that </a:t>
            </a:r>
            <a:r>
              <a:rPr b="0" i="1" lang="en-US" sz="3200" u="none" cap="none" strike="noStrike">
                <a:solidFill>
                  <a:srgbClr val="FF0000"/>
                </a:solidFill>
                <a:latin typeface="Tahoma"/>
                <a:ea typeface="Tahoma"/>
                <a:cs typeface="Tahoma"/>
                <a:sym typeface="Tahoma"/>
              </a:rPr>
              <a:t>if a set cannot pass a test, all of its supersets will fail the same test as well</a:t>
            </a:r>
            <a:r>
              <a:rPr b="0" i="0" lang="en-US" sz="2400" u="none" cap="none" strike="noStrike">
                <a:solidFill>
                  <a:srgbClr val="FF0000"/>
                </a:solidFill>
                <a:latin typeface="Tahoma"/>
                <a:ea typeface="Tahoma"/>
                <a:cs typeface="Tahoma"/>
                <a:sym typeface="Tahoma"/>
              </a:rPr>
              <a:t>. </a:t>
            </a:r>
            <a:endParaRPr/>
          </a:p>
        </p:txBody>
      </p:sp>
      <p:sp>
        <p:nvSpPr>
          <p:cNvPr id="244" name="Google Shape;244;p2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45" name="Google Shape;245;p2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46" name="Google Shape;246;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14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50" name="Google Shape;1750;p14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51" name="Google Shape;1751;p1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52" name="Google Shape;1752;p145"/>
          <p:cNvSpPr txBox="1"/>
          <p:nvPr>
            <p:ph type="title"/>
          </p:nvPr>
        </p:nvSpPr>
        <p:spPr>
          <a:xfrm>
            <a:off x="533400" y="228600"/>
            <a:ext cx="80216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Other Kinds of Rules</a:t>
            </a:r>
            <a:endParaRPr/>
          </a:p>
        </p:txBody>
      </p:sp>
      <p:sp>
        <p:nvSpPr>
          <p:cNvPr id="1753" name="Google Shape;1753;p145"/>
          <p:cNvSpPr txBox="1"/>
          <p:nvPr>
            <p:ph idx="1" type="body"/>
          </p:nvPr>
        </p:nvSpPr>
        <p:spPr>
          <a:xfrm>
            <a:off x="304800" y="1295400"/>
            <a:ext cx="8610600" cy="5334000"/>
          </a:xfrm>
          <a:prstGeom prst="rect">
            <a:avLst/>
          </a:prstGeom>
          <a:noFill/>
          <a:ln>
            <a:noFill/>
          </a:ln>
        </p:spPr>
        <p:txBody>
          <a:bodyPr anchorCtr="0" anchor="t" bIns="45700" lIns="91425" spcFirstLastPara="1" rIns="91425" wrap="square" tIns="45700">
            <a:noAutofit/>
          </a:bodyPr>
          <a:lstStyle/>
          <a:p>
            <a:pPr indent="-457200" lvl="0" marL="4572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Meo, G. Psaila, and S. Ceri.  A new SQL-like operator for mining association rules. VLDB'96.</a:t>
            </a:r>
            <a:endParaRPr/>
          </a:p>
          <a:p>
            <a:pPr indent="-457200" lvl="0" marL="4572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 Lent, A. Swami, and J. Widom.  Clustering association rules. ICDE'97.</a:t>
            </a:r>
            <a:endParaRPr/>
          </a:p>
          <a:p>
            <a:pPr indent="-457200" lvl="0" marL="4572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Savasere, E. Omiecinski, and S. Navathe.  Mining for strong negative associations in a large database of customer transactions. ICDE'98.</a:t>
            </a:r>
            <a:endParaRPr/>
          </a:p>
          <a:p>
            <a:pPr indent="-457200" lvl="0" marL="4572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 Tsur, J. D. Ullman, S. Abitboul, C. Clifton, R. Motwani, and S. Nestorov.   Query flocks: A generalization of association-rule mining. SIGMOD'98.</a:t>
            </a:r>
            <a:endParaRPr/>
          </a:p>
          <a:p>
            <a:pPr indent="-457200" lvl="0" marL="4572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 Korn, A. Labrinidis, Y. Kotidis, and C. Faloutsos.  Ratio rules: A new paradigm for fast, quantifiable data mining. VLDB'98.</a:t>
            </a:r>
            <a:endParaRPr/>
          </a:p>
          <a:p>
            <a:pPr indent="-457200" lvl="0" marL="4572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 Wang, S. Zhou, J. Han.  Profit Mining: From Patterns to Actions. EDBT’02.</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14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59" name="Google Shape;1759;p14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60" name="Google Shape;1760;p1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61" name="Google Shape;1761;p146"/>
          <p:cNvSpPr txBox="1"/>
          <p:nvPr>
            <p:ph type="title"/>
          </p:nvPr>
        </p:nvSpPr>
        <p:spPr>
          <a:xfrm>
            <a:off x="0" y="381000"/>
            <a:ext cx="9144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Constraint-Based Pattern Mining</a:t>
            </a:r>
            <a:endParaRPr/>
          </a:p>
        </p:txBody>
      </p:sp>
      <p:sp>
        <p:nvSpPr>
          <p:cNvPr id="1762" name="Google Shape;1762;p146"/>
          <p:cNvSpPr txBox="1"/>
          <p:nvPr>
            <p:ph idx="1" type="body"/>
          </p:nvPr>
        </p:nvSpPr>
        <p:spPr>
          <a:xfrm>
            <a:off x="381000" y="1371600"/>
            <a:ext cx="8382000" cy="5181600"/>
          </a:xfrm>
          <a:prstGeom prst="rect">
            <a:avLst/>
          </a:prstGeom>
          <a:noFill/>
          <a:ln>
            <a:noFill/>
          </a:ln>
        </p:spPr>
        <p:txBody>
          <a:bodyPr anchorCtr="0" anchor="t" bIns="46025" lIns="92075" spcFirstLastPara="1" rIns="92075" wrap="square" tIns="46025">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Srikant, Q. Vu, and R. Agrawal. Mining association rules with item constraints.  KDD'97.</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Ng, L.V.S. Lakshmanan, J. Han &amp; A. Pang. Exploratory mining and pruning optimizations of constrained association rules. SIGMOD’98.</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M.N. Garofalakis, R. Rastogi, K. Shim: SPIRIT: Sequential Pattern Mining with Regular Expression Constraints. VLDB’99.</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 Grahne, L. Lakshmanan, and X. Wang.  Efficient mining of constrained correlated sets. ICDE'00.</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Pei, J. Han, and L. V. S. Lakshmanan.  Mining Frequent Itemsets with Convertible Constraints. ICDE'01.</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Pei, J. Han, and W. Wang, Mining Sequential Patterns with Constraints in Large Databases, CIKM'02.</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14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68" name="Google Shape;1768;p14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69" name="Google Shape;1769;p1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70" name="Google Shape;1770;p147"/>
          <p:cNvSpPr txBox="1"/>
          <p:nvPr>
            <p:ph type="title"/>
          </p:nvPr>
        </p:nvSpPr>
        <p:spPr>
          <a:xfrm>
            <a:off x="609600" y="304800"/>
            <a:ext cx="76962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Sequential and Structured Patterns</a:t>
            </a:r>
            <a:endParaRPr/>
          </a:p>
        </p:txBody>
      </p:sp>
      <p:sp>
        <p:nvSpPr>
          <p:cNvPr id="1771" name="Google Shape;1771;p147"/>
          <p:cNvSpPr txBox="1"/>
          <p:nvPr>
            <p:ph idx="1" type="body"/>
          </p:nvPr>
        </p:nvSpPr>
        <p:spPr>
          <a:xfrm>
            <a:off x="304800" y="1371600"/>
            <a:ext cx="86106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 Srikant and R. Agrawal. Mining sequential patterns: Generalizations and performance improvements. EDBT’96.</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Mannila, H Toivonen, and A. I. Verkamo. Discovery of frequent episodes in event sequences. DAMI:97.</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Zaki. SPADE: An Efficient Algorithm for Mining Frequent Sequences. Machine Learning:01.</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Pei, J. Han, H. Pinto, Q. Chen, U. Dayal, and M.-C. Hsu.  PrefixSpan: Mining Sequential Patterns Efficiently by Prefix-Projected Pattern Growth.  ICDE'01.</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Kuramochi and G. Karypis.  Frequent Subgraph Discovery.  ICDM'01.</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X. Yan, J. Han, and R. Afshar.  CloSpan: Mining Closed Sequential Patterns in Large Datasets.  SDM'03.</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X. Yan and J. Han.  CloseGraph: Mining Closed Frequent Graph Patterns.  KDD'03.</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14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77" name="Google Shape;1777;p14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78" name="Google Shape;1778;p1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79" name="Google Shape;1779;p148"/>
          <p:cNvSpPr txBox="1"/>
          <p:nvPr>
            <p:ph type="title"/>
          </p:nvPr>
        </p:nvSpPr>
        <p:spPr>
          <a:xfrm>
            <a:off x="381000" y="457200"/>
            <a:ext cx="8763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Spatial, Multimedia, and Web Data</a:t>
            </a:r>
            <a:endParaRPr/>
          </a:p>
        </p:txBody>
      </p:sp>
      <p:sp>
        <p:nvSpPr>
          <p:cNvPr id="1780" name="Google Shape;1780;p148"/>
          <p:cNvSpPr txBox="1"/>
          <p:nvPr>
            <p:ph idx="1" type="body"/>
          </p:nvPr>
        </p:nvSpPr>
        <p:spPr>
          <a:xfrm>
            <a:off x="304800" y="1371600"/>
            <a:ext cx="8458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 Koperski and J. Han, Discovery of Spatial Association Rules in Geographic Information Databases,  SSD’95.</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 R. Zaiane, M. Xin, J. Han, Discovering Web Access Patterns and Trends by Applying OLAP and Data Mining Technology on Web Logs. ADL'98.</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 R. Zaiane, J. Han, and H. Zhu, Mining Recurrent Items in Multimedia with Progressive Resolution Refinement.  ICDE'00.</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 Gunopulos and I. Tsoukatos.  Efficient Mining of Spatiotemporal Patterns.   SSTD'01.</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14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86" name="Google Shape;1786;p14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87" name="Google Shape;1787;p1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88" name="Google Shape;1788;p149"/>
          <p:cNvSpPr txBox="1"/>
          <p:nvPr>
            <p:ph type="title"/>
          </p:nvPr>
        </p:nvSpPr>
        <p:spPr>
          <a:xfrm>
            <a:off x="152400" y="457200"/>
            <a:ext cx="86106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Mining Frequent Patterns in Time-Series Data</a:t>
            </a:r>
            <a:endParaRPr/>
          </a:p>
        </p:txBody>
      </p:sp>
      <p:sp>
        <p:nvSpPr>
          <p:cNvPr id="1789" name="Google Shape;1789;p149"/>
          <p:cNvSpPr txBox="1"/>
          <p:nvPr>
            <p:ph idx="1" type="body"/>
          </p:nvPr>
        </p:nvSpPr>
        <p:spPr>
          <a:xfrm>
            <a:off x="228600" y="1371600"/>
            <a:ext cx="86106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 Ozden, S. Ramaswamy, and A. Silberschatz. Cyclic association rules. ICDE'98.</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Han, G. Dong and Y. Yin, Efficient Mining of Partial Periodic Patterns in Time Series Database, ICDE'99.</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Lu, L. Feng, and J. Han.  Beyond Intra-Transaction Association Analysis: Mining Multi-Dimensional Inter-Transaction Association Rules.  TOIS:00.</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B.-K. Yi, N. Sidiropoulos, T. Johnson, H. V. Jagadish, C. Faloutsos, and A. Biliris. Online Data Mining for Co-Evolving Time Sequences. ICDE'00.</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 Wang, J. Yang, R. Muntz. TAR: Temporal Association Rules on Evolving Numerical Attributes. ICDE’01.</a:t>
            </a:r>
            <a:endParaRPr/>
          </a:p>
          <a:p>
            <a:pPr indent="-342900" lvl="0" marL="3429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Yang, W. Wang, P. S. Yu. Mining Asynchronous Periodic Patterns in Time Series Data. TKDE’03.</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5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95" name="Google Shape;1795;p15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796" name="Google Shape;1796;p1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797" name="Google Shape;1797;p150"/>
          <p:cNvSpPr txBox="1"/>
          <p:nvPr>
            <p:ph type="title"/>
          </p:nvPr>
        </p:nvSpPr>
        <p:spPr>
          <a:xfrm>
            <a:off x="685800" y="228600"/>
            <a:ext cx="7924800" cy="914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Ref: Iceberg Cube and Cube Computation</a:t>
            </a:r>
            <a:endParaRPr/>
          </a:p>
        </p:txBody>
      </p:sp>
      <p:sp>
        <p:nvSpPr>
          <p:cNvPr id="1798" name="Google Shape;1798;p150"/>
          <p:cNvSpPr txBox="1"/>
          <p:nvPr>
            <p:ph idx="1" type="body"/>
          </p:nvPr>
        </p:nvSpPr>
        <p:spPr>
          <a:xfrm>
            <a:off x="381000" y="1371600"/>
            <a:ext cx="8382000" cy="5105400"/>
          </a:xfrm>
          <a:prstGeom prst="rect">
            <a:avLst/>
          </a:prstGeom>
          <a:noFill/>
          <a:ln>
            <a:noFill/>
          </a:ln>
        </p:spPr>
        <p:txBody>
          <a:bodyPr anchorCtr="0" anchor="t" bIns="46025" lIns="92075" spcFirstLastPara="1" rIns="92075" wrap="square" tIns="46025">
            <a:noAutofit/>
          </a:bodyPr>
          <a:lstStyle/>
          <a:p>
            <a:pPr indent="-533400" lvl="0" marL="5334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 Agarwal, R. Agrawal, P. M. Deshpande, A. Gupta, J. F. Naughton, R. Ramakrishnan, and S. Sarawagi. On the computation of multidimensional aggregates. VLDB'96.</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Zhao, P. M. Deshpande, and J. F. Naughton. An array-based algorithm for simultaneous multidi-mensional aggregates. SIGMOD'97.</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Gray, et al. Data cube: A relational aggregation operator generalizing group-by, cross-tab and sub-totals. DAMI: 97.</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 Fang, N. Shivakumar, H. Garcia-Molina, R. Motwani, and J. D. Ullman. Computing iceberg queries efficiently. VLDB'98.</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 Sarawagi, R. Agrawal, and N. Megiddo. Discovery-driven exploration of OLAP data cubes.  EDBT'98.</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 Beyer and R. Ramakrishnan. Bottom-up computation of sparse and iceberg cubes. SIGMOD'99.</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15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04" name="Google Shape;1804;p15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05" name="Google Shape;1805;p1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06" name="Google Shape;1806;p151"/>
          <p:cNvSpPr txBox="1"/>
          <p:nvPr>
            <p:ph type="title"/>
          </p:nvPr>
        </p:nvSpPr>
        <p:spPr>
          <a:xfrm>
            <a:off x="685800" y="304800"/>
            <a:ext cx="7924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Ref: Iceberg Cube and Cube Exploration</a:t>
            </a:r>
            <a:endParaRPr/>
          </a:p>
        </p:txBody>
      </p:sp>
      <p:sp>
        <p:nvSpPr>
          <p:cNvPr id="1807" name="Google Shape;1807;p151"/>
          <p:cNvSpPr txBox="1"/>
          <p:nvPr>
            <p:ph idx="1" type="body"/>
          </p:nvPr>
        </p:nvSpPr>
        <p:spPr>
          <a:xfrm>
            <a:off x="228600" y="1371600"/>
            <a:ext cx="8458200" cy="5257800"/>
          </a:xfrm>
          <a:prstGeom prst="rect">
            <a:avLst/>
          </a:prstGeom>
          <a:noFill/>
          <a:ln>
            <a:noFill/>
          </a:ln>
        </p:spPr>
        <p:txBody>
          <a:bodyPr anchorCtr="0" anchor="t" bIns="46025" lIns="92075" spcFirstLastPara="1" rIns="92075" wrap="square" tIns="46025">
            <a:noAutofit/>
          </a:bodyPr>
          <a:lstStyle/>
          <a:p>
            <a:pPr indent="-533400" lvl="0" marL="533400" rtl="0" algn="l">
              <a:lnSpc>
                <a:spcPct val="12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Han, J. Pei, G. Dong, and K. Wang, Computing Iceberg Data Cubes with Complex Measures.  SIGMOD’ 01.</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 Wang, H. Lu, J. Feng, and J. X. Yu. Condensed Cube: An Effective Approach to Reducing Data Cube Size. ICDE'02. </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 Dong, J. Han, J. Lam, J. Pei, and K. Wang. Mining Multi-Dimensional Constrained Gradients in Data Cubes.  VLDB'01. </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 Imielinski, L. Khachiyan, and A. Abdulghani.  Cubegrades: Generalizing association rules. DAMI:02.</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 V. S. Lakshmanan, J. Pei, and J. Han.  Quotient Cube: How to Summarize the Semantics of a Data Cube.  VLDB'02. </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 Xin, J. Han, X. Li, B. W. Wah.  Star-Cubing: Computing Iceberg Cubes by Top-Down and Bottom-Up Integration.  VLDB'03.</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5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13" name="Google Shape;1813;p15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14" name="Google Shape;1814;p1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15" name="Google Shape;1815;p152"/>
          <p:cNvSpPr txBox="1"/>
          <p:nvPr>
            <p:ph type="title"/>
          </p:nvPr>
        </p:nvSpPr>
        <p:spPr>
          <a:xfrm>
            <a:off x="685800" y="381000"/>
            <a:ext cx="7924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Ref: FP for Classification and Clustering</a:t>
            </a:r>
            <a:endParaRPr/>
          </a:p>
        </p:txBody>
      </p:sp>
      <p:sp>
        <p:nvSpPr>
          <p:cNvPr id="1816" name="Google Shape;1816;p152"/>
          <p:cNvSpPr txBox="1"/>
          <p:nvPr>
            <p:ph idx="1" type="body"/>
          </p:nvPr>
        </p:nvSpPr>
        <p:spPr>
          <a:xfrm>
            <a:off x="381000" y="1371600"/>
            <a:ext cx="8382000" cy="5257800"/>
          </a:xfrm>
          <a:prstGeom prst="rect">
            <a:avLst/>
          </a:prstGeom>
          <a:noFill/>
          <a:ln>
            <a:noFill/>
          </a:ln>
        </p:spPr>
        <p:txBody>
          <a:bodyPr anchorCtr="0" anchor="t" bIns="46025" lIns="92075" spcFirstLastPara="1" rIns="92075" wrap="square" tIns="46025">
            <a:noAutofit/>
          </a:bodyPr>
          <a:lstStyle/>
          <a:p>
            <a:pPr indent="-533400" lvl="0" marL="5334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 Dong and J. Li. Efficient mining of emerging patterns: Discovering trends and differences.  KDD'99.</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 Liu, W. Hsu, Y. Ma. Integrating Classification and Association Rule Mining.  KDD’98.</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 Li, J. Han, and J. Pei.  CMAR: Accurate and Efficient Classification Based on Multiple Class-Association Rules.  ICDM'01.</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Wang, W. Wang, J. Yang, and P.S. Yu.  Clustering by pattern similarity in large data sets.  SIGMOD’ 02. </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Yang and W. Wang.  CLUSEQ: efficient and effective sequence clustering. ICDE’03. </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 Fung, K. Wang, and M. Ester. Large Hierarchical Document Clustering Using Frequent Itemset.  SDM’03.</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X. Yin and J. Han. CPAR: Classification based on Predictive Association Rules.  SDM'03.</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15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22" name="Google Shape;1822;p15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23" name="Google Shape;1823;p1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24" name="Google Shape;1824;p153"/>
          <p:cNvSpPr txBox="1"/>
          <p:nvPr>
            <p:ph type="title"/>
          </p:nvPr>
        </p:nvSpPr>
        <p:spPr>
          <a:xfrm>
            <a:off x="685800" y="381000"/>
            <a:ext cx="7924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Stream and Privacy-Preserving FP Mining</a:t>
            </a:r>
            <a:endParaRPr/>
          </a:p>
        </p:txBody>
      </p:sp>
      <p:sp>
        <p:nvSpPr>
          <p:cNvPr id="1825" name="Google Shape;1825;p153"/>
          <p:cNvSpPr txBox="1"/>
          <p:nvPr>
            <p:ph idx="1" type="body"/>
          </p:nvPr>
        </p:nvSpPr>
        <p:spPr>
          <a:xfrm>
            <a:off x="228600" y="1371600"/>
            <a:ext cx="8534400" cy="5257800"/>
          </a:xfrm>
          <a:prstGeom prst="rect">
            <a:avLst/>
          </a:prstGeom>
          <a:noFill/>
          <a:ln>
            <a:noFill/>
          </a:ln>
        </p:spPr>
        <p:txBody>
          <a:bodyPr anchorCtr="0" anchor="t" bIns="46025" lIns="92075" spcFirstLastPara="1" rIns="92075" wrap="square" tIns="46025">
            <a:noAutofit/>
          </a:bodyPr>
          <a:lstStyle/>
          <a:p>
            <a:pPr indent="-533400" lvl="0" marL="5334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Evfimievski, R. Srikant, R. Agrawal, J. Gehrke.  Privacy Preserving Mining of Association Rules.  KDD’02.</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 Vaidya and C. Clifton.  Privacy Preserving Association Rule Mining in Vertically Partitioned Data.  KDD’02. </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 Manku and R. Motwani.   Approximate Frequency Counts over Data Streams.  VLDB’02.</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Chen, G. Dong, J. Han, B. W. Wah, and J. Wang.  Multi-Dimensional Regression Analysis of Time-Series Data Streams.  VLDB'02.</a:t>
            </a:r>
            <a:endParaRPr/>
          </a:p>
          <a:p>
            <a:pPr indent="-533400" lvl="0" marL="5334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 Giannella, J. Han, J. Pei, X. Yan and P. S. Yu.  Mining Frequent Patterns in Data Streams at Multiple Time Granularities, Next Generation Data Mining:03.</a:t>
            </a:r>
            <a:endParaRPr/>
          </a:p>
          <a:p>
            <a:pPr indent="-533400" lvl="0" marL="533400" rtl="0" algn="l">
              <a:lnSpc>
                <a:spcPct val="12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Evfimievski, J. Gehrke, and R. Srikant.  Limiting Privacy Breaches in Privacy Preserving Data Mining.  PODS’03.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15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31" name="Google Shape;1831;p15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32" name="Google Shape;1832;p1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33" name="Google Shape;1833;p154"/>
          <p:cNvSpPr txBox="1"/>
          <p:nvPr>
            <p:ph type="title"/>
          </p:nvPr>
        </p:nvSpPr>
        <p:spPr>
          <a:xfrm>
            <a:off x="685800" y="381000"/>
            <a:ext cx="7924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Ref: Other Freq. Pattern Mining Applications</a:t>
            </a:r>
            <a:endParaRPr/>
          </a:p>
        </p:txBody>
      </p:sp>
      <p:sp>
        <p:nvSpPr>
          <p:cNvPr id="1834" name="Google Shape;1834;p154"/>
          <p:cNvSpPr txBox="1"/>
          <p:nvPr>
            <p:ph idx="1" type="body"/>
          </p:nvPr>
        </p:nvSpPr>
        <p:spPr>
          <a:xfrm>
            <a:off x="457200" y="1371600"/>
            <a:ext cx="8229600" cy="5257800"/>
          </a:xfrm>
          <a:prstGeom prst="rect">
            <a:avLst/>
          </a:prstGeom>
          <a:noFill/>
          <a:ln>
            <a:noFill/>
          </a:ln>
        </p:spPr>
        <p:txBody>
          <a:bodyPr anchorCtr="0" anchor="t" bIns="46025" lIns="92075" spcFirstLastPara="1" rIns="92075" wrap="square" tIns="46025">
            <a:noAutofit/>
          </a:bodyPr>
          <a:lstStyle/>
          <a:p>
            <a:pPr indent="-533400" lvl="0" marL="5334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Huhtala, J. Kärkkäinen, P. Porkka, H. Toivonen. Efficient Discovery of Functional and Approximate Dependencies Using Partitions. ICDE’98. </a:t>
            </a:r>
            <a:endParaRPr/>
          </a:p>
          <a:p>
            <a:pPr indent="-533400" lvl="0" marL="5334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 V. Jagadish, J. Madar, and R. Ng. Semantic Compression and Pattern Extraction with Fascicles.  VLDB'99.</a:t>
            </a:r>
            <a:endParaRPr/>
          </a:p>
          <a:p>
            <a:pPr indent="-533400" lvl="0" marL="5334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 Dasu, T. Johnson, S. Muthukrishnan, and V. Shkapenyuk. Mining Database Structure; or How to Build a Data Quality Browser. SIGMOD'02.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52" name="Google Shape;252;p2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53" name="Google Shape;253;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54" name="Google Shape;254;p29"/>
          <p:cNvSpPr txBox="1"/>
          <p:nvPr>
            <p:ph type="title"/>
          </p:nvPr>
        </p:nvSpPr>
        <p:spPr>
          <a:xfrm>
            <a:off x="838200" y="304800"/>
            <a:ext cx="77930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The Apriori Algorithm—An Example </a:t>
            </a:r>
            <a:endParaRPr/>
          </a:p>
        </p:txBody>
      </p:sp>
      <p:sp>
        <p:nvSpPr>
          <p:cNvPr id="255" name="Google Shape;255;p29"/>
          <p:cNvSpPr txBox="1"/>
          <p:nvPr/>
        </p:nvSpPr>
        <p:spPr>
          <a:xfrm>
            <a:off x="0" y="1371600"/>
            <a:ext cx="198596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Database TDB</a:t>
            </a:r>
            <a:endParaRPr/>
          </a:p>
        </p:txBody>
      </p:sp>
      <p:sp>
        <p:nvSpPr>
          <p:cNvPr id="256" name="Google Shape;256;p29"/>
          <p:cNvSpPr txBox="1"/>
          <p:nvPr/>
        </p:nvSpPr>
        <p:spPr>
          <a:xfrm>
            <a:off x="2176462" y="2273300"/>
            <a:ext cx="1090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r>
              <a:rPr b="0" baseline="30000" i="0" lang="en-US" sz="2400" u="none">
                <a:solidFill>
                  <a:schemeClr val="dk1"/>
                </a:solidFill>
                <a:latin typeface="Times New Roman"/>
                <a:ea typeface="Times New Roman"/>
                <a:cs typeface="Times New Roman"/>
                <a:sym typeface="Times New Roman"/>
              </a:rPr>
              <a:t>st</a:t>
            </a:r>
            <a:r>
              <a:rPr b="0" i="0" lang="en-US" sz="2400" u="none">
                <a:solidFill>
                  <a:schemeClr val="dk1"/>
                </a:solidFill>
                <a:latin typeface="Times New Roman"/>
                <a:ea typeface="Times New Roman"/>
                <a:cs typeface="Times New Roman"/>
                <a:sym typeface="Times New Roman"/>
              </a:rPr>
              <a:t> scan</a:t>
            </a:r>
            <a:endParaRPr/>
          </a:p>
        </p:txBody>
      </p:sp>
      <p:cxnSp>
        <p:nvCxnSpPr>
          <p:cNvPr id="257" name="Google Shape;257;p29"/>
          <p:cNvCxnSpPr/>
          <p:nvPr/>
        </p:nvCxnSpPr>
        <p:spPr>
          <a:xfrm>
            <a:off x="2297112" y="2719387"/>
            <a:ext cx="831850" cy="0"/>
          </a:xfrm>
          <a:prstGeom prst="straightConnector1">
            <a:avLst/>
          </a:prstGeom>
          <a:noFill/>
          <a:ln cap="flat" cmpd="sng" w="9525">
            <a:solidFill>
              <a:srgbClr val="000000"/>
            </a:solidFill>
            <a:prstDash val="solid"/>
            <a:miter lim="800000"/>
            <a:headEnd len="med" w="med" type="none"/>
            <a:tailEnd len="med" w="med" type="triangle"/>
          </a:ln>
        </p:spPr>
      </p:cxnSp>
      <p:sp>
        <p:nvSpPr>
          <p:cNvPr id="258" name="Google Shape;258;p29"/>
          <p:cNvSpPr txBox="1"/>
          <p:nvPr/>
        </p:nvSpPr>
        <p:spPr>
          <a:xfrm>
            <a:off x="2759075" y="1720850"/>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1</a:t>
            </a:r>
            <a:endParaRPr/>
          </a:p>
        </p:txBody>
      </p:sp>
      <p:sp>
        <p:nvSpPr>
          <p:cNvPr id="259" name="Google Shape;259;p29"/>
          <p:cNvSpPr txBox="1"/>
          <p:nvPr/>
        </p:nvSpPr>
        <p:spPr>
          <a:xfrm>
            <a:off x="5346700" y="156368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1</a:t>
            </a:r>
            <a:endParaRPr/>
          </a:p>
        </p:txBody>
      </p:sp>
      <p:sp>
        <p:nvSpPr>
          <p:cNvPr id="260" name="Google Shape;260;p29"/>
          <p:cNvSpPr txBox="1"/>
          <p:nvPr/>
        </p:nvSpPr>
        <p:spPr>
          <a:xfrm>
            <a:off x="301625" y="3729037"/>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2</a:t>
            </a:r>
            <a:endParaRPr/>
          </a:p>
        </p:txBody>
      </p:sp>
      <p:sp>
        <p:nvSpPr>
          <p:cNvPr id="261" name="Google Shape;261;p29"/>
          <p:cNvSpPr txBox="1"/>
          <p:nvPr/>
        </p:nvSpPr>
        <p:spPr>
          <a:xfrm>
            <a:off x="2728912" y="33321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sp>
        <p:nvSpPr>
          <p:cNvPr id="262" name="Google Shape;262;p29"/>
          <p:cNvSpPr txBox="1"/>
          <p:nvPr/>
        </p:nvSpPr>
        <p:spPr>
          <a:xfrm>
            <a:off x="6016625" y="338296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2</a:t>
            </a:r>
            <a:endParaRPr/>
          </a:p>
        </p:txBody>
      </p:sp>
      <p:cxnSp>
        <p:nvCxnSpPr>
          <p:cNvPr id="263" name="Google Shape;263;p29"/>
          <p:cNvCxnSpPr/>
          <p:nvPr/>
        </p:nvCxnSpPr>
        <p:spPr>
          <a:xfrm rot="10800000">
            <a:off x="5127625" y="4252912"/>
            <a:ext cx="1120775" cy="0"/>
          </a:xfrm>
          <a:prstGeom prst="straightConnector1">
            <a:avLst/>
          </a:prstGeom>
          <a:noFill/>
          <a:ln cap="flat" cmpd="sng" w="9525">
            <a:solidFill>
              <a:srgbClr val="000000"/>
            </a:solidFill>
            <a:prstDash val="solid"/>
            <a:miter lim="800000"/>
            <a:headEnd len="med" w="med" type="none"/>
            <a:tailEnd len="med" w="med" type="triangle"/>
          </a:ln>
        </p:spPr>
      </p:cxnSp>
      <p:sp>
        <p:nvSpPr>
          <p:cNvPr id="264" name="Google Shape;264;p29"/>
          <p:cNvSpPr txBox="1"/>
          <p:nvPr/>
        </p:nvSpPr>
        <p:spPr>
          <a:xfrm>
            <a:off x="5108575" y="3751262"/>
            <a:ext cx="1157287"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r>
              <a:rPr b="0" baseline="30000" i="0" lang="en-US" sz="2400" u="none">
                <a:solidFill>
                  <a:schemeClr val="dk1"/>
                </a:solidFill>
                <a:latin typeface="Times New Roman"/>
                <a:ea typeface="Times New Roman"/>
                <a:cs typeface="Times New Roman"/>
                <a:sym typeface="Times New Roman"/>
              </a:rPr>
              <a:t>nd</a:t>
            </a:r>
            <a:r>
              <a:rPr b="0" i="0" lang="en-US" sz="2400" u="none">
                <a:solidFill>
                  <a:schemeClr val="dk1"/>
                </a:solidFill>
                <a:latin typeface="Times New Roman"/>
                <a:ea typeface="Times New Roman"/>
                <a:cs typeface="Times New Roman"/>
                <a:sym typeface="Times New Roman"/>
              </a:rPr>
              <a:t> scan</a:t>
            </a:r>
            <a:endParaRPr/>
          </a:p>
        </p:txBody>
      </p:sp>
      <p:sp>
        <p:nvSpPr>
          <p:cNvPr id="265" name="Google Shape;265;p29"/>
          <p:cNvSpPr/>
          <p:nvPr/>
        </p:nvSpPr>
        <p:spPr>
          <a:xfrm>
            <a:off x="7861300" y="3070225"/>
            <a:ext cx="627062" cy="855662"/>
          </a:xfrm>
          <a:prstGeom prst="curvedLef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66" name="Google Shape;266;p29"/>
          <p:cNvCxnSpPr/>
          <p:nvPr/>
        </p:nvCxnSpPr>
        <p:spPr>
          <a:xfrm>
            <a:off x="2535237" y="6299200"/>
            <a:ext cx="1692275" cy="0"/>
          </a:xfrm>
          <a:prstGeom prst="straightConnector1">
            <a:avLst/>
          </a:prstGeom>
          <a:noFill/>
          <a:ln cap="flat" cmpd="sng" w="9525">
            <a:solidFill>
              <a:srgbClr val="000000"/>
            </a:solidFill>
            <a:prstDash val="solid"/>
            <a:miter lim="800000"/>
            <a:headEnd len="med" w="med" type="none"/>
            <a:tailEnd len="med" w="med" type="triangle"/>
          </a:ln>
        </p:spPr>
      </p:cxnSp>
      <p:sp>
        <p:nvSpPr>
          <p:cNvPr id="267" name="Google Shape;267;p29"/>
          <p:cNvSpPr txBox="1"/>
          <p:nvPr/>
        </p:nvSpPr>
        <p:spPr>
          <a:xfrm>
            <a:off x="698500" y="5802312"/>
            <a:ext cx="488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C</a:t>
            </a:r>
            <a:r>
              <a:rPr b="0" baseline="-25000" i="1" lang="en-US" sz="2400" u="none">
                <a:solidFill>
                  <a:schemeClr val="dk1"/>
                </a:solidFill>
                <a:latin typeface="Times New Roman"/>
                <a:ea typeface="Times New Roman"/>
                <a:cs typeface="Times New Roman"/>
                <a:sym typeface="Times New Roman"/>
              </a:rPr>
              <a:t>3</a:t>
            </a:r>
            <a:endParaRPr/>
          </a:p>
        </p:txBody>
      </p:sp>
      <p:sp>
        <p:nvSpPr>
          <p:cNvPr id="268" name="Google Shape;268;p29"/>
          <p:cNvSpPr txBox="1"/>
          <p:nvPr/>
        </p:nvSpPr>
        <p:spPr>
          <a:xfrm>
            <a:off x="4114800" y="5791200"/>
            <a:ext cx="455612"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L</a:t>
            </a:r>
            <a:r>
              <a:rPr b="0" baseline="-25000" i="1" lang="en-US" sz="2400" u="none">
                <a:solidFill>
                  <a:schemeClr val="dk1"/>
                </a:solidFill>
                <a:latin typeface="Times New Roman"/>
                <a:ea typeface="Times New Roman"/>
                <a:cs typeface="Times New Roman"/>
                <a:sym typeface="Times New Roman"/>
              </a:rPr>
              <a:t>3</a:t>
            </a:r>
            <a:endParaRPr/>
          </a:p>
        </p:txBody>
      </p:sp>
      <p:sp>
        <p:nvSpPr>
          <p:cNvPr id="269" name="Google Shape;269;p29"/>
          <p:cNvSpPr txBox="1"/>
          <p:nvPr/>
        </p:nvSpPr>
        <p:spPr>
          <a:xfrm>
            <a:off x="2708275" y="5881687"/>
            <a:ext cx="112395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a:t>
            </a:r>
            <a:r>
              <a:rPr b="0" baseline="30000" i="0" lang="en-US" sz="2400" u="none">
                <a:solidFill>
                  <a:schemeClr val="dk1"/>
                </a:solidFill>
                <a:latin typeface="Times New Roman"/>
                <a:ea typeface="Times New Roman"/>
                <a:cs typeface="Times New Roman"/>
                <a:sym typeface="Times New Roman"/>
              </a:rPr>
              <a:t>rd</a:t>
            </a:r>
            <a:r>
              <a:rPr b="0" i="0" lang="en-US" sz="2400" u="none">
                <a:solidFill>
                  <a:schemeClr val="dk1"/>
                </a:solidFill>
                <a:latin typeface="Times New Roman"/>
                <a:ea typeface="Times New Roman"/>
                <a:cs typeface="Times New Roman"/>
                <a:sym typeface="Times New Roman"/>
              </a:rPr>
              <a:t> scan</a:t>
            </a:r>
            <a:endParaRPr/>
          </a:p>
        </p:txBody>
      </p:sp>
      <p:sp>
        <p:nvSpPr>
          <p:cNvPr id="270" name="Google Shape;270;p29"/>
          <p:cNvSpPr/>
          <p:nvPr/>
        </p:nvSpPr>
        <p:spPr>
          <a:xfrm>
            <a:off x="201612" y="4846637"/>
            <a:ext cx="441325" cy="1249362"/>
          </a:xfrm>
          <a:prstGeom prst="curvedRightArrow">
            <a:avLst>
              <a:gd fmla="val 25000" name="adj1"/>
              <a:gd fmla="val 50000" name="adj2"/>
              <a:gd fmla="val 25000" name="adj3"/>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1" name="Google Shape;271;p29"/>
          <p:cNvCxnSpPr/>
          <p:nvPr/>
        </p:nvCxnSpPr>
        <p:spPr>
          <a:xfrm>
            <a:off x="5334000" y="2438400"/>
            <a:ext cx="52705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272" name="Google Shape;272;p29"/>
          <p:cNvCxnSpPr/>
          <p:nvPr/>
        </p:nvCxnSpPr>
        <p:spPr>
          <a:xfrm rot="10800000">
            <a:off x="2667000" y="4648200"/>
            <a:ext cx="381000" cy="0"/>
          </a:xfrm>
          <a:prstGeom prst="straightConnector1">
            <a:avLst/>
          </a:prstGeom>
          <a:noFill/>
          <a:ln cap="flat" cmpd="sng" w="9525">
            <a:solidFill>
              <a:srgbClr val="000000"/>
            </a:solidFill>
            <a:prstDash val="solid"/>
            <a:miter lim="800000"/>
            <a:headEnd len="med" w="med" type="none"/>
            <a:tailEnd len="med" w="med" type="triangle"/>
          </a:ln>
        </p:spPr>
      </p:cxnSp>
      <p:graphicFrame>
        <p:nvGraphicFramePr>
          <p:cNvPr id="273" name="Google Shape;273;p29"/>
          <p:cNvGraphicFramePr/>
          <p:nvPr/>
        </p:nvGraphicFramePr>
        <p:xfrm>
          <a:off x="152400" y="1828800"/>
          <a:ext cx="3000000" cy="3000000"/>
        </p:xfrm>
        <a:graphic>
          <a:graphicData uri="http://schemas.openxmlformats.org/drawingml/2006/table">
            <a:tbl>
              <a:tblPr>
                <a:noFill/>
                <a:tableStyleId>{0FD4FE5A-315B-41DA-85DB-21D0C43C2FDC}</a:tableStyleId>
              </a:tblPr>
              <a:tblGrid>
                <a:gridCol w="685800"/>
                <a:gridCol w="1219200"/>
              </a:tblGrid>
              <a:tr h="311150">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Tid</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C, D</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9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 E</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B, C, E</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40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E</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4" name="Google Shape;274;p29"/>
          <p:cNvGraphicFramePr/>
          <p:nvPr/>
        </p:nvGraphicFramePr>
        <p:xfrm>
          <a:off x="3429000" y="1219200"/>
          <a:ext cx="3000000" cy="3000000"/>
        </p:xfrm>
        <a:graphic>
          <a:graphicData uri="http://schemas.openxmlformats.org/drawingml/2006/table">
            <a:tbl>
              <a:tblPr>
                <a:noFill/>
                <a:tableStyleId>{0FD4FE5A-315B-41DA-85DB-21D0C43C2FDC}</a:tableStyleId>
              </a:tblPr>
              <a:tblGrid>
                <a:gridCol w="1143000"/>
                <a:gridCol w="609600"/>
              </a:tblGrid>
              <a:tr h="311150">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sup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9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5" name="Google Shape;275;p29"/>
          <p:cNvGraphicFramePr/>
          <p:nvPr/>
        </p:nvGraphicFramePr>
        <p:xfrm>
          <a:off x="5943600" y="1371600"/>
          <a:ext cx="3000000" cy="3000000"/>
        </p:xfrm>
        <a:graphic>
          <a:graphicData uri="http://schemas.openxmlformats.org/drawingml/2006/table">
            <a:tbl>
              <a:tblPr>
                <a:noFill/>
                <a:tableStyleId>{0FD4FE5A-315B-41DA-85DB-21D0C43C2FDC}</a:tableStyleId>
              </a:tblPr>
              <a:tblGrid>
                <a:gridCol w="1143000"/>
                <a:gridCol w="609600"/>
              </a:tblGrid>
              <a:tr h="311150">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sup</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9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{E}</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6" name="Google Shape;276;p29"/>
          <p:cNvGraphicFramePr/>
          <p:nvPr/>
        </p:nvGraphicFramePr>
        <p:xfrm>
          <a:off x="6553200" y="3581400"/>
          <a:ext cx="3000000" cy="3000000"/>
        </p:xfrm>
        <a:graphic>
          <a:graphicData uri="http://schemas.openxmlformats.org/drawingml/2006/table">
            <a:tbl>
              <a:tblPr>
                <a:noFill/>
                <a:tableStyleId>{0FD4FE5A-315B-41DA-85DB-21D0C43C2FDC}</a:tableStyleId>
              </a:tblPr>
              <a:tblGrid>
                <a:gridCol w="1143000"/>
              </a:tblGrid>
              <a:tr h="311150">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B}</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95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 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7" name="Google Shape;277;p29"/>
          <p:cNvGraphicFramePr/>
          <p:nvPr/>
        </p:nvGraphicFramePr>
        <p:xfrm>
          <a:off x="3200400" y="3429000"/>
          <a:ext cx="3000000" cy="3000000"/>
        </p:xfrm>
        <a:graphic>
          <a:graphicData uri="http://schemas.openxmlformats.org/drawingml/2006/table">
            <a:tbl>
              <a:tblPr>
                <a:noFill/>
                <a:tableStyleId>{0FD4FE5A-315B-41DA-85DB-21D0C43C2FDC}</a:tableStyleId>
              </a:tblPr>
              <a:tblGrid>
                <a:gridCol w="1143000"/>
                <a:gridCol w="609600"/>
              </a:tblGrid>
              <a:tr h="285750">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sup</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2873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B}</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857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C}</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73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E}</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857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73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E}</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 E}</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75" marB="4567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8" name="Google Shape;278;p29"/>
          <p:cNvGraphicFramePr/>
          <p:nvPr/>
        </p:nvGraphicFramePr>
        <p:xfrm>
          <a:off x="762000" y="3862387"/>
          <a:ext cx="3000000" cy="3000000"/>
        </p:xfrm>
        <a:graphic>
          <a:graphicData uri="http://schemas.openxmlformats.org/drawingml/2006/table">
            <a:tbl>
              <a:tblPr>
                <a:noFill/>
                <a:tableStyleId>{0FD4FE5A-315B-41DA-85DB-21D0C43C2FDC}</a:tableStyleId>
              </a:tblPr>
              <a:tblGrid>
                <a:gridCol w="1143000"/>
                <a:gridCol w="609600"/>
              </a:tblGrid>
              <a:tr h="285750">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sup</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2873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C}</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7325">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E}</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 E}</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650" marB="456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9" name="Google Shape;279;p29"/>
          <p:cNvGraphicFramePr/>
          <p:nvPr/>
        </p:nvGraphicFramePr>
        <p:xfrm>
          <a:off x="1143000" y="5867400"/>
          <a:ext cx="3000000" cy="3000000"/>
        </p:xfrm>
        <a:graphic>
          <a:graphicData uri="http://schemas.openxmlformats.org/drawingml/2006/table">
            <a:tbl>
              <a:tblPr>
                <a:noFill/>
                <a:tableStyleId>{0FD4FE5A-315B-41DA-85DB-21D0C43C2FDC}</a:tableStyleId>
              </a:tblPr>
              <a:tblGrid>
                <a:gridCol w="1143000"/>
              </a:tblGrid>
              <a:tr h="311150">
                <a:tc>
                  <a:txBody>
                    <a:bodyPr/>
                    <a:lstStyle/>
                    <a:p>
                      <a:pPr indent="0" lvl="0" marL="0" marR="0" rtl="0" algn="ctr">
                        <a:lnSpc>
                          <a:spcPct val="9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750" marB="457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347650">
                <a:tc>
                  <a:txBody>
                    <a:bodyPr/>
                    <a:lstStyle/>
                    <a:p>
                      <a:pPr indent="0" lvl="0" marL="0" marR="0" rtl="0" algn="ctr">
                        <a:lnSpc>
                          <a:spcPct val="9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 E}</a:t>
                      </a:r>
                      <a:endParaRPr/>
                    </a:p>
                  </a:txBody>
                  <a:tcPr marT="45750" marB="4575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80" name="Google Shape;280;p29"/>
          <p:cNvGraphicFramePr/>
          <p:nvPr/>
        </p:nvGraphicFramePr>
        <p:xfrm>
          <a:off x="4572000" y="5867400"/>
          <a:ext cx="3000000" cy="3000000"/>
        </p:xfrm>
        <a:graphic>
          <a:graphicData uri="http://schemas.openxmlformats.org/drawingml/2006/table">
            <a:tbl>
              <a:tblPr>
                <a:noFill/>
                <a:tableStyleId>{0FD4FE5A-315B-41DA-85DB-21D0C43C2FDC}</a:tableStyleId>
              </a:tblPr>
              <a:tblGrid>
                <a:gridCol w="1143000"/>
                <a:gridCol w="609600"/>
              </a:tblGrid>
              <a:tr h="309550">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Itemset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8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sup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309550">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 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8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81" name="Google Shape;281;p29"/>
          <p:cNvSpPr txBox="1"/>
          <p:nvPr/>
        </p:nvSpPr>
        <p:spPr>
          <a:xfrm>
            <a:off x="1828800" y="1143000"/>
            <a:ext cx="1752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Sup</a:t>
            </a:r>
            <a:r>
              <a:rPr b="0" baseline="-25000" i="0" lang="en-US" sz="2400" u="none">
                <a:solidFill>
                  <a:schemeClr val="dk1"/>
                </a:solidFill>
                <a:latin typeface="Tahoma"/>
                <a:ea typeface="Tahoma"/>
                <a:cs typeface="Tahoma"/>
                <a:sym typeface="Tahoma"/>
              </a:rPr>
              <a:t>min</a:t>
            </a:r>
            <a:r>
              <a:rPr b="0" i="0" lang="en-US" sz="2400" u="none">
                <a:solidFill>
                  <a:schemeClr val="dk1"/>
                </a:solidFill>
                <a:latin typeface="Tahoma"/>
                <a:ea typeface="Tahoma"/>
                <a:cs typeface="Tahoma"/>
                <a:sym typeface="Tahoma"/>
              </a:rPr>
              <a:t> = 2</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15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40" name="Google Shape;1840;p15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41" name="Google Shape;1841;p1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42" name="Google Shape;1842;p15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pic>
        <p:nvPicPr>
          <p:cNvPr descr="104-0432_IMG" id="1843" name="Google Shape;1843;p155"/>
          <p:cNvPicPr preferRelativeResize="0"/>
          <p:nvPr>
            <p:ph idx="1" type="body"/>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87" name="Google Shape;287;p3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88" name="Google Shape;288;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89" name="Google Shape;289;p30"/>
          <p:cNvSpPr txBox="1"/>
          <p:nvPr>
            <p:ph type="title"/>
          </p:nvPr>
        </p:nvSpPr>
        <p:spPr>
          <a:xfrm>
            <a:off x="762000" y="304800"/>
            <a:ext cx="7543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The Apriori Algorithm</a:t>
            </a:r>
            <a:endParaRPr/>
          </a:p>
        </p:txBody>
      </p:sp>
      <p:sp>
        <p:nvSpPr>
          <p:cNvPr id="290" name="Google Shape;290;p30"/>
          <p:cNvSpPr txBox="1"/>
          <p:nvPr>
            <p:ph idx="1" type="body"/>
          </p:nvPr>
        </p:nvSpPr>
        <p:spPr>
          <a:xfrm>
            <a:off x="381000" y="1447800"/>
            <a:ext cx="8610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sng">
                <a:solidFill>
                  <a:schemeClr val="dk1"/>
                </a:solidFill>
                <a:latin typeface="Tahoma"/>
                <a:ea typeface="Tahoma"/>
                <a:cs typeface="Tahoma"/>
                <a:sym typeface="Tahoma"/>
              </a:rPr>
              <a:t>Pseudo-code</a:t>
            </a:r>
            <a:r>
              <a:rPr b="0" i="0" lang="en-US" sz="2400" u="none">
                <a:solidFill>
                  <a:schemeClr val="dk1"/>
                </a:solidFill>
                <a:latin typeface="Tahoma"/>
                <a:ea typeface="Tahoma"/>
                <a:cs typeface="Tahoma"/>
                <a:sym typeface="Tahoma"/>
              </a:rPr>
              <a:t>:</a:t>
            </a:r>
            <a:endParaRPr/>
          </a:p>
          <a:p>
            <a:pPr indent="-228600" lvl="2" marL="1143000" rtl="0" algn="l">
              <a:lnSpc>
                <a:spcPct val="100000"/>
              </a:lnSpc>
              <a:spcBef>
                <a:spcPts val="0"/>
              </a:spcBef>
              <a:spcAft>
                <a:spcPts val="0"/>
              </a:spcAft>
              <a:buSzPts val="1200"/>
              <a:buNone/>
            </a:pP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Candidate itemset of size k</a:t>
            </a:r>
            <a:endParaRPr/>
          </a:p>
          <a:p>
            <a:pPr indent="-228600" lvl="2" marL="1143000" rtl="0" algn="l">
              <a:lnSpc>
                <a:spcPct val="100000"/>
              </a:lnSpc>
              <a:spcBef>
                <a:spcPts val="0"/>
              </a:spcBef>
              <a:spcAft>
                <a:spcPts val="0"/>
              </a:spcAft>
              <a:buSzPts val="1200"/>
              <a:buNone/>
            </a:pP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 frequent itemset of size k</a:t>
            </a:r>
            <a:endParaRPr/>
          </a:p>
          <a:p>
            <a:pPr indent="-342900" lvl="0" marL="342900" rtl="0" algn="l">
              <a:lnSpc>
                <a:spcPct val="100000"/>
              </a:lnSpc>
              <a:spcBef>
                <a:spcPts val="0"/>
              </a:spcBef>
              <a:spcAft>
                <a:spcPts val="0"/>
              </a:spcAft>
              <a:buSzPts val="960"/>
              <a:buNone/>
            </a:pPr>
            <a:r>
              <a:t/>
            </a:r>
            <a:endParaRPr b="0" i="0" sz="1600" u="none">
              <a:solidFill>
                <a:schemeClr val="dk1"/>
              </a:solidFill>
              <a:latin typeface="Tahoma"/>
              <a:ea typeface="Tahoma"/>
              <a:cs typeface="Tahoma"/>
              <a:sym typeface="Tahoma"/>
            </a:endParaRPr>
          </a:p>
          <a:p>
            <a:pPr indent="-228600" lvl="2" marL="1143000" rtl="0" algn="l">
              <a:lnSpc>
                <a:spcPct val="100000"/>
              </a:lnSpc>
              <a:spcBef>
                <a:spcPts val="0"/>
              </a:spcBef>
              <a:spcAft>
                <a:spcPts val="0"/>
              </a:spcAft>
              <a:buSzPts val="1200"/>
              <a:buNone/>
            </a:pP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 {frequent items};</a:t>
            </a:r>
            <a:endParaRPr/>
          </a:p>
          <a:p>
            <a:pPr indent="-228600" lvl="2" marL="1143000" rtl="0" algn="l">
              <a:lnSpc>
                <a:spcPct val="100000"/>
              </a:lnSpc>
              <a:spcBef>
                <a:spcPts val="0"/>
              </a:spcBef>
              <a:spcAft>
                <a:spcPts val="0"/>
              </a:spcAft>
              <a:buSzPts val="1200"/>
              <a:buNone/>
            </a:pPr>
            <a:r>
              <a:rPr b="1" i="0" lang="en-US" sz="2400" u="none">
                <a:solidFill>
                  <a:srgbClr val="F83F24"/>
                </a:solidFill>
                <a:latin typeface="Tahoma"/>
                <a:ea typeface="Tahoma"/>
                <a:cs typeface="Tahoma"/>
                <a:sym typeface="Tahoma"/>
              </a:rPr>
              <a:t>for</a:t>
            </a:r>
            <a:r>
              <a:rPr b="1"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 1;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a:t>
            </a:r>
            <a:r>
              <a:rPr b="1" i="0" lang="en-US" sz="2400" u="none">
                <a:solidFill>
                  <a:srgbClr val="F83F24"/>
                </a:solidFill>
                <a:latin typeface="Tahoma"/>
                <a:ea typeface="Tahoma"/>
                <a:cs typeface="Tahoma"/>
                <a:sym typeface="Tahoma"/>
              </a:rPr>
              <a:t>do begin</a:t>
            </a:r>
            <a:endParaRPr/>
          </a:p>
          <a:p>
            <a:pPr indent="-228600" lvl="2" marL="1143000" rtl="0" algn="l">
              <a:lnSpc>
                <a:spcPct val="100000"/>
              </a:lnSpc>
              <a:spcBef>
                <a:spcPts val="0"/>
              </a:spcBef>
              <a:spcAft>
                <a:spcPts val="0"/>
              </a:spcAft>
              <a:buSzPts val="1200"/>
              <a:buNone/>
            </a:pP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 candidates generated from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a:t>
            </a:r>
            <a:endParaRPr/>
          </a:p>
          <a:p>
            <a:pPr indent="-228600" lvl="2" marL="1143000" rtl="0" algn="l">
              <a:lnSpc>
                <a:spcPct val="100000"/>
              </a:lnSpc>
              <a:spcBef>
                <a:spcPts val="0"/>
              </a:spcBef>
              <a:spcAft>
                <a:spcPts val="0"/>
              </a:spcAft>
              <a:buSzPts val="1200"/>
              <a:buNone/>
            </a:pPr>
            <a:r>
              <a:rPr b="0" i="0" lang="en-US" sz="2400" u="none">
                <a:solidFill>
                  <a:schemeClr val="dk1"/>
                </a:solidFill>
                <a:latin typeface="Tahoma"/>
                <a:ea typeface="Tahoma"/>
                <a:cs typeface="Tahoma"/>
                <a:sym typeface="Tahoma"/>
              </a:rPr>
              <a:t>    </a:t>
            </a:r>
            <a:r>
              <a:rPr b="1" i="0" lang="en-US" sz="2400" u="none">
                <a:solidFill>
                  <a:srgbClr val="F83F24"/>
                </a:solidFill>
                <a:latin typeface="Tahoma"/>
                <a:ea typeface="Tahoma"/>
                <a:cs typeface="Tahoma"/>
                <a:sym typeface="Tahoma"/>
              </a:rPr>
              <a:t>for each</a:t>
            </a:r>
            <a:r>
              <a:rPr b="0" i="0" lang="en-US" sz="2400" u="none">
                <a:solidFill>
                  <a:schemeClr val="dk1"/>
                </a:solidFill>
                <a:latin typeface="Tahoma"/>
                <a:ea typeface="Tahoma"/>
                <a:cs typeface="Tahoma"/>
                <a:sym typeface="Tahoma"/>
              </a:rPr>
              <a:t> transaction </a:t>
            </a:r>
            <a:r>
              <a:rPr b="0" i="1" lang="en-US" sz="2400" u="none">
                <a:solidFill>
                  <a:schemeClr val="dk1"/>
                </a:solidFill>
                <a:latin typeface="Tahoma"/>
                <a:ea typeface="Tahoma"/>
                <a:cs typeface="Tahoma"/>
                <a:sym typeface="Tahoma"/>
              </a:rPr>
              <a:t>t</a:t>
            </a:r>
            <a:r>
              <a:rPr b="0" i="0" lang="en-US" sz="2400" u="none">
                <a:solidFill>
                  <a:schemeClr val="dk1"/>
                </a:solidFill>
                <a:latin typeface="Tahoma"/>
                <a:ea typeface="Tahoma"/>
                <a:cs typeface="Tahoma"/>
                <a:sym typeface="Tahoma"/>
              </a:rPr>
              <a:t> in database do</a:t>
            </a:r>
            <a:endParaRPr/>
          </a:p>
          <a:p>
            <a:pPr indent="-228600" lvl="3" marL="1600200" rtl="0" algn="l">
              <a:lnSpc>
                <a:spcPct val="100000"/>
              </a:lnSpc>
              <a:spcBef>
                <a:spcPts val="0"/>
              </a:spcBef>
              <a:spcAft>
                <a:spcPts val="0"/>
              </a:spcAft>
              <a:buSzPts val="1760"/>
              <a:buNone/>
            </a:pPr>
            <a:r>
              <a:rPr b="0" i="0" lang="en-US" sz="32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increment the count of all candidates in </a:t>
            </a: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that are contained in </a:t>
            </a:r>
            <a:r>
              <a:rPr b="0" i="1" lang="en-US" sz="2400" u="none">
                <a:solidFill>
                  <a:schemeClr val="dk1"/>
                </a:solidFill>
                <a:latin typeface="Tahoma"/>
                <a:ea typeface="Tahoma"/>
                <a:cs typeface="Tahoma"/>
                <a:sym typeface="Tahoma"/>
              </a:rPr>
              <a:t>t</a:t>
            </a:r>
            <a:endParaRPr b="0" i="0" sz="2400" u="none">
              <a:solidFill>
                <a:schemeClr val="dk1"/>
              </a:solidFill>
              <a:latin typeface="Tahoma"/>
              <a:ea typeface="Tahoma"/>
              <a:cs typeface="Tahoma"/>
              <a:sym typeface="Tahoma"/>
            </a:endParaRPr>
          </a:p>
          <a:p>
            <a:pPr indent="-228600" lvl="2" marL="1143000" rtl="0" algn="l">
              <a:lnSpc>
                <a:spcPct val="100000"/>
              </a:lnSpc>
              <a:spcBef>
                <a:spcPts val="0"/>
              </a:spcBef>
              <a:spcAft>
                <a:spcPts val="0"/>
              </a:spcAft>
              <a:buSzPts val="1200"/>
              <a:buNone/>
            </a:pP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 candidates in </a:t>
            </a:r>
            <a:r>
              <a:rPr b="0" i="1" lang="en-US" sz="2400" u="none">
                <a:solidFill>
                  <a:schemeClr val="dk1"/>
                </a:solidFill>
                <a:latin typeface="Tahoma"/>
                <a:ea typeface="Tahoma"/>
                <a:cs typeface="Tahoma"/>
                <a:sym typeface="Tahoma"/>
              </a:rPr>
              <a:t>C</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with min_support</a:t>
            </a:r>
            <a:endParaRPr/>
          </a:p>
          <a:p>
            <a:pPr indent="-228600" lvl="2" marL="1143000" rtl="0" algn="l">
              <a:lnSpc>
                <a:spcPct val="100000"/>
              </a:lnSpc>
              <a:spcBef>
                <a:spcPts val="0"/>
              </a:spcBef>
              <a:spcAft>
                <a:spcPts val="0"/>
              </a:spcAft>
              <a:buSzPts val="1200"/>
              <a:buNone/>
            </a:pPr>
            <a:r>
              <a:rPr b="0" i="0" lang="en-US" sz="2400" u="none">
                <a:solidFill>
                  <a:schemeClr val="dk1"/>
                </a:solidFill>
                <a:latin typeface="Tahoma"/>
                <a:ea typeface="Tahoma"/>
                <a:cs typeface="Tahoma"/>
                <a:sym typeface="Tahoma"/>
              </a:rPr>
              <a:t>   </a:t>
            </a:r>
            <a:r>
              <a:rPr b="1" i="0" lang="en-US" sz="2400" u="none">
                <a:solidFill>
                  <a:srgbClr val="F83F24"/>
                </a:solidFill>
                <a:latin typeface="Tahoma"/>
                <a:ea typeface="Tahoma"/>
                <a:cs typeface="Tahoma"/>
                <a:sym typeface="Tahoma"/>
              </a:rPr>
              <a:t> end</a:t>
            </a:r>
            <a:endParaRPr b="0" i="0" sz="2400" u="none">
              <a:solidFill>
                <a:schemeClr val="dk1"/>
              </a:solidFill>
              <a:latin typeface="Tahoma"/>
              <a:ea typeface="Tahoma"/>
              <a:cs typeface="Tahoma"/>
              <a:sym typeface="Tahoma"/>
            </a:endParaRPr>
          </a:p>
          <a:p>
            <a:pPr indent="-228600" lvl="2" marL="1143000" rtl="0" algn="l">
              <a:lnSpc>
                <a:spcPct val="100000"/>
              </a:lnSpc>
              <a:spcBef>
                <a:spcPts val="0"/>
              </a:spcBef>
              <a:spcAft>
                <a:spcPts val="0"/>
              </a:spcAft>
              <a:buSzPts val="1200"/>
              <a:buNone/>
            </a:pPr>
            <a:r>
              <a:rPr b="1" i="0" lang="en-US" sz="2400" u="none">
                <a:solidFill>
                  <a:srgbClr val="F83F24"/>
                </a:solidFill>
                <a:latin typeface="Tahoma"/>
                <a:ea typeface="Tahoma"/>
                <a:cs typeface="Tahoma"/>
                <a:sym typeface="Tahoma"/>
              </a:rPr>
              <a:t>return</a:t>
            </a:r>
            <a:r>
              <a:rPr b="0" i="0" lang="en-US" sz="2400" u="none">
                <a:solidFill>
                  <a:schemeClr val="dk1"/>
                </a:solidFill>
                <a:latin typeface="Tahoma"/>
                <a:ea typeface="Tahoma"/>
                <a:cs typeface="Tahoma"/>
                <a:sym typeface="Tahoma"/>
              </a:rPr>
              <a:t> ∪</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96" name="Google Shape;296;p3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97" name="Google Shape;297;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98" name="Google Shape;298;p31"/>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Important Details of Apriori</a:t>
            </a:r>
            <a:endParaRPr/>
          </a:p>
        </p:txBody>
      </p:sp>
      <p:sp>
        <p:nvSpPr>
          <p:cNvPr id="299" name="Google Shape;299;p31"/>
          <p:cNvSpPr txBox="1"/>
          <p:nvPr>
            <p:ph idx="1" type="body"/>
          </p:nvPr>
        </p:nvSpPr>
        <p:spPr>
          <a:xfrm>
            <a:off x="381000" y="14478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How to generate candidates?</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Step 1: self-joining </a:t>
            </a:r>
            <a:r>
              <a:rPr b="0" i="1" lang="en-US" sz="2000" u="none">
                <a:solidFill>
                  <a:schemeClr val="dk1"/>
                </a:solidFill>
                <a:latin typeface="Tahoma"/>
                <a:ea typeface="Tahoma"/>
                <a:cs typeface="Tahoma"/>
                <a:sym typeface="Tahoma"/>
              </a:rPr>
              <a:t>L</a:t>
            </a:r>
            <a:r>
              <a:rPr b="0" baseline="-25000" i="1" lang="en-US" sz="2000" u="none">
                <a:solidFill>
                  <a:schemeClr val="dk1"/>
                </a:solidFill>
                <a:latin typeface="Tahoma"/>
                <a:ea typeface="Tahoma"/>
                <a:cs typeface="Tahoma"/>
                <a:sym typeface="Tahoma"/>
              </a:rPr>
              <a:t>k</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Step 2: pruning</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How to count supports of candidates?</a:t>
            </a:r>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Example of Candidate-generation</a:t>
            </a:r>
            <a:endParaRPr/>
          </a:p>
          <a:p>
            <a:pPr indent="-285750" lvl="1" marL="742950" rtl="0" algn="l">
              <a:lnSpc>
                <a:spcPct val="11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L</a:t>
            </a:r>
            <a:r>
              <a:rPr b="0" baseline="-25000" i="1" lang="en-US" sz="2000" u="none">
                <a:solidFill>
                  <a:schemeClr val="dk1"/>
                </a:solidFill>
                <a:latin typeface="Tahoma"/>
                <a:ea typeface="Tahoma"/>
                <a:cs typeface="Tahoma"/>
                <a:sym typeface="Tahoma"/>
              </a:rPr>
              <a:t>3</a:t>
            </a:r>
            <a:r>
              <a:rPr b="0" i="1" lang="en-US" sz="20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abc, abd, acd, ace, bcd</a:t>
            </a:r>
            <a:r>
              <a:rPr b="0" i="0" lang="en-US" sz="2000" u="none">
                <a:solidFill>
                  <a:schemeClr val="dk1"/>
                </a:solidFill>
                <a:latin typeface="Tahoma"/>
                <a:ea typeface="Tahoma"/>
                <a:cs typeface="Tahoma"/>
                <a:sym typeface="Tahoma"/>
              </a:rPr>
              <a:t>}</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Self-joining: </a:t>
            </a:r>
            <a:r>
              <a:rPr b="0" i="1" lang="en-US" sz="2000" u="none">
                <a:solidFill>
                  <a:schemeClr val="dk1"/>
                </a:solidFill>
                <a:latin typeface="Tahoma"/>
                <a:ea typeface="Tahoma"/>
                <a:cs typeface="Tahoma"/>
                <a:sym typeface="Tahoma"/>
              </a:rPr>
              <a:t>L</a:t>
            </a:r>
            <a:r>
              <a:rPr b="0" baseline="-25000" i="1" lang="en-US" sz="2000" u="none">
                <a:solidFill>
                  <a:schemeClr val="dk1"/>
                </a:solidFill>
                <a:latin typeface="Tahoma"/>
                <a:ea typeface="Tahoma"/>
                <a:cs typeface="Tahoma"/>
                <a:sym typeface="Tahoma"/>
              </a:rPr>
              <a:t>3</a:t>
            </a:r>
            <a:r>
              <a:rPr b="0" i="1" lang="en-US" sz="2000" u="none">
                <a:solidFill>
                  <a:schemeClr val="dk1"/>
                </a:solidFill>
                <a:latin typeface="Tahoma"/>
                <a:ea typeface="Tahoma"/>
                <a:cs typeface="Tahoma"/>
                <a:sym typeface="Tahoma"/>
              </a:rPr>
              <a:t>*L</a:t>
            </a:r>
            <a:r>
              <a:rPr b="0" baseline="-25000" i="1" lang="en-US" sz="2000" u="none">
                <a:solidFill>
                  <a:schemeClr val="dk1"/>
                </a:solidFill>
                <a:latin typeface="Tahoma"/>
                <a:ea typeface="Tahoma"/>
                <a:cs typeface="Tahoma"/>
                <a:sym typeface="Tahoma"/>
              </a:rPr>
              <a:t>3</a:t>
            </a:r>
            <a:endParaRPr b="0" i="1" sz="2000" u="none">
              <a:solidFill>
                <a:schemeClr val="dk1"/>
              </a:solidFill>
              <a:latin typeface="Tahoma"/>
              <a:ea typeface="Tahoma"/>
              <a:cs typeface="Tahoma"/>
              <a:sym typeface="Tahoma"/>
            </a:endParaRPr>
          </a:p>
          <a:p>
            <a:pPr indent="-228600" lvl="2" marL="1143000" rtl="0" algn="l">
              <a:lnSpc>
                <a:spcPct val="110000"/>
              </a:lnSpc>
              <a:spcBef>
                <a:spcPts val="360"/>
              </a:spcBef>
              <a:spcAft>
                <a:spcPts val="0"/>
              </a:spcAft>
              <a:buClr>
                <a:schemeClr val="folHlink"/>
              </a:buClr>
              <a:buSzPts val="900"/>
              <a:buFont typeface="Noto Sans Symbols"/>
              <a:buChar char="■"/>
            </a:pPr>
            <a:r>
              <a:rPr b="0" i="1" lang="en-US" sz="1800" u="none">
                <a:solidFill>
                  <a:schemeClr val="dk1"/>
                </a:solidFill>
                <a:latin typeface="Tahoma"/>
                <a:ea typeface="Tahoma"/>
                <a:cs typeface="Tahoma"/>
                <a:sym typeface="Tahoma"/>
              </a:rPr>
              <a:t>abcd </a:t>
            </a:r>
            <a:r>
              <a:rPr b="0" i="0" lang="en-US" sz="1800" u="none">
                <a:solidFill>
                  <a:schemeClr val="dk1"/>
                </a:solidFill>
                <a:latin typeface="Tahoma"/>
                <a:ea typeface="Tahoma"/>
                <a:cs typeface="Tahoma"/>
                <a:sym typeface="Tahoma"/>
              </a:rPr>
              <a:t>from </a:t>
            </a:r>
            <a:r>
              <a:rPr b="0" i="1" lang="en-US" sz="1800" u="none">
                <a:solidFill>
                  <a:schemeClr val="dk1"/>
                </a:solidFill>
                <a:latin typeface="Tahoma"/>
                <a:ea typeface="Tahoma"/>
                <a:cs typeface="Tahoma"/>
                <a:sym typeface="Tahoma"/>
              </a:rPr>
              <a:t>abc</a:t>
            </a:r>
            <a:r>
              <a:rPr b="0" i="0" lang="en-US" sz="1800" u="none">
                <a:solidFill>
                  <a:schemeClr val="dk1"/>
                </a:solidFill>
                <a:latin typeface="Tahoma"/>
                <a:ea typeface="Tahoma"/>
                <a:cs typeface="Tahoma"/>
                <a:sym typeface="Tahoma"/>
              </a:rPr>
              <a:t> and </a:t>
            </a:r>
            <a:r>
              <a:rPr b="0" i="1" lang="en-US" sz="1800" u="none">
                <a:solidFill>
                  <a:schemeClr val="dk1"/>
                </a:solidFill>
                <a:latin typeface="Tahoma"/>
                <a:ea typeface="Tahoma"/>
                <a:cs typeface="Tahoma"/>
                <a:sym typeface="Tahoma"/>
              </a:rPr>
              <a:t>abd</a:t>
            </a:r>
            <a:endParaRPr/>
          </a:p>
          <a:p>
            <a:pPr indent="-228600" lvl="2" marL="1143000" rtl="0" algn="l">
              <a:lnSpc>
                <a:spcPct val="110000"/>
              </a:lnSpc>
              <a:spcBef>
                <a:spcPts val="360"/>
              </a:spcBef>
              <a:spcAft>
                <a:spcPts val="0"/>
              </a:spcAft>
              <a:buClr>
                <a:schemeClr val="folHlink"/>
              </a:buClr>
              <a:buSzPts val="900"/>
              <a:buFont typeface="Noto Sans Symbols"/>
              <a:buChar char="■"/>
            </a:pPr>
            <a:r>
              <a:rPr b="0" i="1" lang="en-US" sz="1800" u="none">
                <a:solidFill>
                  <a:schemeClr val="dk1"/>
                </a:solidFill>
                <a:latin typeface="Tahoma"/>
                <a:ea typeface="Tahoma"/>
                <a:cs typeface="Tahoma"/>
                <a:sym typeface="Tahoma"/>
              </a:rPr>
              <a:t>acde</a:t>
            </a:r>
            <a:r>
              <a:rPr b="0" i="0" lang="en-US" sz="1800" u="none">
                <a:solidFill>
                  <a:schemeClr val="dk1"/>
                </a:solidFill>
                <a:latin typeface="Tahoma"/>
                <a:ea typeface="Tahoma"/>
                <a:cs typeface="Tahoma"/>
                <a:sym typeface="Tahoma"/>
              </a:rPr>
              <a:t> from </a:t>
            </a:r>
            <a:r>
              <a:rPr b="0" i="1" lang="en-US" sz="1800" u="none">
                <a:solidFill>
                  <a:schemeClr val="dk1"/>
                </a:solidFill>
                <a:latin typeface="Tahoma"/>
                <a:ea typeface="Tahoma"/>
                <a:cs typeface="Tahoma"/>
                <a:sym typeface="Tahoma"/>
              </a:rPr>
              <a:t>acd</a:t>
            </a:r>
            <a:r>
              <a:rPr b="0" i="0" lang="en-US" sz="1800" u="none">
                <a:solidFill>
                  <a:schemeClr val="dk1"/>
                </a:solidFill>
                <a:latin typeface="Tahoma"/>
                <a:ea typeface="Tahoma"/>
                <a:cs typeface="Tahoma"/>
                <a:sym typeface="Tahoma"/>
              </a:rPr>
              <a:t> and </a:t>
            </a:r>
            <a:r>
              <a:rPr b="0" i="1" lang="en-US" sz="1800" u="none">
                <a:solidFill>
                  <a:schemeClr val="dk1"/>
                </a:solidFill>
                <a:latin typeface="Tahoma"/>
                <a:ea typeface="Tahoma"/>
                <a:cs typeface="Tahoma"/>
                <a:sym typeface="Tahoma"/>
              </a:rPr>
              <a:t>ace</a:t>
            </a:r>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Pruning:</a:t>
            </a:r>
            <a:endParaRPr/>
          </a:p>
          <a:p>
            <a:pPr indent="-228600" lvl="2" marL="1143000" rtl="0" algn="l">
              <a:lnSpc>
                <a:spcPct val="110000"/>
              </a:lnSpc>
              <a:spcBef>
                <a:spcPts val="360"/>
              </a:spcBef>
              <a:spcAft>
                <a:spcPts val="0"/>
              </a:spcAft>
              <a:buClr>
                <a:schemeClr val="folHlink"/>
              </a:buClr>
              <a:buSzPts val="900"/>
              <a:buFont typeface="Noto Sans Symbols"/>
              <a:buChar char="■"/>
            </a:pPr>
            <a:r>
              <a:rPr b="0" i="1" lang="en-US" sz="1800" u="none">
                <a:solidFill>
                  <a:schemeClr val="dk1"/>
                </a:solidFill>
                <a:latin typeface="Tahoma"/>
                <a:ea typeface="Tahoma"/>
                <a:cs typeface="Tahoma"/>
                <a:sym typeface="Tahoma"/>
              </a:rPr>
              <a:t>acde</a:t>
            </a:r>
            <a:r>
              <a:rPr b="0" i="0" lang="en-US" sz="1800" u="none">
                <a:solidFill>
                  <a:schemeClr val="dk1"/>
                </a:solidFill>
                <a:latin typeface="Tahoma"/>
                <a:ea typeface="Tahoma"/>
                <a:cs typeface="Tahoma"/>
                <a:sym typeface="Tahoma"/>
              </a:rPr>
              <a:t> is removed because </a:t>
            </a:r>
            <a:r>
              <a:rPr b="0" i="1" lang="en-US" sz="1800" u="none">
                <a:solidFill>
                  <a:schemeClr val="dk1"/>
                </a:solidFill>
                <a:latin typeface="Tahoma"/>
                <a:ea typeface="Tahoma"/>
                <a:cs typeface="Tahoma"/>
                <a:sym typeface="Tahoma"/>
              </a:rPr>
              <a:t>ade</a:t>
            </a:r>
            <a:r>
              <a:rPr b="0" i="0" lang="en-US" sz="1800" u="none">
                <a:solidFill>
                  <a:schemeClr val="dk1"/>
                </a:solidFill>
                <a:latin typeface="Tahoma"/>
                <a:ea typeface="Tahoma"/>
                <a:cs typeface="Tahoma"/>
                <a:sym typeface="Tahoma"/>
              </a:rPr>
              <a:t> is not in </a:t>
            </a:r>
            <a:r>
              <a:rPr b="0" i="1" lang="en-US" sz="1800" u="none">
                <a:solidFill>
                  <a:schemeClr val="dk1"/>
                </a:solidFill>
                <a:latin typeface="Tahoma"/>
                <a:ea typeface="Tahoma"/>
                <a:cs typeface="Tahoma"/>
                <a:sym typeface="Tahoma"/>
              </a:rPr>
              <a:t>L</a:t>
            </a:r>
            <a:r>
              <a:rPr b="0" baseline="-25000" i="1" lang="en-US" sz="1800" u="none">
                <a:solidFill>
                  <a:schemeClr val="dk1"/>
                </a:solidFill>
                <a:latin typeface="Tahoma"/>
                <a:ea typeface="Tahoma"/>
                <a:cs typeface="Tahoma"/>
                <a:sym typeface="Tahoma"/>
              </a:rPr>
              <a:t>3</a:t>
            </a:r>
            <a:endParaRPr/>
          </a:p>
          <a:p>
            <a:pPr indent="-285750" lvl="1" marL="742950" rtl="0" algn="l">
              <a:lnSpc>
                <a:spcPct val="110000"/>
              </a:lnSpc>
              <a:spcBef>
                <a:spcPts val="400"/>
              </a:spcBef>
              <a:spcAft>
                <a:spcPts val="0"/>
              </a:spcAft>
              <a:buClr>
                <a:schemeClr val="hlink"/>
              </a:buClr>
              <a:buSzPts val="1100"/>
              <a:buFont typeface="Noto Sans Symbols"/>
              <a:buChar char="■"/>
            </a:pPr>
            <a:r>
              <a:rPr b="0" i="1" lang="en-US" sz="2000" u="none">
                <a:solidFill>
                  <a:schemeClr val="dk1"/>
                </a:solidFill>
                <a:latin typeface="Tahoma"/>
                <a:ea typeface="Tahoma"/>
                <a:cs typeface="Tahoma"/>
                <a:sym typeface="Tahoma"/>
              </a:rPr>
              <a:t>C</a:t>
            </a:r>
            <a:r>
              <a:rPr b="0" baseline="-25000" i="1" lang="en-US" sz="2000" u="none">
                <a:solidFill>
                  <a:schemeClr val="dk1"/>
                </a:solidFill>
                <a:latin typeface="Tahoma"/>
                <a:ea typeface="Tahoma"/>
                <a:cs typeface="Tahoma"/>
                <a:sym typeface="Tahoma"/>
              </a:rPr>
              <a:t>4</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abcd</a:t>
            </a:r>
            <a:r>
              <a:rPr b="0" i="0" lang="en-US" sz="2000" u="none">
                <a:solidFill>
                  <a:schemeClr val="dk1"/>
                </a:solidFill>
                <a:latin typeface="Tahoma"/>
                <a:ea typeface="Tahoma"/>
                <a:cs typeface="Tahoma"/>
                <a:sym typeface="Tahoma"/>
              </a:rPr>
              <a:t>}</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05" name="Google Shape;305;p3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06" name="Google Shape;306;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07" name="Google Shape;307;p32"/>
          <p:cNvSpPr txBox="1"/>
          <p:nvPr>
            <p:ph type="title"/>
          </p:nvPr>
        </p:nvSpPr>
        <p:spPr>
          <a:xfrm>
            <a:off x="533400" y="381000"/>
            <a:ext cx="8174037" cy="6397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How to Generate Candidates?</a:t>
            </a:r>
            <a:endParaRPr/>
          </a:p>
        </p:txBody>
      </p:sp>
      <p:sp>
        <p:nvSpPr>
          <p:cNvPr id="308" name="Google Shape;308;p32"/>
          <p:cNvSpPr txBox="1"/>
          <p:nvPr>
            <p:ph idx="1" type="body"/>
          </p:nvPr>
        </p:nvSpPr>
        <p:spPr>
          <a:xfrm>
            <a:off x="609600" y="1524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Suppose the items in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are listed in an order</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Step 1: self-joining </a:t>
            </a:r>
            <a:r>
              <a:rPr b="0" i="1" lang="en-US" sz="2400" u="none">
                <a:solidFill>
                  <a:schemeClr val="dk1"/>
                </a:solidFill>
                <a:latin typeface="Tahoma"/>
                <a:ea typeface="Tahoma"/>
                <a:cs typeface="Tahoma"/>
                <a:sym typeface="Tahoma"/>
              </a:rPr>
              <a:t>L</a:t>
            </a:r>
            <a:r>
              <a:rPr b="0" baseline="-25000" i="1" lang="en-US" sz="2400" u="none">
                <a:solidFill>
                  <a:schemeClr val="dk1"/>
                </a:solidFill>
                <a:latin typeface="Tahoma"/>
                <a:ea typeface="Tahoma"/>
                <a:cs typeface="Tahoma"/>
                <a:sym typeface="Tahoma"/>
              </a:rPr>
              <a:t>k-1</a:t>
            </a:r>
            <a:r>
              <a:rPr b="0" i="0" lang="en-US" sz="2400" u="none">
                <a:solidFill>
                  <a:schemeClr val="dk1"/>
                </a:solidFill>
                <a:latin typeface="Tahoma"/>
                <a:ea typeface="Tahoma"/>
                <a:cs typeface="Tahoma"/>
                <a:sym typeface="Tahoma"/>
              </a:rPr>
              <a:t> </a:t>
            </a:r>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insert into</a:t>
            </a:r>
            <a:r>
              <a:rPr b="1" i="0" lang="en-US" sz="2000" u="none">
                <a:solidFill>
                  <a:schemeClr val="dk1"/>
                </a:solidFill>
                <a:latin typeface="Tahoma"/>
                <a:ea typeface="Tahoma"/>
                <a:cs typeface="Tahoma"/>
                <a:sym typeface="Tahoma"/>
              </a:rPr>
              <a:t> </a:t>
            </a:r>
            <a:r>
              <a:rPr b="1" i="1" lang="en-US" sz="2000" u="none">
                <a:solidFill>
                  <a:schemeClr val="dk1"/>
                </a:solidFill>
                <a:latin typeface="Tahoma"/>
                <a:ea typeface="Tahoma"/>
                <a:cs typeface="Tahoma"/>
                <a:sym typeface="Tahoma"/>
              </a:rPr>
              <a:t>C</a:t>
            </a:r>
            <a:r>
              <a:rPr b="1" baseline="-25000" i="1" lang="en-US" sz="2000" u="none">
                <a:solidFill>
                  <a:schemeClr val="dk1"/>
                </a:solidFill>
                <a:latin typeface="Tahoma"/>
                <a:ea typeface="Tahoma"/>
                <a:cs typeface="Tahoma"/>
                <a:sym typeface="Tahoma"/>
              </a:rPr>
              <a:t>k</a:t>
            </a:r>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select </a:t>
            </a:r>
            <a:r>
              <a:rPr b="1" i="1" lang="en-US" sz="2000" u="none">
                <a:solidFill>
                  <a:schemeClr val="dk1"/>
                </a:solidFill>
                <a:latin typeface="Tahoma"/>
                <a:ea typeface="Tahoma"/>
                <a:cs typeface="Tahoma"/>
                <a:sym typeface="Tahoma"/>
              </a:rPr>
              <a:t>p.item</a:t>
            </a:r>
            <a:r>
              <a:rPr b="1" baseline="-25000" i="1" lang="en-US" sz="2000" u="none">
                <a:solidFill>
                  <a:schemeClr val="dk1"/>
                </a:solidFill>
                <a:latin typeface="Tahoma"/>
                <a:ea typeface="Tahoma"/>
                <a:cs typeface="Tahoma"/>
                <a:sym typeface="Tahoma"/>
              </a:rPr>
              <a:t>1</a:t>
            </a:r>
            <a:r>
              <a:rPr b="1" i="1" lang="en-US" sz="2000" u="none">
                <a:solidFill>
                  <a:schemeClr val="dk1"/>
                </a:solidFill>
                <a:latin typeface="Tahoma"/>
                <a:ea typeface="Tahoma"/>
                <a:cs typeface="Tahoma"/>
                <a:sym typeface="Tahoma"/>
              </a:rPr>
              <a:t>, p.item</a:t>
            </a:r>
            <a:r>
              <a:rPr b="1" baseline="-25000" i="1" lang="en-US" sz="2000" u="none">
                <a:solidFill>
                  <a:schemeClr val="dk1"/>
                </a:solidFill>
                <a:latin typeface="Tahoma"/>
                <a:ea typeface="Tahoma"/>
                <a:cs typeface="Tahoma"/>
                <a:sym typeface="Tahoma"/>
              </a:rPr>
              <a:t>2</a:t>
            </a:r>
            <a:r>
              <a:rPr b="1" i="1" lang="en-US" sz="2000" u="none">
                <a:solidFill>
                  <a:schemeClr val="dk1"/>
                </a:solidFill>
                <a:latin typeface="Tahoma"/>
                <a:ea typeface="Tahoma"/>
                <a:cs typeface="Tahoma"/>
                <a:sym typeface="Tahoma"/>
              </a:rPr>
              <a:t>, …, p.item</a:t>
            </a:r>
            <a:r>
              <a:rPr b="1" baseline="-25000" i="1" lang="en-US" sz="2000" u="none">
                <a:solidFill>
                  <a:schemeClr val="dk1"/>
                </a:solidFill>
                <a:latin typeface="Tahoma"/>
                <a:ea typeface="Tahoma"/>
                <a:cs typeface="Tahoma"/>
                <a:sym typeface="Tahoma"/>
              </a:rPr>
              <a:t>k-1</a:t>
            </a:r>
            <a:r>
              <a:rPr b="1" i="1" lang="en-US" sz="2000" u="none">
                <a:solidFill>
                  <a:schemeClr val="dk1"/>
                </a:solidFill>
                <a:latin typeface="Tahoma"/>
                <a:ea typeface="Tahoma"/>
                <a:cs typeface="Tahoma"/>
                <a:sym typeface="Tahoma"/>
              </a:rPr>
              <a:t>, q.item</a:t>
            </a:r>
            <a:r>
              <a:rPr b="1" baseline="-25000" i="1" lang="en-US" sz="2000" u="none">
                <a:solidFill>
                  <a:schemeClr val="dk1"/>
                </a:solidFill>
                <a:latin typeface="Tahoma"/>
                <a:ea typeface="Tahoma"/>
                <a:cs typeface="Tahoma"/>
                <a:sym typeface="Tahoma"/>
              </a:rPr>
              <a:t>k-1</a:t>
            </a:r>
            <a:endParaRPr b="1" i="0" sz="2000" u="none">
              <a:solidFill>
                <a:schemeClr val="dk1"/>
              </a:solidFill>
              <a:latin typeface="Tahoma"/>
              <a:ea typeface="Tahoma"/>
              <a:cs typeface="Tahoma"/>
              <a:sym typeface="Tahoma"/>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from </a:t>
            </a:r>
            <a:r>
              <a:rPr b="1" i="1" lang="en-US" sz="2000" u="none">
                <a:solidFill>
                  <a:schemeClr val="dk1"/>
                </a:solidFill>
                <a:latin typeface="Tahoma"/>
                <a:ea typeface="Tahoma"/>
                <a:cs typeface="Tahoma"/>
                <a:sym typeface="Tahoma"/>
              </a:rPr>
              <a:t>L</a:t>
            </a:r>
            <a:r>
              <a:rPr b="1" baseline="-25000" i="1" lang="en-US" sz="2000" u="none">
                <a:solidFill>
                  <a:schemeClr val="dk1"/>
                </a:solidFill>
                <a:latin typeface="Tahoma"/>
                <a:ea typeface="Tahoma"/>
                <a:cs typeface="Tahoma"/>
                <a:sym typeface="Tahoma"/>
              </a:rPr>
              <a:t>k-1</a:t>
            </a:r>
            <a:r>
              <a:rPr b="1" i="1" lang="en-US" sz="2000" u="none">
                <a:solidFill>
                  <a:schemeClr val="dk1"/>
                </a:solidFill>
                <a:latin typeface="Tahoma"/>
                <a:ea typeface="Tahoma"/>
                <a:cs typeface="Tahoma"/>
                <a:sym typeface="Tahoma"/>
              </a:rPr>
              <a:t> p, L</a:t>
            </a:r>
            <a:r>
              <a:rPr b="1" baseline="-25000" i="1" lang="en-US" sz="2000" u="none">
                <a:solidFill>
                  <a:schemeClr val="dk1"/>
                </a:solidFill>
                <a:latin typeface="Tahoma"/>
                <a:ea typeface="Tahoma"/>
                <a:cs typeface="Tahoma"/>
                <a:sym typeface="Tahoma"/>
              </a:rPr>
              <a:t>k-1 </a:t>
            </a:r>
            <a:r>
              <a:rPr b="1" i="1" lang="en-US" sz="2000" u="none">
                <a:solidFill>
                  <a:schemeClr val="dk1"/>
                </a:solidFill>
                <a:latin typeface="Tahoma"/>
                <a:ea typeface="Tahoma"/>
                <a:cs typeface="Tahoma"/>
                <a:sym typeface="Tahoma"/>
              </a:rPr>
              <a:t>q</a:t>
            </a:r>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where </a:t>
            </a:r>
            <a:r>
              <a:rPr b="1" i="1" lang="en-US" sz="2000" u="none">
                <a:solidFill>
                  <a:schemeClr val="dk1"/>
                </a:solidFill>
                <a:latin typeface="Tahoma"/>
                <a:ea typeface="Tahoma"/>
                <a:cs typeface="Tahoma"/>
                <a:sym typeface="Tahoma"/>
              </a:rPr>
              <a:t>p.item</a:t>
            </a:r>
            <a:r>
              <a:rPr b="1" baseline="-25000" i="1" lang="en-US" sz="2000" u="none">
                <a:solidFill>
                  <a:schemeClr val="dk1"/>
                </a:solidFill>
                <a:latin typeface="Tahoma"/>
                <a:ea typeface="Tahoma"/>
                <a:cs typeface="Tahoma"/>
                <a:sym typeface="Tahoma"/>
              </a:rPr>
              <a:t>1</a:t>
            </a:r>
            <a:r>
              <a:rPr b="1" i="1" lang="en-US" sz="2000" u="none">
                <a:solidFill>
                  <a:schemeClr val="dk1"/>
                </a:solidFill>
                <a:latin typeface="Tahoma"/>
                <a:ea typeface="Tahoma"/>
                <a:cs typeface="Tahoma"/>
                <a:sym typeface="Tahoma"/>
              </a:rPr>
              <a:t>=q.item</a:t>
            </a:r>
            <a:r>
              <a:rPr b="1" baseline="-25000" i="1" lang="en-US" sz="2000" u="none">
                <a:solidFill>
                  <a:schemeClr val="dk1"/>
                </a:solidFill>
                <a:latin typeface="Tahoma"/>
                <a:ea typeface="Tahoma"/>
                <a:cs typeface="Tahoma"/>
                <a:sym typeface="Tahoma"/>
              </a:rPr>
              <a:t>1</a:t>
            </a:r>
            <a:r>
              <a:rPr b="1" i="1" lang="en-US" sz="2000" u="none">
                <a:solidFill>
                  <a:schemeClr val="dk1"/>
                </a:solidFill>
                <a:latin typeface="Tahoma"/>
                <a:ea typeface="Tahoma"/>
                <a:cs typeface="Tahoma"/>
                <a:sym typeface="Tahoma"/>
              </a:rPr>
              <a:t>, …, p.item</a:t>
            </a:r>
            <a:r>
              <a:rPr b="1" baseline="-25000" i="1" lang="en-US" sz="2000" u="none">
                <a:solidFill>
                  <a:schemeClr val="dk1"/>
                </a:solidFill>
                <a:latin typeface="Tahoma"/>
                <a:ea typeface="Tahoma"/>
                <a:cs typeface="Tahoma"/>
                <a:sym typeface="Tahoma"/>
              </a:rPr>
              <a:t>k-2</a:t>
            </a:r>
            <a:r>
              <a:rPr b="1" i="1" lang="en-US" sz="2000" u="none">
                <a:solidFill>
                  <a:schemeClr val="dk1"/>
                </a:solidFill>
                <a:latin typeface="Tahoma"/>
                <a:ea typeface="Tahoma"/>
                <a:cs typeface="Tahoma"/>
                <a:sym typeface="Tahoma"/>
              </a:rPr>
              <a:t>=q.item</a:t>
            </a:r>
            <a:r>
              <a:rPr b="1" baseline="-25000" i="1" lang="en-US" sz="2000" u="none">
                <a:solidFill>
                  <a:schemeClr val="dk1"/>
                </a:solidFill>
                <a:latin typeface="Tahoma"/>
                <a:ea typeface="Tahoma"/>
                <a:cs typeface="Tahoma"/>
                <a:sym typeface="Tahoma"/>
              </a:rPr>
              <a:t>k-2</a:t>
            </a:r>
            <a:r>
              <a:rPr b="1" i="1" lang="en-US" sz="2000" u="none">
                <a:solidFill>
                  <a:schemeClr val="dk1"/>
                </a:solidFill>
                <a:latin typeface="Tahoma"/>
                <a:ea typeface="Tahoma"/>
                <a:cs typeface="Tahoma"/>
                <a:sym typeface="Tahoma"/>
              </a:rPr>
              <a:t>, p.item</a:t>
            </a:r>
            <a:r>
              <a:rPr b="1" baseline="-25000" i="1" lang="en-US" sz="2000" u="none">
                <a:solidFill>
                  <a:schemeClr val="dk1"/>
                </a:solidFill>
                <a:latin typeface="Tahoma"/>
                <a:ea typeface="Tahoma"/>
                <a:cs typeface="Tahoma"/>
                <a:sym typeface="Tahoma"/>
              </a:rPr>
              <a:t>k-1 </a:t>
            </a:r>
            <a:r>
              <a:rPr b="1" i="1" lang="en-US" sz="2000" u="none">
                <a:solidFill>
                  <a:schemeClr val="dk1"/>
                </a:solidFill>
                <a:latin typeface="Tahoma"/>
                <a:ea typeface="Tahoma"/>
                <a:cs typeface="Tahoma"/>
                <a:sym typeface="Tahoma"/>
              </a:rPr>
              <a:t>&lt; q.item</a:t>
            </a:r>
            <a:r>
              <a:rPr b="1" baseline="-25000" i="1" lang="en-US" sz="2000" u="none">
                <a:solidFill>
                  <a:schemeClr val="dk1"/>
                </a:solidFill>
                <a:latin typeface="Tahoma"/>
                <a:ea typeface="Tahoma"/>
                <a:cs typeface="Tahoma"/>
                <a:sym typeface="Tahoma"/>
              </a:rPr>
              <a:t>k-1</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Step 2: pruning</a:t>
            </a:r>
            <a:endParaRPr/>
          </a:p>
          <a:p>
            <a:pPr indent="-285750" lvl="1" marL="742950" rtl="0" algn="l">
              <a:lnSpc>
                <a:spcPct val="110000"/>
              </a:lnSpc>
              <a:spcBef>
                <a:spcPts val="400"/>
              </a:spcBef>
              <a:spcAft>
                <a:spcPts val="0"/>
              </a:spcAft>
              <a:buSzPts val="1100"/>
              <a:buNone/>
            </a:pPr>
            <a:r>
              <a:rPr b="0" i="0" lang="en-US" sz="2000" u="none">
                <a:solidFill>
                  <a:schemeClr val="dk1"/>
                </a:solidFill>
                <a:latin typeface="Tahoma"/>
                <a:ea typeface="Tahoma"/>
                <a:cs typeface="Tahoma"/>
                <a:sym typeface="Tahoma"/>
              </a:rPr>
              <a:t>forall </a:t>
            </a:r>
            <a:r>
              <a:rPr b="1" i="1" lang="en-US" sz="2000" u="none">
                <a:solidFill>
                  <a:schemeClr val="dk1"/>
                </a:solidFill>
                <a:latin typeface="Tahoma"/>
                <a:ea typeface="Tahoma"/>
                <a:cs typeface="Tahoma"/>
                <a:sym typeface="Tahoma"/>
              </a:rPr>
              <a:t>itemsets c in C</a:t>
            </a:r>
            <a:r>
              <a:rPr b="1" baseline="-25000" i="1" lang="en-US" sz="2000" u="none">
                <a:solidFill>
                  <a:schemeClr val="dk1"/>
                </a:solidFill>
                <a:latin typeface="Tahoma"/>
                <a:ea typeface="Tahoma"/>
                <a:cs typeface="Tahoma"/>
                <a:sym typeface="Tahoma"/>
              </a:rPr>
              <a:t>k</a:t>
            </a:r>
            <a:r>
              <a:rPr b="1" i="1"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do</a:t>
            </a:r>
            <a:endParaRPr/>
          </a:p>
          <a:p>
            <a:pPr indent="-228600" lvl="2" marL="1143000" rtl="0" algn="l">
              <a:lnSpc>
                <a:spcPct val="110000"/>
              </a:lnSpc>
              <a:spcBef>
                <a:spcPts val="400"/>
              </a:spcBef>
              <a:spcAft>
                <a:spcPts val="0"/>
              </a:spcAft>
              <a:buSzPts val="1000"/>
              <a:buNone/>
            </a:pPr>
            <a:r>
              <a:rPr b="0" i="0" lang="en-US" sz="2000" u="none">
                <a:solidFill>
                  <a:schemeClr val="dk1"/>
                </a:solidFill>
                <a:latin typeface="Tahoma"/>
                <a:ea typeface="Tahoma"/>
                <a:cs typeface="Tahoma"/>
                <a:sym typeface="Tahoma"/>
              </a:rPr>
              <a:t>forall </a:t>
            </a:r>
            <a:r>
              <a:rPr b="1" i="1" lang="en-US" sz="2000" u="none">
                <a:solidFill>
                  <a:schemeClr val="dk1"/>
                </a:solidFill>
                <a:latin typeface="Tahoma"/>
                <a:ea typeface="Tahoma"/>
                <a:cs typeface="Tahoma"/>
                <a:sym typeface="Tahoma"/>
              </a:rPr>
              <a:t>(k-1)-subsets s of c </a:t>
            </a:r>
            <a:r>
              <a:rPr b="0" i="0" lang="en-US" sz="2000" u="none">
                <a:solidFill>
                  <a:schemeClr val="dk1"/>
                </a:solidFill>
                <a:latin typeface="Tahoma"/>
                <a:ea typeface="Tahoma"/>
                <a:cs typeface="Tahoma"/>
                <a:sym typeface="Tahoma"/>
              </a:rPr>
              <a:t>do</a:t>
            </a:r>
            <a:endParaRPr/>
          </a:p>
          <a:p>
            <a:pPr indent="-228600" lvl="3" marL="1600200" rtl="0" algn="l">
              <a:lnSpc>
                <a:spcPct val="110000"/>
              </a:lnSpc>
              <a:spcBef>
                <a:spcPts val="460"/>
              </a:spcBef>
              <a:spcAft>
                <a:spcPts val="0"/>
              </a:spcAft>
              <a:buSzPts val="1265"/>
              <a:buNone/>
            </a:pPr>
            <a:r>
              <a:rPr b="1" i="0" lang="en-US" sz="2300" u="none">
                <a:solidFill>
                  <a:schemeClr val="dk1"/>
                </a:solidFill>
                <a:latin typeface="Tahoma"/>
                <a:ea typeface="Tahoma"/>
                <a:cs typeface="Tahoma"/>
                <a:sym typeface="Tahoma"/>
              </a:rPr>
              <a:t>if </a:t>
            </a:r>
            <a:r>
              <a:rPr b="0" i="1" lang="en-US" sz="2300" u="none">
                <a:solidFill>
                  <a:schemeClr val="dk1"/>
                </a:solidFill>
                <a:latin typeface="Tahoma"/>
                <a:ea typeface="Tahoma"/>
                <a:cs typeface="Tahoma"/>
                <a:sym typeface="Tahoma"/>
              </a:rPr>
              <a:t>(s is not in L</a:t>
            </a:r>
            <a:r>
              <a:rPr b="0" baseline="-25000" i="1" lang="en-US" sz="2300" u="none">
                <a:solidFill>
                  <a:schemeClr val="dk1"/>
                </a:solidFill>
                <a:latin typeface="Tahoma"/>
                <a:ea typeface="Tahoma"/>
                <a:cs typeface="Tahoma"/>
                <a:sym typeface="Tahoma"/>
              </a:rPr>
              <a:t>k-1</a:t>
            </a:r>
            <a:r>
              <a:rPr b="0" i="1" lang="en-US" sz="2300" u="none">
                <a:solidFill>
                  <a:schemeClr val="dk1"/>
                </a:solidFill>
                <a:latin typeface="Tahoma"/>
                <a:ea typeface="Tahoma"/>
                <a:cs typeface="Tahoma"/>
                <a:sym typeface="Tahoma"/>
              </a:rPr>
              <a:t>) </a:t>
            </a:r>
            <a:r>
              <a:rPr b="1" i="0" lang="en-US" sz="2300" u="none">
                <a:solidFill>
                  <a:schemeClr val="dk1"/>
                </a:solidFill>
                <a:latin typeface="Tahoma"/>
                <a:ea typeface="Tahoma"/>
                <a:cs typeface="Tahoma"/>
                <a:sym typeface="Tahoma"/>
              </a:rPr>
              <a:t>then delete </a:t>
            </a:r>
            <a:r>
              <a:rPr b="0" i="1" lang="en-US" sz="2300" u="none">
                <a:solidFill>
                  <a:schemeClr val="dk1"/>
                </a:solidFill>
                <a:latin typeface="Tahoma"/>
                <a:ea typeface="Tahoma"/>
                <a:cs typeface="Tahoma"/>
                <a:sym typeface="Tahoma"/>
              </a:rPr>
              <a:t>c</a:t>
            </a:r>
            <a:r>
              <a:rPr b="1" i="0" lang="en-US" sz="2300" u="none">
                <a:solidFill>
                  <a:schemeClr val="dk1"/>
                </a:solidFill>
                <a:latin typeface="Tahoma"/>
                <a:ea typeface="Tahoma"/>
                <a:cs typeface="Tahoma"/>
                <a:sym typeface="Tahoma"/>
              </a:rPr>
              <a:t> from </a:t>
            </a:r>
            <a:r>
              <a:rPr b="0" i="1" lang="en-US" sz="2300" u="none">
                <a:solidFill>
                  <a:schemeClr val="dk1"/>
                </a:solidFill>
                <a:latin typeface="Tahoma"/>
                <a:ea typeface="Tahoma"/>
                <a:cs typeface="Tahoma"/>
                <a:sym typeface="Tahoma"/>
              </a:rPr>
              <a:t>C</a:t>
            </a:r>
            <a:r>
              <a:rPr b="0" baseline="-25000" i="1" lang="en-US" sz="2300" u="none">
                <a:solidFill>
                  <a:schemeClr val="dk1"/>
                </a:solidFill>
                <a:latin typeface="Tahoma"/>
                <a:ea typeface="Tahoma"/>
                <a:cs typeface="Tahoma"/>
                <a:sym typeface="Tahoma"/>
              </a:rPr>
              <a:t>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14" name="Google Shape;314;p3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15" name="Google Shape;315;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16" name="Google Shape;316;p33"/>
          <p:cNvSpPr txBox="1"/>
          <p:nvPr>
            <p:ph type="title"/>
          </p:nvPr>
        </p:nvSpPr>
        <p:spPr>
          <a:xfrm>
            <a:off x="457200" y="381000"/>
            <a:ext cx="81534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How to Count Supports of Candidates?</a:t>
            </a:r>
            <a:endParaRPr/>
          </a:p>
        </p:txBody>
      </p:sp>
      <p:sp>
        <p:nvSpPr>
          <p:cNvPr id="317" name="Google Shape;317;p33"/>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Why counting supports of candidates a problem?</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The total number of candidates can be very huge</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 One transaction may contain many candidates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Method:</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Candidate itemsets are stored in a </a:t>
            </a:r>
            <a:r>
              <a:rPr b="0" i="1" lang="en-US" sz="2400" u="none">
                <a:solidFill>
                  <a:schemeClr val="hlink"/>
                </a:solidFill>
                <a:latin typeface="Tahoma"/>
                <a:ea typeface="Tahoma"/>
                <a:cs typeface="Tahoma"/>
                <a:sym typeface="Tahoma"/>
              </a:rPr>
              <a:t>hash-tree</a:t>
            </a:r>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hlink"/>
                </a:solidFill>
                <a:latin typeface="Tahoma"/>
                <a:ea typeface="Tahoma"/>
                <a:cs typeface="Tahoma"/>
                <a:sym typeface="Tahoma"/>
              </a:rPr>
              <a:t>Leaf </a:t>
            </a:r>
            <a:r>
              <a:rPr b="0" i="0" lang="en-US" sz="2400" u="none">
                <a:solidFill>
                  <a:schemeClr val="hlink"/>
                </a:solidFill>
                <a:latin typeface="Tahoma"/>
                <a:ea typeface="Tahoma"/>
                <a:cs typeface="Tahoma"/>
                <a:sym typeface="Tahoma"/>
              </a:rPr>
              <a:t>node </a:t>
            </a:r>
            <a:r>
              <a:rPr b="0" i="0" lang="en-US" sz="2400" u="none">
                <a:solidFill>
                  <a:schemeClr val="dk1"/>
                </a:solidFill>
                <a:latin typeface="Tahoma"/>
                <a:ea typeface="Tahoma"/>
                <a:cs typeface="Tahoma"/>
                <a:sym typeface="Tahoma"/>
              </a:rPr>
              <a:t>of hash-tree contains a list of itemsets and counts</a:t>
            </a:r>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hlink"/>
                </a:solidFill>
                <a:latin typeface="Tahoma"/>
                <a:ea typeface="Tahoma"/>
                <a:cs typeface="Tahoma"/>
                <a:sym typeface="Tahoma"/>
              </a:rPr>
              <a:t>Interior </a:t>
            </a:r>
            <a:r>
              <a:rPr b="0" i="0" lang="en-US" sz="2400" u="none">
                <a:solidFill>
                  <a:schemeClr val="hlink"/>
                </a:solidFill>
                <a:latin typeface="Tahoma"/>
                <a:ea typeface="Tahoma"/>
                <a:cs typeface="Tahoma"/>
                <a:sym typeface="Tahoma"/>
              </a:rPr>
              <a:t>node</a:t>
            </a:r>
            <a:r>
              <a:rPr b="0" i="0" lang="en-US" sz="2400" u="none">
                <a:solidFill>
                  <a:schemeClr val="dk1"/>
                </a:solidFill>
                <a:latin typeface="Tahoma"/>
                <a:ea typeface="Tahoma"/>
                <a:cs typeface="Tahoma"/>
                <a:sym typeface="Tahoma"/>
              </a:rPr>
              <a:t> contains a hash table</a:t>
            </a:r>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hlink"/>
                </a:solidFill>
                <a:latin typeface="Tahoma"/>
                <a:ea typeface="Tahoma"/>
                <a:cs typeface="Tahoma"/>
                <a:sym typeface="Tahoma"/>
              </a:rPr>
              <a:t>Subset function</a:t>
            </a:r>
            <a:r>
              <a:rPr b="0" i="0" lang="en-US" sz="2400" u="none">
                <a:solidFill>
                  <a:schemeClr val="dk1"/>
                </a:solidFill>
                <a:latin typeface="Tahoma"/>
                <a:ea typeface="Tahoma"/>
                <a:cs typeface="Tahoma"/>
                <a:sym typeface="Tahoma"/>
              </a:rPr>
              <a:t>: finds all the candidates contained in a transaction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381000" y="5334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Generating Association Rules from Frequent Itemsets</a:t>
            </a:r>
            <a:endParaRPr/>
          </a:p>
        </p:txBody>
      </p:sp>
      <p:sp>
        <p:nvSpPr>
          <p:cNvPr id="323" name="Google Shape;323;p34"/>
          <p:cNvSpPr txBox="1"/>
          <p:nvPr>
            <p:ph idx="1" type="body"/>
          </p:nvPr>
        </p:nvSpPr>
        <p:spPr>
          <a:xfrm>
            <a:off x="381000" y="1219200"/>
            <a:ext cx="8382000" cy="5105400"/>
          </a:xfrm>
          <a:prstGeom prst="rect">
            <a:avLst/>
          </a:prstGeom>
          <a:noFill/>
          <a:ln>
            <a:noFill/>
          </a:ln>
        </p:spPr>
        <p:txBody>
          <a:bodyPr anchorCtr="0" anchor="t" bIns="45700" lIns="91425" spcFirstLastPara="1" rIns="91425" wrap="square" tIns="45700">
            <a:noAutofit/>
          </a:bodyPr>
          <a:lstStyle/>
          <a:p>
            <a:pPr indent="-266700" lvl="0" marL="342900" marR="0" rtl="0" algn="l">
              <a:lnSpc>
                <a:spcPct val="100000"/>
              </a:lnSpc>
              <a:spcBef>
                <a:spcPts val="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Where </a:t>
            </a:r>
            <a:r>
              <a:rPr b="0" i="1" lang="en-US" sz="2000" u="none" cap="none" strike="noStrike">
                <a:solidFill>
                  <a:schemeClr val="dk1"/>
                </a:solidFill>
                <a:latin typeface="Tahoma"/>
                <a:ea typeface="Tahoma"/>
                <a:cs typeface="Tahoma"/>
                <a:sym typeface="Tahoma"/>
              </a:rPr>
              <a:t>support count </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A</a:t>
            </a:r>
            <a:r>
              <a:rPr b="0" i="0" lang="en-US" sz="2000" u="none" cap="none" strike="noStrike">
                <a:solidFill>
                  <a:schemeClr val="dk1"/>
                </a:solidFill>
                <a:latin typeface="Tahoma"/>
                <a:ea typeface="Tahoma"/>
                <a:cs typeface="Tahoma"/>
                <a:sym typeface="Tahoma"/>
              </a:rPr>
              <a:t> U</a:t>
            </a:r>
            <a:r>
              <a:rPr b="0" i="1" lang="en-US" sz="2000" u="none" cap="none" strike="noStrike">
                <a:solidFill>
                  <a:schemeClr val="dk1"/>
                </a:solidFill>
                <a:latin typeface="Tahoma"/>
                <a:ea typeface="Tahoma"/>
                <a:cs typeface="Tahoma"/>
                <a:sym typeface="Tahoma"/>
              </a:rPr>
              <a:t>B</a:t>
            </a:r>
            <a:r>
              <a:rPr b="0" i="0" lang="en-US" sz="2000" u="none" cap="none" strike="noStrike">
                <a:solidFill>
                  <a:schemeClr val="dk1"/>
                </a:solidFill>
                <a:latin typeface="Tahoma"/>
                <a:ea typeface="Tahoma"/>
                <a:cs typeface="Tahoma"/>
                <a:sym typeface="Tahoma"/>
              </a:rPr>
              <a:t>) is the number of transactions containing the itemsets </a:t>
            </a:r>
            <a:r>
              <a:rPr b="0" i="1" lang="en-US" sz="2000" u="none" cap="none" strike="noStrike">
                <a:solidFill>
                  <a:schemeClr val="dk1"/>
                </a:solidFill>
                <a:latin typeface="Tahoma"/>
                <a:ea typeface="Tahoma"/>
                <a:cs typeface="Tahoma"/>
                <a:sym typeface="Tahoma"/>
              </a:rPr>
              <a:t>A U B</a:t>
            </a:r>
            <a:r>
              <a:rPr b="0" i="0" lang="en-US" sz="2000" u="none" cap="none" strike="noStrike">
                <a:solidFill>
                  <a:schemeClr val="dk1"/>
                </a:solidFill>
                <a:latin typeface="Tahoma"/>
                <a:ea typeface="Tahoma"/>
                <a:cs typeface="Tahoma"/>
                <a:sym typeface="Tahoma"/>
              </a:rPr>
              <a:t>, and </a:t>
            </a:r>
            <a:r>
              <a:rPr b="0" i="1" lang="en-US" sz="2000" u="none" cap="none" strike="noStrike">
                <a:solidFill>
                  <a:schemeClr val="dk1"/>
                </a:solidFill>
                <a:latin typeface="Tahoma"/>
                <a:ea typeface="Tahoma"/>
                <a:cs typeface="Tahoma"/>
                <a:sym typeface="Tahoma"/>
              </a:rPr>
              <a:t>support count</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A</a:t>
            </a:r>
            <a:r>
              <a:rPr b="0" i="0" lang="en-US" sz="2000" u="none" cap="none" strike="noStrike">
                <a:solidFill>
                  <a:schemeClr val="dk1"/>
                </a:solidFill>
                <a:latin typeface="Tahoma"/>
                <a:ea typeface="Tahoma"/>
                <a:cs typeface="Tahoma"/>
                <a:sym typeface="Tahoma"/>
              </a:rPr>
              <a:t>) is the number of transactions containing the itemset </a:t>
            </a:r>
            <a:r>
              <a:rPr b="0" i="1" lang="en-US" sz="2000" u="none" cap="none" strike="noStrike">
                <a:solidFill>
                  <a:schemeClr val="dk1"/>
                </a:solidFill>
                <a:latin typeface="Tahoma"/>
                <a:ea typeface="Tahoma"/>
                <a:cs typeface="Tahoma"/>
                <a:sym typeface="Tahoma"/>
              </a:rPr>
              <a:t>A</a:t>
            </a:r>
            <a:r>
              <a:rPr b="0" i="0" lang="en-US" sz="2000"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For each frequent itemset </a:t>
            </a:r>
            <a:r>
              <a:rPr b="0" i="1" lang="en-US" sz="2000" u="none" cap="none" strike="noStrike">
                <a:solidFill>
                  <a:schemeClr val="dk1"/>
                </a:solidFill>
                <a:latin typeface="Tahoma"/>
                <a:ea typeface="Tahoma"/>
                <a:cs typeface="Tahoma"/>
                <a:sym typeface="Tahoma"/>
              </a:rPr>
              <a:t>l</a:t>
            </a:r>
            <a:r>
              <a:rPr b="0" i="0" lang="en-US" sz="2000" u="none" cap="none" strike="noStrike">
                <a:solidFill>
                  <a:schemeClr val="dk1"/>
                </a:solidFill>
                <a:latin typeface="Tahoma"/>
                <a:ea typeface="Tahoma"/>
                <a:cs typeface="Tahoma"/>
                <a:sym typeface="Tahoma"/>
              </a:rPr>
              <a:t>, generate all nonempty subsets of </a:t>
            </a:r>
            <a:r>
              <a:rPr b="0" i="1" lang="en-US" sz="2000" u="none" cap="none" strike="noStrike">
                <a:solidFill>
                  <a:schemeClr val="dk1"/>
                </a:solidFill>
                <a:latin typeface="Tahoma"/>
                <a:ea typeface="Tahoma"/>
                <a:cs typeface="Tahoma"/>
                <a:sym typeface="Tahoma"/>
              </a:rPr>
              <a:t>l</a:t>
            </a:r>
            <a:r>
              <a:rPr b="0" i="0" lang="en-US" sz="20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For every nonempty subset </a:t>
            </a:r>
            <a:r>
              <a:rPr b="0" i="1" lang="en-US" sz="2000" u="none" cap="none" strike="noStrike">
                <a:solidFill>
                  <a:schemeClr val="dk1"/>
                </a:solidFill>
                <a:latin typeface="Tahoma"/>
                <a:ea typeface="Tahoma"/>
                <a:cs typeface="Tahoma"/>
                <a:sym typeface="Tahoma"/>
              </a:rPr>
              <a:t>s </a:t>
            </a:r>
            <a:r>
              <a:rPr b="0" i="0" lang="en-US" sz="2000" u="none" cap="none" strike="noStrike">
                <a:solidFill>
                  <a:schemeClr val="dk1"/>
                </a:solidFill>
                <a:latin typeface="Tahoma"/>
                <a:ea typeface="Tahoma"/>
                <a:cs typeface="Tahoma"/>
                <a:sym typeface="Tahoma"/>
              </a:rPr>
              <a:t>of </a:t>
            </a:r>
            <a:r>
              <a:rPr b="0" i="1" lang="en-US" sz="2000" u="none" cap="none" strike="noStrike">
                <a:solidFill>
                  <a:schemeClr val="dk1"/>
                </a:solidFill>
                <a:latin typeface="Tahoma"/>
                <a:ea typeface="Tahoma"/>
                <a:cs typeface="Tahoma"/>
                <a:sym typeface="Tahoma"/>
              </a:rPr>
              <a:t>l</a:t>
            </a:r>
            <a:r>
              <a:rPr b="0" i="0" lang="en-US" sz="2000" u="none" cap="none" strike="noStrike">
                <a:solidFill>
                  <a:schemeClr val="dk1"/>
                </a:solidFill>
                <a:latin typeface="Tahoma"/>
                <a:ea typeface="Tahoma"/>
                <a:cs typeface="Tahoma"/>
                <a:sym typeface="Tahoma"/>
              </a:rPr>
              <a:t>, output the rule “</a:t>
            </a:r>
            <a:r>
              <a:rPr b="0" i="1" lang="en-US" sz="2000" u="none" cap="none" strike="noStrike">
                <a:solidFill>
                  <a:schemeClr val="dk1"/>
                </a:solidFill>
                <a:latin typeface="Tahoma"/>
                <a:ea typeface="Tahoma"/>
                <a:cs typeface="Tahoma"/>
                <a:sym typeface="Tahoma"/>
              </a:rPr>
              <a:t>s =&gt; </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l - s</a:t>
            </a:r>
            <a:r>
              <a:rPr b="0" i="0" lang="en-US" sz="2000" u="none" cap="none" strike="noStrike">
                <a:solidFill>
                  <a:schemeClr val="dk1"/>
                </a:solidFill>
                <a:latin typeface="Tahoma"/>
                <a:ea typeface="Tahoma"/>
                <a:cs typeface="Tahoma"/>
                <a:sym typeface="Tahoma"/>
              </a:rPr>
              <a:t>)” if </a:t>
            </a:r>
            <a:r>
              <a:rPr b="0" i="1" lang="en-US" sz="2000" u="none" cap="none" strike="noStrike">
                <a:solidFill>
                  <a:schemeClr val="dk1"/>
                </a:solidFill>
                <a:latin typeface="Tahoma"/>
                <a:ea typeface="Tahoma"/>
                <a:cs typeface="Tahoma"/>
                <a:sym typeface="Tahoma"/>
              </a:rPr>
              <a:t>support count</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l</a:t>
            </a:r>
            <a:r>
              <a:rPr b="0" i="0" lang="en-US" sz="2000" u="none" cap="none" strike="noStrike">
                <a:solidFill>
                  <a:schemeClr val="dk1"/>
                </a:solidFill>
                <a:latin typeface="Tahoma"/>
                <a:ea typeface="Tahoma"/>
                <a:cs typeface="Tahoma"/>
                <a:sym typeface="Tahoma"/>
              </a:rPr>
              <a:t>) / </a:t>
            </a:r>
            <a:r>
              <a:rPr b="0" i="1" lang="en-US" sz="2000" u="none" cap="none" strike="noStrike">
                <a:solidFill>
                  <a:schemeClr val="dk1"/>
                </a:solidFill>
                <a:latin typeface="Tahoma"/>
                <a:ea typeface="Tahoma"/>
                <a:cs typeface="Tahoma"/>
                <a:sym typeface="Tahoma"/>
              </a:rPr>
              <a:t>support count</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s</a:t>
            </a:r>
            <a:r>
              <a:rPr b="0" i="0" lang="en-US" sz="2000" u="none" cap="none" strike="noStrike">
                <a:solidFill>
                  <a:schemeClr val="dk1"/>
                </a:solidFill>
                <a:latin typeface="Tahoma"/>
                <a:ea typeface="Tahoma"/>
                <a:cs typeface="Tahoma"/>
                <a:sym typeface="Tahoma"/>
              </a:rPr>
              <a:t>) &gt;= </a:t>
            </a:r>
            <a:r>
              <a:rPr b="0" i="1" lang="en-US" sz="2000" u="none" cap="none" strike="noStrike">
                <a:solidFill>
                  <a:schemeClr val="dk1"/>
                </a:solidFill>
                <a:latin typeface="Tahoma"/>
                <a:ea typeface="Tahoma"/>
                <a:cs typeface="Tahoma"/>
                <a:sym typeface="Tahoma"/>
              </a:rPr>
              <a:t>min conf</a:t>
            </a:r>
            <a:r>
              <a:rPr b="0" i="0" lang="en-US" sz="2000" u="none" cap="none" strike="noStrike">
                <a:solidFill>
                  <a:schemeClr val="dk1"/>
                </a:solidFill>
                <a:latin typeface="Tahoma"/>
                <a:ea typeface="Tahoma"/>
                <a:cs typeface="Tahoma"/>
                <a:sym typeface="Tahoma"/>
              </a:rPr>
              <a:t>, where </a:t>
            </a:r>
            <a:r>
              <a:rPr b="0" i="1" lang="en-US" sz="2000" u="none" cap="none" strike="noStrike">
                <a:solidFill>
                  <a:schemeClr val="dk1"/>
                </a:solidFill>
                <a:latin typeface="Tahoma"/>
                <a:ea typeface="Tahoma"/>
                <a:cs typeface="Tahoma"/>
                <a:sym typeface="Tahoma"/>
              </a:rPr>
              <a:t>min conf </a:t>
            </a:r>
            <a:r>
              <a:rPr b="0" i="0" lang="en-US" sz="2000" u="none" cap="none" strike="noStrike">
                <a:solidFill>
                  <a:schemeClr val="dk1"/>
                </a:solidFill>
                <a:latin typeface="Tahoma"/>
                <a:ea typeface="Tahoma"/>
                <a:cs typeface="Tahoma"/>
                <a:sym typeface="Tahoma"/>
              </a:rPr>
              <a:t>is the minimum confidence threshold.</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Because the rules are generated from frequent itemsets, each one automatically satisfies minimum support.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Frequent itemsets can be stored ahead of time in hash tables along with their counts so that they can be accessed quickly.</a:t>
            </a:r>
            <a:endParaRPr/>
          </a:p>
        </p:txBody>
      </p:sp>
      <p:sp>
        <p:nvSpPr>
          <p:cNvPr id="324" name="Google Shape;324;p3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25" name="Google Shape;325;p3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26" name="Google Shape;326;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27" name="Google Shape;327;p34"/>
          <p:cNvPicPr preferRelativeResize="0"/>
          <p:nvPr/>
        </p:nvPicPr>
        <p:blipFill rotWithShape="1">
          <a:blip r:embed="rId3">
            <a:alphaModFix/>
          </a:blip>
          <a:srcRect b="0" l="0" r="0" t="0"/>
          <a:stretch/>
        </p:blipFill>
        <p:spPr>
          <a:xfrm>
            <a:off x="762000" y="1143000"/>
            <a:ext cx="71628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30" name="Google Shape;130;p1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31" name="Google Shape;131;p1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2" name="Google Shape;132;p17"/>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Chapter 5: Mining Frequent Patterns, Association and Correlations</a:t>
            </a:r>
            <a:endParaRPr/>
          </a:p>
        </p:txBody>
      </p:sp>
      <p:sp>
        <p:nvSpPr>
          <p:cNvPr id="133" name="Google Shape;133;p17"/>
          <p:cNvSpPr txBox="1"/>
          <p:nvPr>
            <p:ph idx="1" type="body"/>
          </p:nvPr>
        </p:nvSpPr>
        <p:spPr>
          <a:xfrm>
            <a:off x="381000" y="1524000"/>
            <a:ext cx="79248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pic>
        <p:nvPicPr>
          <p:cNvPr id="134" name="Google Shape;134;p17"/>
          <p:cNvPicPr preferRelativeResize="0"/>
          <p:nvPr>
            <p:ph idx="1" type="body"/>
          </p:nvPr>
        </p:nvPicPr>
        <p:blipFill rotWithShape="1">
          <a:blip r:embed="rId3">
            <a:alphaModFix/>
          </a:blip>
          <a:srcRect b="0" l="0" r="0" t="0"/>
          <a:stretch/>
        </p:blipFill>
        <p:spPr>
          <a:xfrm>
            <a:off x="5867400" y="1538287"/>
            <a:ext cx="990600" cy="4429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Generating association rules</a:t>
            </a:r>
            <a:endParaRPr/>
          </a:p>
        </p:txBody>
      </p:sp>
      <p:sp>
        <p:nvSpPr>
          <p:cNvPr id="333" name="Google Shape;333;p35"/>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Suppose the data contain the frequent itemset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1" lang="en-US" sz="2800" u="none" cap="none" strike="noStrike">
                <a:solidFill>
                  <a:schemeClr val="dk1"/>
                </a:solidFill>
                <a:latin typeface="Tahoma"/>
                <a:ea typeface="Tahoma"/>
                <a:cs typeface="Tahoma"/>
                <a:sym typeface="Tahoma"/>
              </a:rPr>
              <a:t>l </a:t>
            </a:r>
            <a:r>
              <a:rPr b="0" i="0" lang="en-US" sz="2800" u="none" cap="none" strike="noStrike">
                <a:solidFill>
                  <a:schemeClr val="dk1"/>
                </a:solidFill>
                <a:latin typeface="Tahoma"/>
                <a:ea typeface="Tahoma"/>
                <a:cs typeface="Tahoma"/>
                <a:sym typeface="Tahoma"/>
              </a:rPr>
              <a:t>= {I1, I2, I5}. What are the association rules that can be generated from </a:t>
            </a:r>
            <a:r>
              <a:rPr b="0" i="1" lang="en-US" sz="2800" u="none" cap="none" strike="noStrike">
                <a:solidFill>
                  <a:schemeClr val="dk1"/>
                </a:solidFill>
                <a:latin typeface="Tahoma"/>
                <a:ea typeface="Tahoma"/>
                <a:cs typeface="Tahoma"/>
                <a:sym typeface="Tahoma"/>
              </a:rPr>
              <a:t>l </a:t>
            </a:r>
            <a:r>
              <a:rPr b="0" i="0" lang="en-US" sz="28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nonempty subsets of </a:t>
            </a:r>
            <a:r>
              <a:rPr b="0" i="1" lang="en-US" sz="2800" u="none" cap="none" strike="noStrike">
                <a:solidFill>
                  <a:schemeClr val="dk1"/>
                </a:solidFill>
                <a:latin typeface="Tahoma"/>
                <a:ea typeface="Tahoma"/>
                <a:cs typeface="Tahoma"/>
                <a:sym typeface="Tahoma"/>
              </a:rPr>
              <a:t>l </a:t>
            </a:r>
            <a:r>
              <a:rPr b="0" i="0" lang="en-US" sz="2800" u="none" cap="none" strike="noStrike">
                <a:solidFill>
                  <a:schemeClr val="dk1"/>
                </a:solidFill>
                <a:latin typeface="Tahoma"/>
                <a:ea typeface="Tahoma"/>
                <a:cs typeface="Tahoma"/>
                <a:sym typeface="Tahoma"/>
              </a:rPr>
              <a:t>are {I1, I2}, {I1, I5}, {I2, I5}, {I1}, {I2}, and {I5}.</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The resulting association rules are listed with its confidence:</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334" name="Google Shape;334;p3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35" name="Google Shape;335;p3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36" name="Google Shape;336;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342" name="Google Shape;342;p3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43" name="Google Shape;343;p3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44" name="Google Shape;344;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345" name="Google Shape;345;p36"/>
          <p:cNvPicPr preferRelativeResize="0"/>
          <p:nvPr>
            <p:ph idx="1" type="body"/>
          </p:nvPr>
        </p:nvPicPr>
        <p:blipFill rotWithShape="1">
          <a:blip r:embed="rId3">
            <a:alphaModFix/>
          </a:blip>
          <a:srcRect b="0" l="0" r="0" t="0"/>
          <a:stretch/>
        </p:blipFill>
        <p:spPr>
          <a:xfrm>
            <a:off x="3733800" y="1957387"/>
            <a:ext cx="4860925" cy="3833812"/>
          </a:xfrm>
          <a:prstGeom prst="rect">
            <a:avLst/>
          </a:prstGeom>
          <a:noFill/>
          <a:ln>
            <a:noFill/>
          </a:ln>
        </p:spPr>
      </p:pic>
      <p:pic>
        <p:nvPicPr>
          <p:cNvPr id="346" name="Google Shape;346;p36"/>
          <p:cNvPicPr preferRelativeResize="0"/>
          <p:nvPr/>
        </p:nvPicPr>
        <p:blipFill rotWithShape="1">
          <a:blip r:embed="rId4">
            <a:alphaModFix/>
          </a:blip>
          <a:srcRect b="0" l="0" r="0" t="0"/>
          <a:stretch/>
        </p:blipFill>
        <p:spPr>
          <a:xfrm>
            <a:off x="152400" y="381000"/>
            <a:ext cx="3429000" cy="617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52" name="Google Shape;352;p3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53" name="Google Shape;353;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54" name="Google Shape;354;p37"/>
          <p:cNvSpPr txBox="1"/>
          <p:nvPr>
            <p:ph type="title"/>
          </p:nvPr>
        </p:nvSpPr>
        <p:spPr>
          <a:xfrm>
            <a:off x="623887" y="381000"/>
            <a:ext cx="8062912"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Challenges of Frequent Pattern Mining</a:t>
            </a:r>
            <a:endParaRPr/>
          </a:p>
        </p:txBody>
      </p:sp>
      <p:sp>
        <p:nvSpPr>
          <p:cNvPr id="355" name="Google Shape;355;p37"/>
          <p:cNvSpPr txBox="1"/>
          <p:nvPr>
            <p:ph idx="1" type="body"/>
          </p:nvPr>
        </p:nvSpPr>
        <p:spPr>
          <a:xfrm>
            <a:off x="381000" y="1447800"/>
            <a:ext cx="8497887"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Challenges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Multiple scans of transaction database</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Huge number of candidates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Tedious workload of support counting for candidates</a:t>
            </a:r>
            <a:endParaRPr/>
          </a:p>
          <a:p>
            <a:pPr indent="-342900" lvl="0" marL="342900" rtl="0" algn="l">
              <a:lnSpc>
                <a:spcPct val="13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Improving Apriori: general ideas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Reduce passes of transaction database scans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Shrink number of candidates</a:t>
            </a:r>
            <a:endParaRPr/>
          </a:p>
          <a:p>
            <a:pPr indent="-285750" lvl="1" marL="742950" rtl="0" algn="l">
              <a:lnSpc>
                <a:spcPct val="13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Facilitate support counting of candidates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Improving the Efficiency of Apriori</a:t>
            </a:r>
            <a:endParaRPr/>
          </a:p>
        </p:txBody>
      </p:sp>
      <p:sp>
        <p:nvSpPr>
          <p:cNvPr id="361" name="Google Shape;361;p38"/>
          <p:cNvSpPr txBox="1"/>
          <p:nvPr>
            <p:ph idx="1" type="body"/>
          </p:nvPr>
        </p:nvSpPr>
        <p:spPr>
          <a:xfrm>
            <a:off x="533400" y="11430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rgbClr val="FF0000"/>
                </a:solidFill>
                <a:latin typeface="Tahoma"/>
                <a:ea typeface="Tahoma"/>
                <a:cs typeface="Tahoma"/>
                <a:sym typeface="Tahoma"/>
              </a:rPr>
              <a:t>Hash-based technique : </a:t>
            </a:r>
            <a:r>
              <a:rPr b="0" i="0" lang="en-US" sz="2800" u="none">
                <a:solidFill>
                  <a:schemeClr val="dk1"/>
                </a:solidFill>
                <a:latin typeface="Tahoma"/>
                <a:ea typeface="Tahoma"/>
                <a:cs typeface="Tahoma"/>
                <a:sym typeface="Tahoma"/>
              </a:rPr>
              <a:t>A hash-based technique can be used to reduce the size of the candidate </a:t>
            </a:r>
            <a:r>
              <a:rPr b="0" i="1" lang="en-US" sz="2800" u="none">
                <a:solidFill>
                  <a:schemeClr val="dk1"/>
                </a:solidFill>
                <a:latin typeface="Tahoma"/>
                <a:ea typeface="Tahoma"/>
                <a:cs typeface="Tahoma"/>
                <a:sym typeface="Tahoma"/>
              </a:rPr>
              <a:t>k</a:t>
            </a:r>
            <a:r>
              <a:rPr b="0" i="0" lang="en-US" sz="2800" u="none">
                <a:solidFill>
                  <a:schemeClr val="dk1"/>
                </a:solidFill>
                <a:latin typeface="Tahoma"/>
                <a:ea typeface="Tahoma"/>
                <a:cs typeface="Tahoma"/>
                <a:sym typeface="Tahoma"/>
              </a:rPr>
              <a:t>-itemsets, </a:t>
            </a:r>
            <a:r>
              <a:rPr b="0" i="1" lang="en-US" sz="2800" u="none">
                <a:solidFill>
                  <a:schemeClr val="dk1"/>
                </a:solidFill>
                <a:latin typeface="Tahoma"/>
                <a:ea typeface="Tahoma"/>
                <a:cs typeface="Tahoma"/>
                <a:sym typeface="Tahoma"/>
              </a:rPr>
              <a:t>Ck</a:t>
            </a:r>
            <a:r>
              <a:rPr b="0" i="0" lang="en-US" sz="2800" u="none">
                <a:solidFill>
                  <a:schemeClr val="dk1"/>
                </a:solidFill>
                <a:latin typeface="Tahoma"/>
                <a:ea typeface="Tahoma"/>
                <a:cs typeface="Tahoma"/>
                <a:sym typeface="Tahoma"/>
              </a:rPr>
              <a:t>, for </a:t>
            </a:r>
            <a:r>
              <a:rPr b="0" i="1" lang="en-US" sz="2800" u="none">
                <a:solidFill>
                  <a:schemeClr val="dk1"/>
                </a:solidFill>
                <a:latin typeface="Tahoma"/>
                <a:ea typeface="Tahoma"/>
                <a:cs typeface="Tahoma"/>
                <a:sym typeface="Tahoma"/>
              </a:rPr>
              <a:t>k </a:t>
            </a:r>
            <a:r>
              <a:rPr b="0" i="0" lang="en-US" sz="2800" u="none">
                <a:solidFill>
                  <a:schemeClr val="dk1"/>
                </a:solidFill>
                <a:latin typeface="Tahoma"/>
                <a:ea typeface="Tahoma"/>
                <a:cs typeface="Tahoma"/>
                <a:sym typeface="Tahoma"/>
              </a:rPr>
              <a:t>&gt; 1.</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ahoma"/>
                <a:ea typeface="Tahoma"/>
                <a:cs typeface="Tahoma"/>
                <a:sym typeface="Tahoma"/>
              </a:rPr>
              <a:t>Transaction reduction </a:t>
            </a:r>
            <a:r>
              <a:rPr b="0" i="0" lang="en-US" sz="2800" u="none">
                <a:solidFill>
                  <a:schemeClr val="dk1"/>
                </a:solidFill>
                <a:latin typeface="Tahoma"/>
                <a:ea typeface="Tahoma"/>
                <a:cs typeface="Tahoma"/>
                <a:sym typeface="Tahoma"/>
              </a:rPr>
              <a:t>(reducing the number of transactions scanned in future iterations): </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A transaction that does not contain any frequent </a:t>
            </a:r>
            <a:r>
              <a:rPr b="0" i="1" lang="en-US" sz="2800" u="none" cap="none" strike="noStrike">
                <a:solidFill>
                  <a:schemeClr val="dk1"/>
                </a:solidFill>
                <a:latin typeface="Tahoma"/>
                <a:ea typeface="Tahoma"/>
                <a:cs typeface="Tahoma"/>
                <a:sym typeface="Tahoma"/>
              </a:rPr>
              <a:t>k</a:t>
            </a:r>
            <a:r>
              <a:rPr b="0" i="0" lang="en-US" sz="2800" u="none" cap="none" strike="noStrike">
                <a:solidFill>
                  <a:schemeClr val="dk1"/>
                </a:solidFill>
                <a:latin typeface="Tahoma"/>
                <a:ea typeface="Tahoma"/>
                <a:cs typeface="Tahoma"/>
                <a:sym typeface="Tahoma"/>
              </a:rPr>
              <a:t>-itemsets cannot contain any frequent (</a:t>
            </a:r>
            <a:r>
              <a:rPr b="0" i="1" lang="en-US" sz="2800" u="none" cap="none" strike="noStrike">
                <a:solidFill>
                  <a:schemeClr val="dk1"/>
                </a:solidFill>
                <a:latin typeface="Tahoma"/>
                <a:ea typeface="Tahoma"/>
                <a:cs typeface="Tahoma"/>
                <a:sym typeface="Tahoma"/>
              </a:rPr>
              <a:t>k</a:t>
            </a:r>
            <a:r>
              <a:rPr b="0" i="0" lang="en-US" sz="2800" u="none" cap="none" strike="noStrike">
                <a:solidFill>
                  <a:schemeClr val="dk1"/>
                </a:solidFill>
                <a:latin typeface="Tahoma"/>
                <a:ea typeface="Tahoma"/>
                <a:cs typeface="Tahoma"/>
                <a:sym typeface="Tahoma"/>
              </a:rPr>
              <a:t>+1)-itemsets.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ahoma"/>
                <a:ea typeface="Tahoma"/>
                <a:cs typeface="Tahoma"/>
                <a:sym typeface="Tahoma"/>
              </a:rPr>
              <a:t>Partitioning</a:t>
            </a:r>
            <a:r>
              <a:rPr b="0" i="0" lang="en-US" sz="2800" u="none">
                <a:solidFill>
                  <a:schemeClr val="dk1"/>
                </a:solidFill>
                <a:latin typeface="Tahoma"/>
                <a:ea typeface="Tahoma"/>
                <a:cs typeface="Tahoma"/>
                <a:sym typeface="Tahoma"/>
              </a:rPr>
              <a:t> (partitioning the data to find candidate itemsets): A partitioning technique can be used that requires just two database scans to mine the frequent itemsets</a:t>
            </a:r>
            <a:endParaRPr/>
          </a:p>
        </p:txBody>
      </p:sp>
      <p:sp>
        <p:nvSpPr>
          <p:cNvPr id="362" name="Google Shape;362;p3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63" name="Google Shape;363;p3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64" name="Google Shape;364;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370" name="Google Shape;370;p39"/>
          <p:cNvSpPr txBox="1"/>
          <p:nvPr>
            <p:ph idx="1" type="body"/>
          </p:nvPr>
        </p:nvSpPr>
        <p:spPr>
          <a:xfrm>
            <a:off x="381000" y="1371600"/>
            <a:ext cx="84582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rgbClr val="FF0000"/>
                </a:solidFill>
                <a:latin typeface="Tahoma"/>
                <a:ea typeface="Tahoma"/>
                <a:cs typeface="Tahoma"/>
                <a:sym typeface="Tahoma"/>
              </a:rPr>
              <a:t>Sampling</a:t>
            </a:r>
            <a:r>
              <a:rPr b="0" i="0" lang="en-US" sz="2800" u="none">
                <a:solidFill>
                  <a:schemeClr val="dk1"/>
                </a:solidFill>
                <a:latin typeface="Tahoma"/>
                <a:ea typeface="Tahoma"/>
                <a:cs typeface="Tahoma"/>
                <a:sym typeface="Tahoma"/>
              </a:rPr>
              <a:t> (mining on a subset of the given data): The basic idea of the sampling approach is to pick a random sample </a:t>
            </a:r>
            <a:r>
              <a:rPr b="0" i="1" lang="en-US" sz="2800" u="none">
                <a:solidFill>
                  <a:schemeClr val="dk1"/>
                </a:solidFill>
                <a:latin typeface="Tahoma"/>
                <a:ea typeface="Tahoma"/>
                <a:cs typeface="Tahoma"/>
                <a:sym typeface="Tahoma"/>
              </a:rPr>
              <a:t>S </a:t>
            </a:r>
            <a:r>
              <a:rPr b="0" i="0" lang="en-US" sz="2800" u="none">
                <a:solidFill>
                  <a:schemeClr val="dk1"/>
                </a:solidFill>
                <a:latin typeface="Tahoma"/>
                <a:ea typeface="Tahoma"/>
                <a:cs typeface="Tahoma"/>
                <a:sym typeface="Tahoma"/>
              </a:rPr>
              <a:t>of the given data </a:t>
            </a:r>
            <a:r>
              <a:rPr b="0" i="1" lang="en-US" sz="2800" u="none">
                <a:solidFill>
                  <a:schemeClr val="dk1"/>
                </a:solidFill>
                <a:latin typeface="Tahoma"/>
                <a:ea typeface="Tahoma"/>
                <a:cs typeface="Tahoma"/>
                <a:sym typeface="Tahoma"/>
              </a:rPr>
              <a:t>D</a:t>
            </a:r>
            <a:r>
              <a:rPr b="0" i="0" lang="en-US" sz="2800" u="none">
                <a:solidFill>
                  <a:schemeClr val="dk1"/>
                </a:solidFill>
                <a:latin typeface="Tahoma"/>
                <a:ea typeface="Tahoma"/>
                <a:cs typeface="Tahoma"/>
                <a:sym typeface="Tahoma"/>
              </a:rPr>
              <a:t>, and then search for frequent itemsets in </a:t>
            </a:r>
            <a:r>
              <a:rPr b="0" i="1" lang="en-US" sz="2800" u="none">
                <a:solidFill>
                  <a:schemeClr val="dk1"/>
                </a:solidFill>
                <a:latin typeface="Tahoma"/>
                <a:ea typeface="Tahoma"/>
                <a:cs typeface="Tahoma"/>
                <a:sym typeface="Tahoma"/>
              </a:rPr>
              <a:t>S </a:t>
            </a:r>
            <a:r>
              <a:rPr b="0" i="0" lang="en-US" sz="2800" u="none">
                <a:solidFill>
                  <a:schemeClr val="dk1"/>
                </a:solidFill>
                <a:latin typeface="Tahoma"/>
                <a:ea typeface="Tahoma"/>
                <a:cs typeface="Tahoma"/>
                <a:sym typeface="Tahoma"/>
              </a:rPr>
              <a:t>instead of </a:t>
            </a:r>
            <a:r>
              <a:rPr b="0" i="1" lang="en-US" sz="2800" u="none">
                <a:solidFill>
                  <a:schemeClr val="dk1"/>
                </a:solidFill>
                <a:latin typeface="Tahoma"/>
                <a:ea typeface="Tahoma"/>
                <a:cs typeface="Tahoma"/>
                <a:sym typeface="Tahoma"/>
              </a:rPr>
              <a:t>D</a:t>
            </a:r>
            <a:r>
              <a:rPr b="0" i="0" lang="en-US" sz="2800" u="none">
                <a:solidFill>
                  <a:schemeClr val="dk1"/>
                </a:solidFill>
                <a:latin typeface="Tahoma"/>
                <a:ea typeface="Tahoma"/>
                <a:cs typeface="Tahoma"/>
                <a:sym typeface="Tahoma"/>
              </a:rPr>
              <a: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rgbClr val="FF0000"/>
                </a:solidFill>
                <a:latin typeface="Tahoma"/>
                <a:ea typeface="Tahoma"/>
                <a:cs typeface="Tahoma"/>
                <a:sym typeface="Tahoma"/>
              </a:rPr>
              <a:t>Dynamic itemset counting </a:t>
            </a:r>
            <a:r>
              <a:rPr b="0" i="0" lang="en-US" sz="2800" u="none">
                <a:solidFill>
                  <a:schemeClr val="dk1"/>
                </a:solidFill>
                <a:latin typeface="Tahoma"/>
                <a:ea typeface="Tahoma"/>
                <a:cs typeface="Tahoma"/>
                <a:sym typeface="Tahoma"/>
              </a:rPr>
              <a:t>(adding candidate itemsets at different points during a scan):</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A dynamic itemset counting technique was proposed in which the database is partitioned into blocks marked by start points.</a:t>
            </a:r>
            <a:endParaRPr/>
          </a:p>
        </p:txBody>
      </p:sp>
      <p:sp>
        <p:nvSpPr>
          <p:cNvPr id="371" name="Google Shape;371;p3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72" name="Google Shape;372;p3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73" name="Google Shape;373;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79" name="Google Shape;379;p4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80" name="Google Shape;380;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81" name="Google Shape;381;p4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Bottleneck of Frequent-pattern Mining</a:t>
            </a:r>
            <a:endParaRPr/>
          </a:p>
        </p:txBody>
      </p:sp>
      <p:sp>
        <p:nvSpPr>
          <p:cNvPr id="382" name="Google Shape;382;p40"/>
          <p:cNvSpPr txBox="1"/>
          <p:nvPr>
            <p:ph idx="1" type="body"/>
          </p:nvPr>
        </p:nvSpPr>
        <p:spPr>
          <a:xfrm>
            <a:off x="457200" y="1447800"/>
            <a:ext cx="8497887"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Multiple database scans are </a:t>
            </a:r>
            <a:r>
              <a:rPr b="0" i="0" lang="en-US" sz="2800" u="none">
                <a:solidFill>
                  <a:schemeClr val="hlink"/>
                </a:solidFill>
                <a:latin typeface="Tahoma"/>
                <a:ea typeface="Tahoma"/>
                <a:cs typeface="Tahoma"/>
                <a:sym typeface="Tahoma"/>
              </a:rPr>
              <a:t>costly</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long patterns needs many passes of scanning and generates lots of candidates</a:t>
            </a:r>
            <a:endParaRPr b="0" i="0" sz="2800" u="none">
              <a:solidFill>
                <a:schemeClr val="hlink"/>
              </a:solidFill>
              <a:latin typeface="Tahoma"/>
              <a:ea typeface="Tahoma"/>
              <a:cs typeface="Tahoma"/>
              <a:sym typeface="Tahoma"/>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To find frequent itemset </a:t>
            </a:r>
            <a:r>
              <a:rPr b="0" i="1" lang="en-US" sz="2800" u="none">
                <a:solidFill>
                  <a:schemeClr val="dk1"/>
                </a:solidFill>
                <a:latin typeface="Tahoma"/>
                <a:ea typeface="Tahoma"/>
                <a:cs typeface="Tahoma"/>
                <a:sym typeface="Tahoma"/>
              </a:rPr>
              <a:t>i</a:t>
            </a:r>
            <a:r>
              <a:rPr b="0" baseline="-25000" i="1" lang="en-US" sz="2800" u="none">
                <a:solidFill>
                  <a:schemeClr val="dk1"/>
                </a:solidFill>
                <a:latin typeface="Tahoma"/>
                <a:ea typeface="Tahoma"/>
                <a:cs typeface="Tahoma"/>
                <a:sym typeface="Tahoma"/>
              </a:rPr>
              <a:t>1</a:t>
            </a:r>
            <a:r>
              <a:rPr b="0" i="1" lang="en-US" sz="2800" u="none">
                <a:solidFill>
                  <a:schemeClr val="dk1"/>
                </a:solidFill>
                <a:latin typeface="Tahoma"/>
                <a:ea typeface="Tahoma"/>
                <a:cs typeface="Tahoma"/>
                <a:sym typeface="Tahoma"/>
              </a:rPr>
              <a:t>i</a:t>
            </a:r>
            <a:r>
              <a:rPr b="0" baseline="-25000" i="1" lang="en-US" sz="2800" u="none">
                <a:solidFill>
                  <a:schemeClr val="dk1"/>
                </a:solidFill>
                <a:latin typeface="Tahoma"/>
                <a:ea typeface="Tahoma"/>
                <a:cs typeface="Tahoma"/>
                <a:sym typeface="Tahoma"/>
              </a:rPr>
              <a:t>2</a:t>
            </a:r>
            <a:r>
              <a:rPr b="0" i="1" lang="en-US" sz="2800" u="none">
                <a:solidFill>
                  <a:schemeClr val="dk1"/>
                </a:solidFill>
                <a:latin typeface="Tahoma"/>
                <a:ea typeface="Tahoma"/>
                <a:cs typeface="Tahoma"/>
                <a:sym typeface="Tahoma"/>
              </a:rPr>
              <a:t>…i</a:t>
            </a:r>
            <a:r>
              <a:rPr b="0" baseline="-25000" i="1" lang="en-US" sz="2800" u="none">
                <a:solidFill>
                  <a:schemeClr val="dk1"/>
                </a:solidFill>
                <a:latin typeface="Tahoma"/>
                <a:ea typeface="Tahoma"/>
                <a:cs typeface="Tahoma"/>
                <a:sym typeface="Tahoma"/>
              </a:rPr>
              <a:t>100</a:t>
            </a:r>
            <a:endParaRPr b="0" i="1" sz="28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 of scans: </a:t>
            </a:r>
            <a:r>
              <a:rPr b="0" i="0" lang="en-US" sz="2400" u="none">
                <a:solidFill>
                  <a:schemeClr val="hlink"/>
                </a:solidFill>
                <a:latin typeface="Tahoma"/>
                <a:ea typeface="Tahoma"/>
                <a:cs typeface="Tahoma"/>
                <a:sym typeface="Tahoma"/>
              </a:rPr>
              <a:t>100</a:t>
            </a:r>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 of Candidates: (</a:t>
            </a:r>
            <a:r>
              <a:rPr b="0" baseline="-25000" i="0" lang="en-US" sz="2400" u="none">
                <a:solidFill>
                  <a:schemeClr val="dk1"/>
                </a:solidFill>
                <a:latin typeface="Tahoma"/>
                <a:ea typeface="Tahoma"/>
                <a:cs typeface="Tahoma"/>
                <a:sym typeface="Tahoma"/>
              </a:rPr>
              <a:t>100</a:t>
            </a:r>
            <a:r>
              <a:rPr b="0" baseline="30000" i="0"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 (</a:t>
            </a:r>
            <a:r>
              <a:rPr b="0" baseline="-25000" i="0" lang="en-US" sz="2400" u="none">
                <a:solidFill>
                  <a:schemeClr val="dk1"/>
                </a:solidFill>
                <a:latin typeface="Tahoma"/>
                <a:ea typeface="Tahoma"/>
                <a:cs typeface="Tahoma"/>
                <a:sym typeface="Tahoma"/>
              </a:rPr>
              <a:t>100</a:t>
            </a:r>
            <a:r>
              <a:rPr b="0" baseline="30000" i="0" lang="en-US" sz="2400" u="none">
                <a:solidFill>
                  <a:schemeClr val="dk1"/>
                </a:solidFill>
                <a:latin typeface="Tahoma"/>
                <a:ea typeface="Tahoma"/>
                <a:cs typeface="Tahoma"/>
                <a:sym typeface="Tahoma"/>
              </a:rPr>
              <a:t>2</a:t>
            </a:r>
            <a:r>
              <a:rPr b="0" i="0" lang="en-US" sz="2400" u="none">
                <a:solidFill>
                  <a:schemeClr val="dk1"/>
                </a:solidFill>
                <a:latin typeface="Tahoma"/>
                <a:ea typeface="Tahoma"/>
                <a:cs typeface="Tahoma"/>
                <a:sym typeface="Tahoma"/>
              </a:rPr>
              <a:t>) + … + (</a:t>
            </a:r>
            <a:r>
              <a:rPr b="0" baseline="-25000" i="0" lang="en-US" sz="2400" u="none">
                <a:solidFill>
                  <a:schemeClr val="dk1"/>
                </a:solidFill>
                <a:latin typeface="Tahoma"/>
                <a:ea typeface="Tahoma"/>
                <a:cs typeface="Tahoma"/>
                <a:sym typeface="Tahoma"/>
              </a:rPr>
              <a:t>1</a:t>
            </a:r>
            <a:r>
              <a:rPr b="0" baseline="30000" i="0" lang="en-US" sz="2400" u="none">
                <a:solidFill>
                  <a:schemeClr val="dk1"/>
                </a:solidFill>
                <a:latin typeface="Tahoma"/>
                <a:ea typeface="Tahoma"/>
                <a:cs typeface="Tahoma"/>
                <a:sym typeface="Tahoma"/>
              </a:rPr>
              <a:t>1</a:t>
            </a:r>
            <a:r>
              <a:rPr b="0" baseline="-25000" i="0" lang="en-US" sz="2400" u="none">
                <a:solidFill>
                  <a:schemeClr val="dk1"/>
                </a:solidFill>
                <a:latin typeface="Tahoma"/>
                <a:ea typeface="Tahoma"/>
                <a:cs typeface="Tahoma"/>
                <a:sym typeface="Tahoma"/>
              </a:rPr>
              <a:t>0</a:t>
            </a:r>
            <a:r>
              <a:rPr b="0" baseline="30000" i="0" lang="en-US" sz="2400" u="none">
                <a:solidFill>
                  <a:schemeClr val="dk1"/>
                </a:solidFill>
                <a:latin typeface="Tahoma"/>
                <a:ea typeface="Tahoma"/>
                <a:cs typeface="Tahoma"/>
                <a:sym typeface="Tahoma"/>
              </a:rPr>
              <a:t>0</a:t>
            </a:r>
            <a:r>
              <a:rPr b="0" baseline="-25000" i="0" lang="en-US" sz="2400" u="none">
                <a:solidFill>
                  <a:schemeClr val="dk1"/>
                </a:solidFill>
                <a:latin typeface="Tahoma"/>
                <a:ea typeface="Tahoma"/>
                <a:cs typeface="Tahoma"/>
                <a:sym typeface="Tahoma"/>
              </a:rPr>
              <a:t>0</a:t>
            </a:r>
            <a:r>
              <a:rPr b="0" baseline="30000" i="0" lang="en-US" sz="2400" u="none">
                <a:solidFill>
                  <a:schemeClr val="dk1"/>
                </a:solidFill>
                <a:latin typeface="Tahoma"/>
                <a:ea typeface="Tahoma"/>
                <a:cs typeface="Tahoma"/>
                <a:sym typeface="Tahoma"/>
              </a:rPr>
              <a:t>0</a:t>
            </a:r>
            <a:r>
              <a:rPr b="0" i="0" lang="en-US" sz="2400" u="none">
                <a:solidFill>
                  <a:schemeClr val="dk1"/>
                </a:solidFill>
                <a:latin typeface="Tahoma"/>
                <a:ea typeface="Tahoma"/>
                <a:cs typeface="Tahoma"/>
                <a:sym typeface="Tahoma"/>
              </a:rPr>
              <a:t>) = 2</a:t>
            </a:r>
            <a:r>
              <a:rPr b="0" baseline="30000" i="0" lang="en-US" sz="2400" u="none">
                <a:solidFill>
                  <a:schemeClr val="dk1"/>
                </a:solidFill>
                <a:latin typeface="Tahoma"/>
                <a:ea typeface="Tahoma"/>
                <a:cs typeface="Tahoma"/>
                <a:sym typeface="Tahoma"/>
              </a:rPr>
              <a:t>100</a:t>
            </a:r>
            <a:r>
              <a:rPr b="0" i="0" lang="en-US" sz="2400" u="none">
                <a:solidFill>
                  <a:schemeClr val="dk1"/>
                </a:solidFill>
                <a:latin typeface="Tahoma"/>
                <a:ea typeface="Tahoma"/>
                <a:cs typeface="Tahoma"/>
                <a:sym typeface="Tahoma"/>
              </a:rPr>
              <a:t>-1 = </a:t>
            </a:r>
            <a:r>
              <a:rPr b="0" i="0" lang="en-US" sz="2400" u="none">
                <a:solidFill>
                  <a:schemeClr val="hlink"/>
                </a:solidFill>
                <a:latin typeface="Tahoma"/>
                <a:ea typeface="Tahoma"/>
                <a:cs typeface="Tahoma"/>
                <a:sym typeface="Tahoma"/>
              </a:rPr>
              <a:t>1.27*10</a:t>
            </a:r>
            <a:r>
              <a:rPr b="0" baseline="30000" i="0" lang="en-US" sz="2400" u="none">
                <a:solidFill>
                  <a:schemeClr val="hlink"/>
                </a:solidFill>
                <a:latin typeface="Tahoma"/>
                <a:ea typeface="Tahoma"/>
                <a:cs typeface="Tahoma"/>
                <a:sym typeface="Tahoma"/>
              </a:rPr>
              <a:t>30 </a:t>
            </a:r>
            <a:r>
              <a:rPr b="0" i="0" lang="en-US" sz="2400" u="none">
                <a:solidFill>
                  <a:schemeClr val="hlink"/>
                </a:solidFill>
                <a:latin typeface="Tahoma"/>
                <a:ea typeface="Tahoma"/>
                <a:cs typeface="Tahoma"/>
                <a:sym typeface="Tahoma"/>
              </a:rPr>
              <a:t>!</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Bottleneck: candidate-generation-and-test</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Can we avoid candidate generation?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88" name="Google Shape;388;p4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89" name="Google Shape;389;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90" name="Google Shape;390;p41"/>
          <p:cNvSpPr txBox="1"/>
          <p:nvPr>
            <p:ph type="title"/>
          </p:nvPr>
        </p:nvSpPr>
        <p:spPr>
          <a:xfrm>
            <a:off x="609600" y="228600"/>
            <a:ext cx="79248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Frequent Patterns Without</a:t>
            </a:r>
            <a:r>
              <a:rPr b="0" i="0" lang="en-US" sz="3200" u="none">
                <a:solidFill>
                  <a:schemeClr val="hlink"/>
                </a:solidFill>
                <a:latin typeface="Tahoma"/>
                <a:ea typeface="Tahoma"/>
                <a:cs typeface="Tahoma"/>
                <a:sym typeface="Tahoma"/>
              </a:rPr>
              <a:t> </a:t>
            </a:r>
            <a:r>
              <a:rPr b="0" i="0" lang="en-US" sz="3200" u="none">
                <a:solidFill>
                  <a:srgbClr val="000099"/>
                </a:solidFill>
                <a:latin typeface="Tahoma"/>
                <a:ea typeface="Tahoma"/>
                <a:cs typeface="Tahoma"/>
                <a:sym typeface="Tahoma"/>
              </a:rPr>
              <a:t>Candidate Generation</a:t>
            </a:r>
            <a:endParaRPr/>
          </a:p>
        </p:txBody>
      </p:sp>
      <p:sp>
        <p:nvSpPr>
          <p:cNvPr id="391" name="Google Shape;391;p41"/>
          <p:cNvSpPr txBox="1"/>
          <p:nvPr>
            <p:ph idx="1" type="body"/>
          </p:nvPr>
        </p:nvSpPr>
        <p:spPr>
          <a:xfrm>
            <a:off x="304800" y="1143000"/>
            <a:ext cx="85979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Frequent-pattern growth, or simply FP-growth, which adopts a </a:t>
            </a:r>
            <a:r>
              <a:rPr b="0" i="1" lang="en-US" sz="2800" u="none">
                <a:solidFill>
                  <a:schemeClr val="dk1"/>
                </a:solidFill>
                <a:latin typeface="Tahoma"/>
                <a:ea typeface="Tahoma"/>
                <a:cs typeface="Tahoma"/>
                <a:sym typeface="Tahoma"/>
              </a:rPr>
              <a:t>divide-and-conquer </a:t>
            </a:r>
            <a:r>
              <a:rPr b="0" i="0" lang="en-US" sz="2800" u="none">
                <a:solidFill>
                  <a:schemeClr val="dk1"/>
                </a:solidFill>
                <a:latin typeface="Tahoma"/>
                <a:ea typeface="Tahoma"/>
                <a:cs typeface="Tahoma"/>
                <a:sym typeface="Tahoma"/>
              </a:rPr>
              <a:t>strategy as follows.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First, it compresses the database representing frequent items into a frequent-pattern tree, or FP-tree, which retains the itemset association information.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It then divides the compressed database into a set of </a:t>
            </a:r>
            <a:r>
              <a:rPr b="0" i="1" lang="en-US" sz="2800" u="none">
                <a:solidFill>
                  <a:schemeClr val="dk1"/>
                </a:solidFill>
                <a:latin typeface="Tahoma"/>
                <a:ea typeface="Tahoma"/>
                <a:cs typeface="Tahoma"/>
                <a:sym typeface="Tahoma"/>
              </a:rPr>
              <a:t>conditional databases </a:t>
            </a:r>
            <a:r>
              <a:rPr b="0" i="0" lang="en-US" sz="2800" u="none">
                <a:solidFill>
                  <a:schemeClr val="dk1"/>
                </a:solidFill>
                <a:latin typeface="Tahoma"/>
                <a:ea typeface="Tahoma"/>
                <a:cs typeface="Tahoma"/>
                <a:sym typeface="Tahoma"/>
              </a:rPr>
              <a:t>(a special kind of projected database), each associated with one frequent item or “pattern fragment,” and mines each such database separately.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397" name="Google Shape;397;p4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398" name="Google Shape;398;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399" name="Google Shape;399;p42"/>
          <p:cNvSpPr txBox="1"/>
          <p:nvPr>
            <p:ph type="title"/>
          </p:nvPr>
        </p:nvSpPr>
        <p:spPr>
          <a:xfrm>
            <a:off x="152400" y="304800"/>
            <a:ext cx="8763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Construct FP-tree from a Transaction Database</a:t>
            </a:r>
            <a:endParaRPr/>
          </a:p>
        </p:txBody>
      </p:sp>
      <p:grpSp>
        <p:nvGrpSpPr>
          <p:cNvPr id="400" name="Google Shape;400;p42"/>
          <p:cNvGrpSpPr/>
          <p:nvPr/>
        </p:nvGrpSpPr>
        <p:grpSpPr>
          <a:xfrm>
            <a:off x="4191000" y="2971800"/>
            <a:ext cx="4579937" cy="3624262"/>
            <a:chOff x="2496" y="1772"/>
            <a:chExt cx="2926" cy="2218"/>
          </a:xfrm>
        </p:grpSpPr>
        <p:sp>
          <p:nvSpPr>
            <p:cNvPr id="401" name="Google Shape;401;p42"/>
            <p:cNvSpPr txBox="1"/>
            <p:nvPr/>
          </p:nvSpPr>
          <p:spPr>
            <a:xfrm>
              <a:off x="4796" y="1772"/>
              <a:ext cx="28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402" name="Google Shape;402;p42"/>
            <p:cNvSpPr txBox="1"/>
            <p:nvPr/>
          </p:nvSpPr>
          <p:spPr>
            <a:xfrm>
              <a:off x="4508" y="2205"/>
              <a:ext cx="305"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f:4</a:t>
              </a:r>
              <a:endParaRPr/>
            </a:p>
          </p:txBody>
        </p:sp>
        <p:sp>
          <p:nvSpPr>
            <p:cNvPr id="403" name="Google Shape;403;p42"/>
            <p:cNvSpPr txBox="1"/>
            <p:nvPr/>
          </p:nvSpPr>
          <p:spPr>
            <a:xfrm>
              <a:off x="5084" y="2205"/>
              <a:ext cx="333"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c:1</a:t>
              </a:r>
              <a:endParaRPr/>
            </a:p>
          </p:txBody>
        </p:sp>
        <p:sp>
          <p:nvSpPr>
            <p:cNvPr id="404" name="Google Shape;404;p42"/>
            <p:cNvSpPr txBox="1"/>
            <p:nvPr/>
          </p:nvSpPr>
          <p:spPr>
            <a:xfrm>
              <a:off x="5080" y="2588"/>
              <a:ext cx="34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05" name="Google Shape;405;p42"/>
            <p:cNvSpPr txBox="1"/>
            <p:nvPr/>
          </p:nvSpPr>
          <p:spPr>
            <a:xfrm>
              <a:off x="5080" y="2971"/>
              <a:ext cx="34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p:1</a:t>
              </a:r>
              <a:endParaRPr/>
            </a:p>
          </p:txBody>
        </p:sp>
        <p:cxnSp>
          <p:nvCxnSpPr>
            <p:cNvPr id="406" name="Google Shape;406;p42"/>
            <p:cNvCxnSpPr/>
            <p:nvPr/>
          </p:nvCxnSpPr>
          <p:spPr>
            <a:xfrm>
              <a:off x="5248" y="2458"/>
              <a:ext cx="1" cy="134"/>
            </a:xfrm>
            <a:prstGeom prst="straightConnector1">
              <a:avLst/>
            </a:prstGeom>
            <a:noFill/>
            <a:ln cap="flat" cmpd="sng" w="12700">
              <a:solidFill>
                <a:schemeClr val="dk2"/>
              </a:solidFill>
              <a:prstDash val="solid"/>
              <a:miter lim="800000"/>
              <a:headEnd len="med" w="med" type="none"/>
              <a:tailEnd len="med" w="med" type="none"/>
            </a:ln>
          </p:spPr>
        </p:cxnSp>
        <p:cxnSp>
          <p:nvCxnSpPr>
            <p:cNvPr id="407" name="Google Shape;407;p42"/>
            <p:cNvCxnSpPr/>
            <p:nvPr/>
          </p:nvCxnSpPr>
          <p:spPr>
            <a:xfrm>
              <a:off x="5249" y="2842"/>
              <a:ext cx="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08" name="Google Shape;408;p42"/>
            <p:cNvCxnSpPr/>
            <p:nvPr/>
          </p:nvCxnSpPr>
          <p:spPr>
            <a:xfrm>
              <a:off x="4935" y="2026"/>
              <a:ext cx="313" cy="182"/>
            </a:xfrm>
            <a:prstGeom prst="straightConnector1">
              <a:avLst/>
            </a:prstGeom>
            <a:noFill/>
            <a:ln cap="flat" cmpd="sng" w="12700">
              <a:solidFill>
                <a:schemeClr val="dk2"/>
              </a:solidFill>
              <a:prstDash val="solid"/>
              <a:miter lim="800000"/>
              <a:headEnd len="med" w="med" type="none"/>
              <a:tailEnd len="med" w="med" type="none"/>
            </a:ln>
          </p:spPr>
        </p:cxnSp>
        <p:cxnSp>
          <p:nvCxnSpPr>
            <p:cNvPr id="409" name="Google Shape;409;p42"/>
            <p:cNvCxnSpPr/>
            <p:nvPr/>
          </p:nvCxnSpPr>
          <p:spPr>
            <a:xfrm flipH="1">
              <a:off x="4659" y="2026"/>
              <a:ext cx="276" cy="182"/>
            </a:xfrm>
            <a:prstGeom prst="straightConnector1">
              <a:avLst/>
            </a:prstGeom>
            <a:noFill/>
            <a:ln cap="flat" cmpd="sng" w="12700">
              <a:solidFill>
                <a:schemeClr val="dk2"/>
              </a:solidFill>
              <a:prstDash val="solid"/>
              <a:miter lim="800000"/>
              <a:headEnd len="med" w="med" type="none"/>
              <a:tailEnd len="med" w="med" type="none"/>
            </a:ln>
          </p:spPr>
        </p:cxnSp>
        <p:sp>
          <p:nvSpPr>
            <p:cNvPr id="410" name="Google Shape;410;p42"/>
            <p:cNvSpPr txBox="1"/>
            <p:nvPr/>
          </p:nvSpPr>
          <p:spPr>
            <a:xfrm>
              <a:off x="4700" y="2588"/>
              <a:ext cx="34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11" name="Google Shape;411;p42"/>
            <p:cNvSpPr txBox="1"/>
            <p:nvPr/>
          </p:nvSpPr>
          <p:spPr>
            <a:xfrm>
              <a:off x="4321" y="2588"/>
              <a:ext cx="33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c:3</a:t>
              </a:r>
              <a:endParaRPr/>
            </a:p>
          </p:txBody>
        </p:sp>
        <p:cxnSp>
          <p:nvCxnSpPr>
            <p:cNvPr id="412" name="Google Shape;412;p42"/>
            <p:cNvCxnSpPr/>
            <p:nvPr/>
          </p:nvCxnSpPr>
          <p:spPr>
            <a:xfrm flipH="1">
              <a:off x="4485" y="2458"/>
              <a:ext cx="174" cy="134"/>
            </a:xfrm>
            <a:prstGeom prst="straightConnector1">
              <a:avLst/>
            </a:prstGeom>
            <a:noFill/>
            <a:ln cap="flat" cmpd="sng" w="12700">
              <a:solidFill>
                <a:schemeClr val="dk2"/>
              </a:solidFill>
              <a:prstDash val="solid"/>
              <a:miter lim="800000"/>
              <a:headEnd len="med" w="med" type="none"/>
              <a:tailEnd len="med" w="med" type="none"/>
            </a:ln>
          </p:spPr>
        </p:cxnSp>
        <p:cxnSp>
          <p:nvCxnSpPr>
            <p:cNvPr id="413" name="Google Shape;413;p42"/>
            <p:cNvCxnSpPr/>
            <p:nvPr/>
          </p:nvCxnSpPr>
          <p:spPr>
            <a:xfrm>
              <a:off x="4659" y="2458"/>
              <a:ext cx="210" cy="134"/>
            </a:xfrm>
            <a:prstGeom prst="straightConnector1">
              <a:avLst/>
            </a:prstGeom>
            <a:noFill/>
            <a:ln cap="flat" cmpd="sng" w="12700">
              <a:solidFill>
                <a:schemeClr val="dk2"/>
              </a:solidFill>
              <a:prstDash val="solid"/>
              <a:miter lim="800000"/>
              <a:headEnd len="med" w="med" type="none"/>
              <a:tailEnd len="med" w="med" type="none"/>
            </a:ln>
          </p:spPr>
        </p:cxnSp>
        <p:sp>
          <p:nvSpPr>
            <p:cNvPr id="414" name="Google Shape;414;p42"/>
            <p:cNvSpPr txBox="1"/>
            <p:nvPr/>
          </p:nvSpPr>
          <p:spPr>
            <a:xfrm>
              <a:off x="4315" y="2971"/>
              <a:ext cx="34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a:3</a:t>
              </a:r>
              <a:endParaRPr/>
            </a:p>
          </p:txBody>
        </p:sp>
        <p:sp>
          <p:nvSpPr>
            <p:cNvPr id="415" name="Google Shape;415;p42"/>
            <p:cNvSpPr txBox="1"/>
            <p:nvPr/>
          </p:nvSpPr>
          <p:spPr>
            <a:xfrm>
              <a:off x="4556" y="3356"/>
              <a:ext cx="342" cy="250"/>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16" name="Google Shape;416;p42"/>
            <p:cNvSpPr txBox="1"/>
            <p:nvPr/>
          </p:nvSpPr>
          <p:spPr>
            <a:xfrm>
              <a:off x="4130" y="3356"/>
              <a:ext cx="378" cy="250"/>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m:2</a:t>
              </a:r>
              <a:endParaRPr/>
            </a:p>
          </p:txBody>
        </p:sp>
        <p:sp>
          <p:nvSpPr>
            <p:cNvPr id="417" name="Google Shape;417;p42"/>
            <p:cNvSpPr txBox="1"/>
            <p:nvPr/>
          </p:nvSpPr>
          <p:spPr>
            <a:xfrm>
              <a:off x="4148" y="3739"/>
              <a:ext cx="342"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p:2</a:t>
              </a:r>
              <a:endParaRPr/>
            </a:p>
          </p:txBody>
        </p:sp>
        <p:cxnSp>
          <p:nvCxnSpPr>
            <p:cNvPr id="418" name="Google Shape;418;p42"/>
            <p:cNvCxnSpPr/>
            <p:nvPr/>
          </p:nvCxnSpPr>
          <p:spPr>
            <a:xfrm>
              <a:off x="4485" y="2842"/>
              <a:ext cx="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19" name="Google Shape;419;p42"/>
            <p:cNvCxnSpPr/>
            <p:nvPr/>
          </p:nvCxnSpPr>
          <p:spPr>
            <a:xfrm flipH="1">
              <a:off x="4317" y="3226"/>
              <a:ext cx="168" cy="134"/>
            </a:xfrm>
            <a:prstGeom prst="straightConnector1">
              <a:avLst/>
            </a:prstGeom>
            <a:noFill/>
            <a:ln cap="flat" cmpd="sng" w="12700">
              <a:solidFill>
                <a:schemeClr val="dk2"/>
              </a:solidFill>
              <a:prstDash val="solid"/>
              <a:miter lim="800000"/>
              <a:headEnd len="med" w="med" type="none"/>
              <a:tailEnd len="med" w="med" type="none"/>
            </a:ln>
          </p:spPr>
        </p:cxnSp>
        <p:cxnSp>
          <p:nvCxnSpPr>
            <p:cNvPr id="420" name="Google Shape;420;p42"/>
            <p:cNvCxnSpPr/>
            <p:nvPr/>
          </p:nvCxnSpPr>
          <p:spPr>
            <a:xfrm>
              <a:off x="4485" y="3226"/>
              <a:ext cx="24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21" name="Google Shape;421;p42"/>
            <p:cNvCxnSpPr/>
            <p:nvPr/>
          </p:nvCxnSpPr>
          <p:spPr>
            <a:xfrm>
              <a:off x="4317" y="3610"/>
              <a:ext cx="0" cy="134"/>
            </a:xfrm>
            <a:prstGeom prst="straightConnector1">
              <a:avLst/>
            </a:prstGeom>
            <a:noFill/>
            <a:ln cap="flat" cmpd="sng" w="12700">
              <a:solidFill>
                <a:schemeClr val="dk2"/>
              </a:solidFill>
              <a:prstDash val="solid"/>
              <a:miter lim="800000"/>
              <a:headEnd len="med" w="med" type="none"/>
              <a:tailEnd len="med" w="med" type="none"/>
            </a:ln>
          </p:spPr>
        </p:cxnSp>
        <p:sp>
          <p:nvSpPr>
            <p:cNvPr id="422" name="Google Shape;422;p42"/>
            <p:cNvSpPr txBox="1"/>
            <p:nvPr/>
          </p:nvSpPr>
          <p:spPr>
            <a:xfrm>
              <a:off x="4538" y="3739"/>
              <a:ext cx="378" cy="251"/>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m:1</a:t>
              </a:r>
              <a:endParaRPr/>
            </a:p>
          </p:txBody>
        </p:sp>
        <p:cxnSp>
          <p:nvCxnSpPr>
            <p:cNvPr id="423" name="Google Shape;423;p42"/>
            <p:cNvCxnSpPr/>
            <p:nvPr/>
          </p:nvCxnSpPr>
          <p:spPr>
            <a:xfrm>
              <a:off x="4725" y="3610"/>
              <a:ext cx="0" cy="134"/>
            </a:xfrm>
            <a:prstGeom prst="straightConnector1">
              <a:avLst/>
            </a:prstGeom>
            <a:noFill/>
            <a:ln cap="flat" cmpd="sng" w="12700">
              <a:solidFill>
                <a:schemeClr val="dk2"/>
              </a:solidFill>
              <a:prstDash val="solid"/>
              <a:miter lim="800000"/>
              <a:headEnd len="med" w="med" type="none"/>
              <a:tailEnd len="med" w="med" type="none"/>
            </a:ln>
          </p:spPr>
        </p:cxnSp>
        <p:sp>
          <p:nvSpPr>
            <p:cNvPr id="424" name="Google Shape;424;p42"/>
            <p:cNvSpPr txBox="1"/>
            <p:nvPr/>
          </p:nvSpPr>
          <p:spPr>
            <a:xfrm>
              <a:off x="2496" y="1935"/>
              <a:ext cx="1625" cy="1577"/>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Header Table</a:t>
              </a:r>
              <a:endParaRPr/>
            </a:p>
            <a:p>
              <a:pPr indent="0" lvl="0" marL="0" marR="0" rtl="0" algn="l">
                <a:lnSpc>
                  <a:spcPct val="90000"/>
                </a:lnSpc>
                <a:spcBef>
                  <a:spcPts val="0"/>
                </a:spcBef>
                <a:spcAft>
                  <a:spcPts val="0"/>
                </a:spcAft>
                <a:buClr>
                  <a:schemeClr val="dk1"/>
                </a:buClr>
                <a:buSzPts val="2000"/>
                <a:buFont typeface="Tahoma"/>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rPr b="1" i="1" lang="en-US" sz="2000" u="sng">
                  <a:solidFill>
                    <a:schemeClr val="dk1"/>
                  </a:solidFill>
                  <a:latin typeface="Times New Roman"/>
                  <a:ea typeface="Times New Roman"/>
                  <a:cs typeface="Times New Roman"/>
                  <a:sym typeface="Times New Roman"/>
                </a:rPr>
                <a:t>Item  frequency  head </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f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	3</a:t>
              </a:r>
              <a:endParaRPr/>
            </a:p>
          </p:txBody>
        </p:sp>
        <p:sp>
          <p:nvSpPr>
            <p:cNvPr id="425" name="Google Shape;425;p42"/>
            <p:cNvSpPr/>
            <p:nvPr/>
          </p:nvSpPr>
          <p:spPr>
            <a:xfrm>
              <a:off x="3879" y="2341"/>
              <a:ext cx="672" cy="240"/>
            </a:xfrm>
            <a:custGeom>
              <a:rect b="b" l="l" r="r" t="t"/>
              <a:pathLst>
                <a:path extrusionOk="0" h="240" w="672">
                  <a:moveTo>
                    <a:pt x="0" y="240"/>
                  </a:moveTo>
                  <a:cubicBezTo>
                    <a:pt x="108" y="232"/>
                    <a:pt x="216" y="224"/>
                    <a:pt x="288" y="192"/>
                  </a:cubicBezTo>
                  <a:cubicBezTo>
                    <a:pt x="360" y="160"/>
                    <a:pt x="368" y="80"/>
                    <a:pt x="432" y="48"/>
                  </a:cubicBezTo>
                  <a:cubicBezTo>
                    <a:pt x="496" y="16"/>
                    <a:pt x="584" y="8"/>
                    <a:pt x="67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6" name="Google Shape;426;p42"/>
            <p:cNvSpPr/>
            <p:nvPr/>
          </p:nvSpPr>
          <p:spPr>
            <a:xfrm>
              <a:off x="3879" y="2725"/>
              <a:ext cx="432" cy="1"/>
            </a:xfrm>
            <a:custGeom>
              <a:rect b="b" l="l" r="r" t="t"/>
              <a:pathLst>
                <a:path extrusionOk="0" h="1" w="432">
                  <a:moveTo>
                    <a:pt x="0" y="0"/>
                  </a:moveTo>
                  <a:cubicBezTo>
                    <a:pt x="0" y="0"/>
                    <a:pt x="216" y="0"/>
                    <a:pt x="43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7" name="Google Shape;427;p42"/>
            <p:cNvSpPr/>
            <p:nvPr/>
          </p:nvSpPr>
          <p:spPr>
            <a:xfrm>
              <a:off x="4599" y="2341"/>
              <a:ext cx="480" cy="384"/>
            </a:xfrm>
            <a:custGeom>
              <a:rect b="b" l="l" r="r" t="t"/>
              <a:pathLst>
                <a:path extrusionOk="0" h="384" w="480">
                  <a:moveTo>
                    <a:pt x="0" y="384"/>
                  </a:moveTo>
                  <a:cubicBezTo>
                    <a:pt x="4" y="384"/>
                    <a:pt x="8" y="384"/>
                    <a:pt x="48" y="336"/>
                  </a:cubicBezTo>
                  <a:cubicBezTo>
                    <a:pt x="88" y="288"/>
                    <a:pt x="168" y="152"/>
                    <a:pt x="240" y="96"/>
                  </a:cubicBezTo>
                  <a:cubicBezTo>
                    <a:pt x="312" y="40"/>
                    <a:pt x="396" y="20"/>
                    <a:pt x="480"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8" name="Google Shape;428;p42"/>
            <p:cNvSpPr/>
            <p:nvPr/>
          </p:nvSpPr>
          <p:spPr>
            <a:xfrm>
              <a:off x="3879" y="2928"/>
              <a:ext cx="432" cy="192"/>
            </a:xfrm>
            <a:custGeom>
              <a:rect b="b" l="l" r="r" t="t"/>
              <a:pathLst>
                <a:path extrusionOk="0" h="192" w="432">
                  <a:moveTo>
                    <a:pt x="0" y="0"/>
                  </a:moveTo>
                  <a:cubicBezTo>
                    <a:pt x="48" y="12"/>
                    <a:pt x="96" y="24"/>
                    <a:pt x="144" y="48"/>
                  </a:cubicBezTo>
                  <a:cubicBezTo>
                    <a:pt x="192" y="72"/>
                    <a:pt x="240" y="120"/>
                    <a:pt x="288" y="144"/>
                  </a:cubicBezTo>
                  <a:cubicBezTo>
                    <a:pt x="336" y="168"/>
                    <a:pt x="384" y="180"/>
                    <a:pt x="432" y="19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42"/>
            <p:cNvSpPr/>
            <p:nvPr/>
          </p:nvSpPr>
          <p:spPr>
            <a:xfrm>
              <a:off x="3888" y="3072"/>
              <a:ext cx="720" cy="384"/>
            </a:xfrm>
            <a:custGeom>
              <a:rect b="b" l="l" r="r" t="t"/>
              <a:pathLst>
                <a:path extrusionOk="0" h="384" w="720">
                  <a:moveTo>
                    <a:pt x="0" y="0"/>
                  </a:moveTo>
                  <a:cubicBezTo>
                    <a:pt x="76" y="0"/>
                    <a:pt x="152" y="0"/>
                    <a:pt x="240" y="48"/>
                  </a:cubicBezTo>
                  <a:cubicBezTo>
                    <a:pt x="328" y="96"/>
                    <a:pt x="448" y="232"/>
                    <a:pt x="528" y="288"/>
                  </a:cubicBezTo>
                  <a:cubicBezTo>
                    <a:pt x="608" y="344"/>
                    <a:pt x="664" y="364"/>
                    <a:pt x="720"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0" name="Google Shape;430;p42"/>
            <p:cNvSpPr/>
            <p:nvPr/>
          </p:nvSpPr>
          <p:spPr>
            <a:xfrm>
              <a:off x="4848" y="2832"/>
              <a:ext cx="56" cy="672"/>
            </a:xfrm>
            <a:custGeom>
              <a:rect b="b" l="l" r="r" t="t"/>
              <a:pathLst>
                <a:path extrusionOk="0" h="672" w="56">
                  <a:moveTo>
                    <a:pt x="0" y="672"/>
                  </a:moveTo>
                  <a:cubicBezTo>
                    <a:pt x="20" y="608"/>
                    <a:pt x="40" y="544"/>
                    <a:pt x="48" y="432"/>
                  </a:cubicBezTo>
                  <a:cubicBezTo>
                    <a:pt x="56" y="320"/>
                    <a:pt x="52" y="160"/>
                    <a:pt x="4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31" name="Google Shape;431;p42"/>
            <p:cNvCxnSpPr/>
            <p:nvPr/>
          </p:nvCxnSpPr>
          <p:spPr>
            <a:xfrm>
              <a:off x="4983" y="2725"/>
              <a:ext cx="96" cy="0"/>
            </a:xfrm>
            <a:prstGeom prst="straightConnector1">
              <a:avLst/>
            </a:prstGeom>
            <a:noFill/>
            <a:ln cap="flat" cmpd="sng" w="12700">
              <a:solidFill>
                <a:schemeClr val="dk2"/>
              </a:solidFill>
              <a:prstDash val="solid"/>
              <a:miter lim="800000"/>
              <a:headEnd len="med" w="med" type="none"/>
              <a:tailEnd len="med" w="med" type="stealth"/>
            </a:ln>
          </p:spPr>
        </p:cxnSp>
        <p:sp>
          <p:nvSpPr>
            <p:cNvPr id="432" name="Google Shape;432;p42"/>
            <p:cNvSpPr/>
            <p:nvPr/>
          </p:nvSpPr>
          <p:spPr>
            <a:xfrm>
              <a:off x="3888" y="3264"/>
              <a:ext cx="288" cy="240"/>
            </a:xfrm>
            <a:custGeom>
              <a:rect b="b" l="l" r="r" t="t"/>
              <a:pathLst>
                <a:path extrusionOk="0" h="240" w="288">
                  <a:moveTo>
                    <a:pt x="0" y="0"/>
                  </a:moveTo>
                  <a:cubicBezTo>
                    <a:pt x="56" y="8"/>
                    <a:pt x="112" y="16"/>
                    <a:pt x="144" y="48"/>
                  </a:cubicBezTo>
                  <a:cubicBezTo>
                    <a:pt x="176" y="80"/>
                    <a:pt x="168" y="160"/>
                    <a:pt x="192" y="192"/>
                  </a:cubicBezTo>
                  <a:cubicBezTo>
                    <a:pt x="216" y="224"/>
                    <a:pt x="252" y="232"/>
                    <a:pt x="288" y="24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3" name="Google Shape;433;p42"/>
            <p:cNvSpPr/>
            <p:nvPr/>
          </p:nvSpPr>
          <p:spPr>
            <a:xfrm>
              <a:off x="4464" y="3504"/>
              <a:ext cx="96" cy="384"/>
            </a:xfrm>
            <a:custGeom>
              <a:rect b="b" l="l" r="r" t="t"/>
              <a:pathLst>
                <a:path extrusionOk="0" h="384" w="96">
                  <a:moveTo>
                    <a:pt x="0" y="0"/>
                  </a:moveTo>
                  <a:cubicBezTo>
                    <a:pt x="20" y="24"/>
                    <a:pt x="40" y="48"/>
                    <a:pt x="48" y="96"/>
                  </a:cubicBezTo>
                  <a:cubicBezTo>
                    <a:pt x="56" y="144"/>
                    <a:pt x="40" y="240"/>
                    <a:pt x="48" y="288"/>
                  </a:cubicBezTo>
                  <a:cubicBezTo>
                    <a:pt x="56" y="336"/>
                    <a:pt x="76" y="360"/>
                    <a:pt x="96"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4" name="Google Shape;434;p42"/>
            <p:cNvSpPr/>
            <p:nvPr/>
          </p:nvSpPr>
          <p:spPr>
            <a:xfrm>
              <a:off x="3888" y="3456"/>
              <a:ext cx="288" cy="432"/>
            </a:xfrm>
            <a:custGeom>
              <a:rect b="b" l="l" r="r" t="t"/>
              <a:pathLst>
                <a:path extrusionOk="0" h="432" w="288">
                  <a:moveTo>
                    <a:pt x="0" y="0"/>
                  </a:moveTo>
                  <a:cubicBezTo>
                    <a:pt x="36" y="44"/>
                    <a:pt x="72" y="88"/>
                    <a:pt x="96" y="144"/>
                  </a:cubicBezTo>
                  <a:cubicBezTo>
                    <a:pt x="120" y="200"/>
                    <a:pt x="112" y="288"/>
                    <a:pt x="144" y="336"/>
                  </a:cubicBezTo>
                  <a:cubicBezTo>
                    <a:pt x="176" y="384"/>
                    <a:pt x="232" y="408"/>
                    <a:pt x="288" y="43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5" name="Google Shape;435;p42"/>
            <p:cNvSpPr/>
            <p:nvPr/>
          </p:nvSpPr>
          <p:spPr>
            <a:xfrm>
              <a:off x="4464" y="3216"/>
              <a:ext cx="768" cy="672"/>
            </a:xfrm>
            <a:custGeom>
              <a:rect b="b" l="l" r="r" t="t"/>
              <a:pathLst>
                <a:path extrusionOk="0" h="672" w="768">
                  <a:moveTo>
                    <a:pt x="0" y="672"/>
                  </a:moveTo>
                  <a:cubicBezTo>
                    <a:pt x="4" y="624"/>
                    <a:pt x="8" y="576"/>
                    <a:pt x="96" y="528"/>
                  </a:cubicBezTo>
                  <a:cubicBezTo>
                    <a:pt x="184" y="480"/>
                    <a:pt x="416" y="472"/>
                    <a:pt x="528" y="384"/>
                  </a:cubicBezTo>
                  <a:cubicBezTo>
                    <a:pt x="640" y="296"/>
                    <a:pt x="704" y="148"/>
                    <a:pt x="76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436" name="Google Shape;436;p42"/>
          <p:cNvSpPr txBox="1"/>
          <p:nvPr/>
        </p:nvSpPr>
        <p:spPr>
          <a:xfrm>
            <a:off x="6705600" y="2362200"/>
            <a:ext cx="2097087" cy="274637"/>
          </a:xfrm>
          <a:prstGeom prst="rect">
            <a:avLst/>
          </a:prstGeom>
          <a:noFill/>
          <a:ln>
            <a:noFill/>
          </a:ln>
        </p:spPr>
        <p:txBody>
          <a:bodyPr anchorCtr="0" anchor="t" bIns="45700" lIns="91425" spcFirstLastPara="1" rIns="91425" wrap="square" tIns="45700">
            <a:spAutoFit/>
          </a:bodyPr>
          <a:lstStyle/>
          <a:p>
            <a:pPr indent="0" lvl="0" marL="0" marR="0" rtl="0" algn="l">
              <a:lnSpc>
                <a:spcPct val="6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min_support = 3</a:t>
            </a:r>
            <a:endParaRPr/>
          </a:p>
        </p:txBody>
      </p:sp>
      <p:sp>
        <p:nvSpPr>
          <p:cNvPr id="437" name="Google Shape;437;p42"/>
          <p:cNvSpPr txBox="1"/>
          <p:nvPr/>
        </p:nvSpPr>
        <p:spPr>
          <a:xfrm>
            <a:off x="914400" y="1676400"/>
            <a:ext cx="6462300" cy="1472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40000"/>
              </a:lnSpc>
              <a:spcBef>
                <a:spcPts val="0"/>
              </a:spcBef>
              <a:spcAft>
                <a:spcPts val="0"/>
              </a:spcAft>
              <a:buClr>
                <a:schemeClr val="dk1"/>
              </a:buClr>
              <a:buSzPts val="2000"/>
              <a:buFont typeface="Times New Roman"/>
              <a:buNone/>
            </a:pPr>
            <a:r>
              <a:rPr b="1" i="1" lang="en-US" sz="2000" u="sng">
                <a:solidFill>
                  <a:schemeClr val="dk1"/>
                </a:solidFill>
                <a:latin typeface="Times New Roman"/>
                <a:ea typeface="Times New Roman"/>
                <a:cs typeface="Times New Roman"/>
                <a:sym typeface="Times New Roman"/>
              </a:rPr>
              <a:t>TID		Items bought		  (ordered) frequent items</a:t>
            </a:r>
            <a:endParaRPr/>
          </a:p>
          <a:p>
            <a:pPr indent="-457200" lvl="0" marL="457200" marR="0" rtl="0" algn="l">
              <a:lnSpc>
                <a:spcPct val="4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100		{</a:t>
            </a:r>
            <a:r>
              <a:rPr b="1" i="1" lang="en-US" sz="2000" u="none">
                <a:solidFill>
                  <a:schemeClr val="dk1"/>
                </a:solidFill>
                <a:latin typeface="Times New Roman"/>
                <a:ea typeface="Times New Roman"/>
                <a:cs typeface="Times New Roman"/>
                <a:sym typeface="Times New Roman"/>
              </a:rPr>
              <a:t>f, a, c, d, g, i, m, p</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f, c, a, m, p</a:t>
            </a:r>
            <a:r>
              <a:rPr b="1" i="0" lang="en-US" sz="2000" u="none">
                <a:solidFill>
                  <a:schemeClr val="dk1"/>
                </a:solidFill>
                <a:latin typeface="Times New Roman"/>
                <a:ea typeface="Times New Roman"/>
                <a:cs typeface="Times New Roman"/>
                <a:sym typeface="Times New Roman"/>
              </a:rPr>
              <a:t>}</a:t>
            </a:r>
            <a:endParaRPr/>
          </a:p>
          <a:p>
            <a:pPr indent="-457200" lvl="0" marL="457200" marR="0" rtl="0" algn="l">
              <a:lnSpc>
                <a:spcPct val="4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200		{</a:t>
            </a:r>
            <a:r>
              <a:rPr b="1" i="1" lang="en-US" sz="2000" u="none">
                <a:solidFill>
                  <a:schemeClr val="dk1"/>
                </a:solidFill>
                <a:latin typeface="Times New Roman"/>
                <a:ea typeface="Times New Roman"/>
                <a:cs typeface="Times New Roman"/>
                <a:sym typeface="Times New Roman"/>
              </a:rPr>
              <a:t>a, b, c, f, l, m, o</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f, c, a, b, m</a:t>
            </a:r>
            <a:r>
              <a:rPr b="1" i="0" lang="en-US" sz="2000" u="none">
                <a:solidFill>
                  <a:schemeClr val="dk1"/>
                </a:solidFill>
                <a:latin typeface="Times New Roman"/>
                <a:ea typeface="Times New Roman"/>
                <a:cs typeface="Times New Roman"/>
                <a:sym typeface="Times New Roman"/>
              </a:rPr>
              <a:t>}</a:t>
            </a:r>
            <a:endParaRPr/>
          </a:p>
          <a:p>
            <a:pPr indent="-457200" lvl="0" marL="457200" marR="0" rtl="0" algn="l">
              <a:lnSpc>
                <a:spcPct val="4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300	</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b, f, h, j, o, w</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f, b</a:t>
            </a:r>
            <a:r>
              <a:rPr b="1" i="0" lang="en-US" sz="2000" u="none">
                <a:solidFill>
                  <a:schemeClr val="dk1"/>
                </a:solidFill>
                <a:latin typeface="Times New Roman"/>
                <a:ea typeface="Times New Roman"/>
                <a:cs typeface="Times New Roman"/>
                <a:sym typeface="Times New Roman"/>
              </a:rPr>
              <a:t>}</a:t>
            </a:r>
            <a:endParaRPr/>
          </a:p>
          <a:p>
            <a:pPr indent="-457200" lvl="0" marL="457200" marR="0" rtl="0" algn="l">
              <a:lnSpc>
                <a:spcPct val="4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400	</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b, c, k, s, p</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c, b, p</a:t>
            </a:r>
            <a:r>
              <a:rPr b="1" i="0" lang="en-US" sz="2000" u="none">
                <a:solidFill>
                  <a:schemeClr val="dk1"/>
                </a:solidFill>
                <a:latin typeface="Times New Roman"/>
                <a:ea typeface="Times New Roman"/>
                <a:cs typeface="Times New Roman"/>
                <a:sym typeface="Times New Roman"/>
              </a:rPr>
              <a:t>}</a:t>
            </a:r>
            <a:endParaRPr/>
          </a:p>
          <a:p>
            <a:pPr indent="-457200" lvl="0" marL="457200" marR="0" rtl="0" algn="l">
              <a:lnSpc>
                <a:spcPct val="4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500</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a, f, c, e, l, p, m, n</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f, c, a, m, p</a:t>
            </a:r>
            <a:r>
              <a:rPr b="1" i="0" lang="en-US" sz="2000" u="none">
                <a:solidFill>
                  <a:schemeClr val="dk1"/>
                </a:solidFill>
                <a:latin typeface="Times New Roman"/>
                <a:ea typeface="Times New Roman"/>
                <a:cs typeface="Times New Roman"/>
                <a:sym typeface="Times New Roman"/>
              </a:rPr>
              <a:t>}</a:t>
            </a:r>
            <a:endParaRPr/>
          </a:p>
        </p:txBody>
      </p:sp>
      <p:sp>
        <p:nvSpPr>
          <p:cNvPr id="438" name="Google Shape;438;p42"/>
          <p:cNvSpPr txBox="1"/>
          <p:nvPr/>
        </p:nvSpPr>
        <p:spPr>
          <a:xfrm>
            <a:off x="304800" y="3429000"/>
            <a:ext cx="3810000" cy="2794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80000"/>
              </a:lnSpc>
              <a:spcBef>
                <a:spcPts val="0"/>
              </a:spcBef>
              <a:spcAft>
                <a:spcPts val="0"/>
              </a:spcAft>
              <a:buClr>
                <a:schemeClr val="dk1"/>
              </a:buClr>
              <a:buSzPts val="2400"/>
              <a:buFont typeface="Tahoma"/>
              <a:buAutoNum type="arabicPeriod"/>
            </a:pPr>
            <a:r>
              <a:rPr b="0" i="0" lang="en-US" sz="2400" u="none">
                <a:solidFill>
                  <a:schemeClr val="dk1"/>
                </a:solidFill>
                <a:latin typeface="Tahoma"/>
                <a:ea typeface="Tahoma"/>
                <a:cs typeface="Tahoma"/>
                <a:sym typeface="Tahoma"/>
              </a:rPr>
              <a:t>Scan DB once, find frequent 1-itemset (single item pattern)</a:t>
            </a:r>
            <a:endParaRPr/>
          </a:p>
          <a:p>
            <a:pPr indent="-457200" lvl="0" marL="457200" marR="0" rtl="0" algn="l">
              <a:lnSpc>
                <a:spcPct val="80000"/>
              </a:lnSpc>
              <a:spcBef>
                <a:spcPts val="1200"/>
              </a:spcBef>
              <a:spcAft>
                <a:spcPts val="0"/>
              </a:spcAft>
              <a:buClr>
                <a:schemeClr val="dk1"/>
              </a:buClr>
              <a:buSzPts val="2400"/>
              <a:buFont typeface="Tahoma"/>
              <a:buAutoNum type="arabicPeriod"/>
            </a:pPr>
            <a:r>
              <a:rPr b="0" i="0" lang="en-US" sz="2400" u="none">
                <a:solidFill>
                  <a:schemeClr val="dk1"/>
                </a:solidFill>
                <a:latin typeface="Tahoma"/>
                <a:ea typeface="Tahoma"/>
                <a:cs typeface="Tahoma"/>
                <a:sym typeface="Tahoma"/>
              </a:rPr>
              <a:t>Sort frequent items in frequency descending order, f-list</a:t>
            </a:r>
            <a:endParaRPr/>
          </a:p>
          <a:p>
            <a:pPr indent="-457200" lvl="0" marL="457200" marR="0" rtl="0" algn="l">
              <a:lnSpc>
                <a:spcPct val="80000"/>
              </a:lnSpc>
              <a:spcBef>
                <a:spcPts val="1200"/>
              </a:spcBef>
              <a:spcAft>
                <a:spcPts val="0"/>
              </a:spcAft>
              <a:buClr>
                <a:schemeClr val="dk1"/>
              </a:buClr>
              <a:buSzPts val="2400"/>
              <a:buFont typeface="Tahoma"/>
              <a:buAutoNum type="arabicPeriod"/>
            </a:pPr>
            <a:r>
              <a:rPr b="0" i="0" lang="en-US" sz="2400" u="none">
                <a:solidFill>
                  <a:schemeClr val="dk1"/>
                </a:solidFill>
                <a:latin typeface="Tahoma"/>
                <a:ea typeface="Tahoma"/>
                <a:cs typeface="Tahoma"/>
                <a:sym typeface="Tahoma"/>
              </a:rPr>
              <a:t>Scan DB again, construct FP-tree</a:t>
            </a:r>
            <a:endParaRPr/>
          </a:p>
        </p:txBody>
      </p:sp>
      <p:sp>
        <p:nvSpPr>
          <p:cNvPr id="439" name="Google Shape;439;p42"/>
          <p:cNvSpPr txBox="1"/>
          <p:nvPr/>
        </p:nvSpPr>
        <p:spPr>
          <a:xfrm>
            <a:off x="3565525" y="6129337"/>
            <a:ext cx="2600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ahoma"/>
              <a:buNone/>
            </a:pPr>
            <a:r>
              <a:rPr b="0" i="0" lang="en-US" sz="2400" u="none">
                <a:solidFill>
                  <a:schemeClr val="hlink"/>
                </a:solidFill>
                <a:latin typeface="Tahoma"/>
                <a:ea typeface="Tahoma"/>
                <a:cs typeface="Tahoma"/>
                <a:sym typeface="Tahoma"/>
              </a:rPr>
              <a:t>F-list</a:t>
            </a:r>
            <a:r>
              <a:rPr b="0" i="0" lang="en-US" sz="2400" u="none">
                <a:solidFill>
                  <a:schemeClr val="dk1"/>
                </a:solidFill>
                <a:latin typeface="Tahoma"/>
                <a:ea typeface="Tahoma"/>
                <a:cs typeface="Tahoma"/>
                <a:sym typeface="Tahoma"/>
              </a:rPr>
              <a:t>=f-c-a-b-m-p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445" name="Google Shape;445;p4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t>
            </a:r>
            <a:endParaRPr/>
          </a:p>
        </p:txBody>
      </p:sp>
      <p:sp>
        <p:nvSpPr>
          <p:cNvPr id="446" name="Google Shape;446;p4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Data Mining: Concepts and Techniques</a:t>
            </a:r>
            <a:endParaRPr/>
          </a:p>
        </p:txBody>
      </p:sp>
      <p:sp>
        <p:nvSpPr>
          <p:cNvPr id="447" name="Google Shape;447;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ahoma"/>
              <a:buNone/>
            </a:pPr>
            <a:fld id="{00000000-1234-1234-1234-123412341234}" type="slidenum">
              <a:rPr b="0" i="0" lang="en-US" sz="2400" u="none">
                <a:solidFill>
                  <a:schemeClr val="dk1"/>
                </a:solidFill>
                <a:latin typeface="Tahoma"/>
                <a:ea typeface="Tahoma"/>
                <a:cs typeface="Tahoma"/>
                <a:sym typeface="Tahoma"/>
              </a:rPr>
              <a:t>‹#›</a:t>
            </a:fld>
            <a:endParaRPr/>
          </a:p>
        </p:txBody>
      </p:sp>
      <p:pic>
        <p:nvPicPr>
          <p:cNvPr id="448" name="Google Shape;448;p43"/>
          <p:cNvPicPr preferRelativeResize="0"/>
          <p:nvPr/>
        </p:nvPicPr>
        <p:blipFill rotWithShape="1">
          <a:blip r:embed="rId3">
            <a:alphaModFix/>
          </a:blip>
          <a:srcRect b="0" l="0" r="0" t="0"/>
          <a:stretch/>
        </p:blipFill>
        <p:spPr>
          <a:xfrm>
            <a:off x="115887" y="103187"/>
            <a:ext cx="8809037" cy="6821487"/>
          </a:xfrm>
          <a:prstGeom prst="rect">
            <a:avLst/>
          </a:prstGeom>
          <a:noFill/>
          <a:ln>
            <a:noFill/>
          </a:ln>
        </p:spPr>
      </p:pic>
      <p:sp>
        <p:nvSpPr>
          <p:cNvPr id="449" name="Google Shape;449;p43"/>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236220" lvl="0" marL="342900" marR="0" rtl="0" algn="l">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55" name="Google Shape;455;p4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456" name="Google Shape;456;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57" name="Google Shape;457;p4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Partition Patterns and Databases</a:t>
            </a:r>
            <a:endParaRPr/>
          </a:p>
        </p:txBody>
      </p:sp>
      <p:sp>
        <p:nvSpPr>
          <p:cNvPr id="458" name="Google Shape;458;p44"/>
          <p:cNvSpPr txBox="1"/>
          <p:nvPr>
            <p:ph idx="1" type="body"/>
          </p:nvPr>
        </p:nvSpPr>
        <p:spPr>
          <a:xfrm>
            <a:off x="381000" y="15240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Frequent patterns can be partitioned into subsets according to f-list</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F-list=f-c-a-b-m-p</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Patterns containing p</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Patterns having m but no p</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Patterns having c but no a nor b, m, p</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Pattern f</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Completeness and non-redundency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0" name="Google Shape;140;p1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41" name="Google Shape;141;p1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2" name="Google Shape;142;p18"/>
          <p:cNvSpPr txBox="1"/>
          <p:nvPr>
            <p:ph type="title"/>
          </p:nvPr>
        </p:nvSpPr>
        <p:spPr>
          <a:xfrm>
            <a:off x="914400" y="228600"/>
            <a:ext cx="7620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What Is Frequent Pattern Analysis?</a:t>
            </a:r>
            <a:endParaRPr/>
          </a:p>
        </p:txBody>
      </p:sp>
      <p:sp>
        <p:nvSpPr>
          <p:cNvPr id="143" name="Google Shape;143;p18"/>
          <p:cNvSpPr txBox="1"/>
          <p:nvPr>
            <p:ph idx="1" type="body"/>
          </p:nvPr>
        </p:nvSpPr>
        <p:spPr>
          <a:xfrm>
            <a:off x="0" y="1219200"/>
            <a:ext cx="91440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320"/>
              <a:buFont typeface="Noto Sans Symbols"/>
              <a:buChar char="■"/>
            </a:pPr>
            <a:r>
              <a:rPr b="0" i="0" lang="en-US" sz="2200" u="none">
                <a:solidFill>
                  <a:schemeClr val="hlink"/>
                </a:solidFill>
                <a:latin typeface="Tahoma"/>
                <a:ea typeface="Tahoma"/>
                <a:cs typeface="Tahoma"/>
                <a:sym typeface="Tahoma"/>
              </a:rPr>
              <a:t>Frequent pattern</a:t>
            </a:r>
            <a:r>
              <a:rPr b="0" i="0" lang="en-US" sz="2200" u="none">
                <a:solidFill>
                  <a:schemeClr val="dk1"/>
                </a:solidFill>
                <a:latin typeface="Tahoma"/>
                <a:ea typeface="Tahoma"/>
                <a:cs typeface="Tahoma"/>
                <a:sym typeface="Tahoma"/>
              </a:rPr>
              <a:t>: a pattern (a set of items, subsequences, substructures, etc.) that occurs frequently in a data set </a:t>
            </a:r>
            <a:endParaRPr/>
          </a:p>
          <a:p>
            <a:pPr indent="-342900" lvl="0" marL="342900" rtl="0" algn="l">
              <a:lnSpc>
                <a:spcPct val="13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Motivation: Finding inherent regularities in data</a:t>
            </a:r>
            <a:endParaRPr/>
          </a:p>
          <a:p>
            <a:pPr indent="-285750" lvl="1" marL="742950" rtl="0" algn="l">
              <a:lnSpc>
                <a:spcPct val="13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What products were often purchased together?— Bread and Jam?</a:t>
            </a:r>
            <a:endParaRPr/>
          </a:p>
          <a:p>
            <a:pPr indent="-285750" lvl="1" marL="742950" rtl="0" algn="l">
              <a:lnSpc>
                <a:spcPct val="13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What are the subsequent purchases after buying a PC?</a:t>
            </a:r>
            <a:endParaRPr/>
          </a:p>
          <a:p>
            <a:pPr indent="-285750" lvl="1" marL="742950" rtl="0" algn="l">
              <a:lnSpc>
                <a:spcPct val="13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What kinds of DNA are sensitive to this new drug?</a:t>
            </a:r>
            <a:endParaRPr/>
          </a:p>
          <a:p>
            <a:pPr indent="-285750" lvl="1" marL="742950" rtl="0" algn="l">
              <a:lnSpc>
                <a:spcPct val="13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Can we automatically classify web documents?</a:t>
            </a:r>
            <a:endParaRPr/>
          </a:p>
          <a:p>
            <a:pPr indent="-342900" lvl="0" marL="342900" rtl="0" algn="l">
              <a:lnSpc>
                <a:spcPct val="130000"/>
              </a:lnSpc>
              <a:spcBef>
                <a:spcPts val="440"/>
              </a:spcBef>
              <a:spcAft>
                <a:spcPts val="0"/>
              </a:spcAft>
              <a:buClr>
                <a:schemeClr val="folHlink"/>
              </a:buClr>
              <a:buSzPts val="1760"/>
              <a:buFont typeface="Noto Sans Symbols"/>
              <a:buChar char="■"/>
            </a:pPr>
            <a:r>
              <a:rPr b="0" i="0" lang="en-US" sz="2200" u="none">
                <a:solidFill>
                  <a:schemeClr val="dk1"/>
                </a:solidFill>
                <a:latin typeface="Tahoma"/>
                <a:ea typeface="Tahoma"/>
                <a:cs typeface="Tahoma"/>
                <a:sym typeface="Tahoma"/>
              </a:rPr>
              <a:t>Applications</a:t>
            </a:r>
            <a:endParaRPr/>
          </a:p>
          <a:p>
            <a:pPr indent="-285750" lvl="1" marL="742950" rtl="0" algn="l">
              <a:lnSpc>
                <a:spcPct val="130000"/>
              </a:lnSpc>
              <a:spcBef>
                <a:spcPts val="440"/>
              </a:spcBef>
              <a:spcAft>
                <a:spcPts val="0"/>
              </a:spcAft>
              <a:buClr>
                <a:schemeClr val="hlink"/>
              </a:buClr>
              <a:buSzPts val="1760"/>
              <a:buFont typeface="Noto Sans Symbols"/>
              <a:buChar char="■"/>
            </a:pPr>
            <a:r>
              <a:rPr b="0" i="0" lang="en-US" sz="2200" u="none">
                <a:solidFill>
                  <a:schemeClr val="dk1"/>
                </a:solidFill>
                <a:latin typeface="Tahoma"/>
                <a:ea typeface="Tahoma"/>
                <a:cs typeface="Tahoma"/>
                <a:sym typeface="Tahoma"/>
              </a:rPr>
              <a:t>Basket data analysis, cross-marketing, catalog design, sale campaign analysis, Web log (click stream) analysis, and DNA sequence 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464" name="Google Shape;464;p4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465" name="Google Shape;465;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66" name="Google Shape;466;p45"/>
          <p:cNvSpPr txBox="1"/>
          <p:nvPr>
            <p:ph type="title"/>
          </p:nvPr>
        </p:nvSpPr>
        <p:spPr>
          <a:xfrm>
            <a:off x="304800" y="304800"/>
            <a:ext cx="8534400" cy="685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Find Patterns Having P From P-conditional Database</a:t>
            </a:r>
            <a:endParaRPr/>
          </a:p>
        </p:txBody>
      </p:sp>
      <p:sp>
        <p:nvSpPr>
          <p:cNvPr id="467" name="Google Shape;467;p45"/>
          <p:cNvSpPr txBox="1"/>
          <p:nvPr>
            <p:ph idx="1" type="body"/>
          </p:nvPr>
        </p:nvSpPr>
        <p:spPr>
          <a:xfrm>
            <a:off x="381000" y="1447800"/>
            <a:ext cx="83820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260"/>
              <a:buFont typeface="Noto Sans Symbols"/>
              <a:buChar char="■"/>
            </a:pPr>
            <a:r>
              <a:rPr b="0" i="0" lang="en-US" sz="2100" u="none">
                <a:solidFill>
                  <a:schemeClr val="dk1"/>
                </a:solidFill>
                <a:latin typeface="Tahoma"/>
                <a:ea typeface="Tahoma"/>
                <a:cs typeface="Tahoma"/>
                <a:sym typeface="Tahoma"/>
              </a:rPr>
              <a:t>Starting at the frequent item header table in the FP-tree</a:t>
            </a:r>
            <a:endParaRPr/>
          </a:p>
          <a:p>
            <a:pPr indent="-342900" lvl="0" marL="342900" rtl="0" algn="l">
              <a:lnSpc>
                <a:spcPct val="80000"/>
              </a:lnSpc>
              <a:spcBef>
                <a:spcPts val="420"/>
              </a:spcBef>
              <a:spcAft>
                <a:spcPts val="0"/>
              </a:spcAft>
              <a:buClr>
                <a:schemeClr val="folHlink"/>
              </a:buClr>
              <a:buSzPts val="1260"/>
              <a:buFont typeface="Noto Sans Symbols"/>
              <a:buChar char="■"/>
            </a:pPr>
            <a:r>
              <a:rPr b="0" i="0" lang="en-US" sz="2100" u="none">
                <a:solidFill>
                  <a:schemeClr val="dk1"/>
                </a:solidFill>
                <a:latin typeface="Tahoma"/>
                <a:ea typeface="Tahoma"/>
                <a:cs typeface="Tahoma"/>
                <a:sym typeface="Tahoma"/>
              </a:rPr>
              <a:t>Traverse the FP-tree by following the link of each frequent item </a:t>
            </a:r>
            <a:r>
              <a:rPr b="0" i="1" lang="en-US" sz="2100" u="none">
                <a:solidFill>
                  <a:schemeClr val="dk1"/>
                </a:solidFill>
                <a:latin typeface="Tahoma"/>
                <a:ea typeface="Tahoma"/>
                <a:cs typeface="Tahoma"/>
                <a:sym typeface="Tahoma"/>
              </a:rPr>
              <a:t>p</a:t>
            </a:r>
            <a:endParaRPr/>
          </a:p>
          <a:p>
            <a:pPr indent="-342900" lvl="0" marL="342900" rtl="0" algn="l">
              <a:lnSpc>
                <a:spcPct val="80000"/>
              </a:lnSpc>
              <a:spcBef>
                <a:spcPts val="420"/>
              </a:spcBef>
              <a:spcAft>
                <a:spcPts val="0"/>
              </a:spcAft>
              <a:buClr>
                <a:schemeClr val="folHlink"/>
              </a:buClr>
              <a:buSzPts val="1260"/>
              <a:buFont typeface="Noto Sans Symbols"/>
              <a:buChar char="■"/>
            </a:pPr>
            <a:r>
              <a:rPr b="0" i="0" lang="en-US" sz="2100" u="none">
                <a:solidFill>
                  <a:schemeClr val="dk1"/>
                </a:solidFill>
                <a:latin typeface="Tahoma"/>
                <a:ea typeface="Tahoma"/>
                <a:cs typeface="Tahoma"/>
                <a:sym typeface="Tahoma"/>
              </a:rPr>
              <a:t>Accumulate all of </a:t>
            </a:r>
            <a:r>
              <a:rPr b="0" i="1" lang="en-US" sz="2100" u="none">
                <a:solidFill>
                  <a:schemeClr val="hlink"/>
                </a:solidFill>
                <a:latin typeface="Tahoma"/>
                <a:ea typeface="Tahoma"/>
                <a:cs typeface="Tahoma"/>
                <a:sym typeface="Tahoma"/>
              </a:rPr>
              <a:t>transformed prefix paths</a:t>
            </a:r>
            <a:r>
              <a:rPr b="0" i="0" lang="en-US" sz="2100" u="none">
                <a:solidFill>
                  <a:schemeClr val="dk1"/>
                </a:solidFill>
                <a:latin typeface="Tahoma"/>
                <a:ea typeface="Tahoma"/>
                <a:cs typeface="Tahoma"/>
                <a:sym typeface="Tahoma"/>
              </a:rPr>
              <a:t> of item </a:t>
            </a:r>
            <a:r>
              <a:rPr b="0" i="1" lang="en-US" sz="2100" u="none">
                <a:solidFill>
                  <a:schemeClr val="dk1"/>
                </a:solidFill>
                <a:latin typeface="Tahoma"/>
                <a:ea typeface="Tahoma"/>
                <a:cs typeface="Tahoma"/>
                <a:sym typeface="Tahoma"/>
              </a:rPr>
              <a:t>p </a:t>
            </a:r>
            <a:r>
              <a:rPr b="0" i="0" lang="en-US" sz="2100" u="none">
                <a:solidFill>
                  <a:schemeClr val="dk1"/>
                </a:solidFill>
                <a:latin typeface="Tahoma"/>
                <a:ea typeface="Tahoma"/>
                <a:cs typeface="Tahoma"/>
                <a:sym typeface="Tahoma"/>
              </a:rPr>
              <a:t>to form </a:t>
            </a:r>
            <a:r>
              <a:rPr b="0" i="1" lang="en-US" sz="2100" u="none">
                <a:solidFill>
                  <a:schemeClr val="dk1"/>
                </a:solidFill>
                <a:latin typeface="Tahoma"/>
                <a:ea typeface="Tahoma"/>
                <a:cs typeface="Tahoma"/>
                <a:sym typeface="Tahoma"/>
              </a:rPr>
              <a:t>p’</a:t>
            </a:r>
            <a:r>
              <a:rPr b="0" i="0" lang="en-US" sz="2100" u="none">
                <a:solidFill>
                  <a:schemeClr val="dk1"/>
                </a:solidFill>
                <a:latin typeface="Tahoma"/>
                <a:ea typeface="Tahoma"/>
                <a:cs typeface="Tahoma"/>
                <a:sym typeface="Tahoma"/>
              </a:rPr>
              <a:t>s conditional pattern base</a:t>
            </a:r>
            <a:endParaRPr/>
          </a:p>
        </p:txBody>
      </p:sp>
      <p:sp>
        <p:nvSpPr>
          <p:cNvPr id="468" name="Google Shape;468;p45"/>
          <p:cNvSpPr txBox="1"/>
          <p:nvPr/>
        </p:nvSpPr>
        <p:spPr>
          <a:xfrm>
            <a:off x="5461000" y="3667125"/>
            <a:ext cx="3327400" cy="2778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Conditional </a:t>
            </a:r>
            <a:r>
              <a:rPr b="1" i="0" lang="en-US" sz="2000" u="none">
                <a:solidFill>
                  <a:schemeClr val="dk1"/>
                </a:solidFill>
                <a:latin typeface="Times New Roman"/>
                <a:ea typeface="Times New Roman"/>
                <a:cs typeface="Times New Roman"/>
                <a:sym typeface="Times New Roman"/>
              </a:rPr>
              <a:t>pattern bases</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sng">
                <a:solidFill>
                  <a:schemeClr val="dk1"/>
                </a:solidFill>
                <a:latin typeface="Times New Roman"/>
                <a:ea typeface="Times New Roman"/>
                <a:cs typeface="Times New Roman"/>
                <a:sym typeface="Times New Roman"/>
              </a:rPr>
              <a:t>item	cond. pattern base</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c	f:3</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a	fc:3</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b	fca:1, f:1, c:1</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m	fca:2, fcab:1</a:t>
            </a:r>
            <a:endParaRPr/>
          </a:p>
          <a:p>
            <a:pPr indent="0" lvl="0" marL="0" marR="0" rtl="0" algn="l">
              <a:lnSpc>
                <a:spcPct val="80000"/>
              </a:lnSpc>
              <a:spcBef>
                <a:spcPts val="10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p	fcam:2, cb:1</a:t>
            </a:r>
            <a:endParaRPr/>
          </a:p>
        </p:txBody>
      </p:sp>
      <p:grpSp>
        <p:nvGrpSpPr>
          <p:cNvPr id="469" name="Google Shape;469;p45"/>
          <p:cNvGrpSpPr/>
          <p:nvPr/>
        </p:nvGrpSpPr>
        <p:grpSpPr>
          <a:xfrm>
            <a:off x="304800" y="3048000"/>
            <a:ext cx="4637087" cy="3525837"/>
            <a:chOff x="2496" y="1772"/>
            <a:chExt cx="2921" cy="2226"/>
          </a:xfrm>
        </p:grpSpPr>
        <p:sp>
          <p:nvSpPr>
            <p:cNvPr id="470" name="Google Shape;470;p45"/>
            <p:cNvSpPr txBox="1"/>
            <p:nvPr/>
          </p:nvSpPr>
          <p:spPr>
            <a:xfrm>
              <a:off x="4796" y="1772"/>
              <a:ext cx="278" cy="259"/>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471" name="Google Shape;471;p45"/>
            <p:cNvSpPr txBox="1"/>
            <p:nvPr/>
          </p:nvSpPr>
          <p:spPr>
            <a:xfrm>
              <a:off x="4508" y="2205"/>
              <a:ext cx="301" cy="259"/>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f:4</a:t>
              </a:r>
              <a:endParaRPr/>
            </a:p>
          </p:txBody>
        </p:sp>
        <p:sp>
          <p:nvSpPr>
            <p:cNvPr id="472" name="Google Shape;472;p45"/>
            <p:cNvSpPr txBox="1"/>
            <p:nvPr/>
          </p:nvSpPr>
          <p:spPr>
            <a:xfrm>
              <a:off x="5084" y="2205"/>
              <a:ext cx="328" cy="259"/>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c:1</a:t>
              </a:r>
              <a:endParaRPr/>
            </a:p>
          </p:txBody>
        </p:sp>
        <p:sp>
          <p:nvSpPr>
            <p:cNvPr id="473" name="Google Shape;473;p45"/>
            <p:cNvSpPr txBox="1"/>
            <p:nvPr/>
          </p:nvSpPr>
          <p:spPr>
            <a:xfrm>
              <a:off x="5080" y="2588"/>
              <a:ext cx="337"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74" name="Google Shape;474;p45"/>
            <p:cNvSpPr txBox="1"/>
            <p:nvPr/>
          </p:nvSpPr>
          <p:spPr>
            <a:xfrm>
              <a:off x="5080" y="2971"/>
              <a:ext cx="337"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p:1</a:t>
              </a:r>
              <a:endParaRPr/>
            </a:p>
          </p:txBody>
        </p:sp>
        <p:cxnSp>
          <p:nvCxnSpPr>
            <p:cNvPr id="475" name="Google Shape;475;p45"/>
            <p:cNvCxnSpPr/>
            <p:nvPr/>
          </p:nvCxnSpPr>
          <p:spPr>
            <a:xfrm>
              <a:off x="5248" y="2458"/>
              <a:ext cx="1" cy="134"/>
            </a:xfrm>
            <a:prstGeom prst="straightConnector1">
              <a:avLst/>
            </a:prstGeom>
            <a:noFill/>
            <a:ln cap="flat" cmpd="sng" w="12700">
              <a:solidFill>
                <a:schemeClr val="dk2"/>
              </a:solidFill>
              <a:prstDash val="solid"/>
              <a:miter lim="800000"/>
              <a:headEnd len="med" w="med" type="none"/>
              <a:tailEnd len="med" w="med" type="none"/>
            </a:ln>
          </p:spPr>
        </p:cxnSp>
        <p:cxnSp>
          <p:nvCxnSpPr>
            <p:cNvPr id="476" name="Google Shape;476;p45"/>
            <p:cNvCxnSpPr/>
            <p:nvPr/>
          </p:nvCxnSpPr>
          <p:spPr>
            <a:xfrm>
              <a:off x="5249" y="2842"/>
              <a:ext cx="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77" name="Google Shape;477;p45"/>
            <p:cNvCxnSpPr/>
            <p:nvPr/>
          </p:nvCxnSpPr>
          <p:spPr>
            <a:xfrm>
              <a:off x="4935" y="2026"/>
              <a:ext cx="313" cy="182"/>
            </a:xfrm>
            <a:prstGeom prst="straightConnector1">
              <a:avLst/>
            </a:prstGeom>
            <a:noFill/>
            <a:ln cap="flat" cmpd="sng" w="12700">
              <a:solidFill>
                <a:schemeClr val="dk2"/>
              </a:solidFill>
              <a:prstDash val="solid"/>
              <a:miter lim="800000"/>
              <a:headEnd len="med" w="med" type="none"/>
              <a:tailEnd len="med" w="med" type="none"/>
            </a:ln>
          </p:spPr>
        </p:cxnSp>
        <p:cxnSp>
          <p:nvCxnSpPr>
            <p:cNvPr id="478" name="Google Shape;478;p45"/>
            <p:cNvCxnSpPr/>
            <p:nvPr/>
          </p:nvCxnSpPr>
          <p:spPr>
            <a:xfrm flipH="1">
              <a:off x="4659" y="2026"/>
              <a:ext cx="276" cy="182"/>
            </a:xfrm>
            <a:prstGeom prst="straightConnector1">
              <a:avLst/>
            </a:prstGeom>
            <a:noFill/>
            <a:ln cap="flat" cmpd="sng" w="12700">
              <a:solidFill>
                <a:schemeClr val="dk2"/>
              </a:solidFill>
              <a:prstDash val="solid"/>
              <a:miter lim="800000"/>
              <a:headEnd len="med" w="med" type="none"/>
              <a:tailEnd len="med" w="med" type="none"/>
            </a:ln>
          </p:spPr>
        </p:cxnSp>
        <p:sp>
          <p:nvSpPr>
            <p:cNvPr id="479" name="Google Shape;479;p45"/>
            <p:cNvSpPr txBox="1"/>
            <p:nvPr/>
          </p:nvSpPr>
          <p:spPr>
            <a:xfrm>
              <a:off x="4700" y="2588"/>
              <a:ext cx="337"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80" name="Google Shape;480;p45"/>
            <p:cNvSpPr txBox="1"/>
            <p:nvPr/>
          </p:nvSpPr>
          <p:spPr>
            <a:xfrm>
              <a:off x="4321" y="2588"/>
              <a:ext cx="328"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c:3</a:t>
              </a:r>
              <a:endParaRPr/>
            </a:p>
          </p:txBody>
        </p:sp>
        <p:cxnSp>
          <p:nvCxnSpPr>
            <p:cNvPr id="481" name="Google Shape;481;p45"/>
            <p:cNvCxnSpPr/>
            <p:nvPr/>
          </p:nvCxnSpPr>
          <p:spPr>
            <a:xfrm flipH="1">
              <a:off x="4485" y="2458"/>
              <a:ext cx="174" cy="134"/>
            </a:xfrm>
            <a:prstGeom prst="straightConnector1">
              <a:avLst/>
            </a:prstGeom>
            <a:noFill/>
            <a:ln cap="flat" cmpd="sng" w="12700">
              <a:solidFill>
                <a:schemeClr val="dk2"/>
              </a:solidFill>
              <a:prstDash val="solid"/>
              <a:miter lim="800000"/>
              <a:headEnd len="med" w="med" type="none"/>
              <a:tailEnd len="med" w="med" type="none"/>
            </a:ln>
          </p:spPr>
        </p:cxnSp>
        <p:cxnSp>
          <p:nvCxnSpPr>
            <p:cNvPr id="482" name="Google Shape;482;p45"/>
            <p:cNvCxnSpPr/>
            <p:nvPr/>
          </p:nvCxnSpPr>
          <p:spPr>
            <a:xfrm>
              <a:off x="4659" y="2458"/>
              <a:ext cx="210" cy="134"/>
            </a:xfrm>
            <a:prstGeom prst="straightConnector1">
              <a:avLst/>
            </a:prstGeom>
            <a:noFill/>
            <a:ln cap="flat" cmpd="sng" w="12700">
              <a:solidFill>
                <a:schemeClr val="dk2"/>
              </a:solidFill>
              <a:prstDash val="solid"/>
              <a:miter lim="800000"/>
              <a:headEnd len="med" w="med" type="none"/>
              <a:tailEnd len="med" w="med" type="none"/>
            </a:ln>
          </p:spPr>
        </p:cxnSp>
        <p:sp>
          <p:nvSpPr>
            <p:cNvPr id="483" name="Google Shape;483;p45"/>
            <p:cNvSpPr txBox="1"/>
            <p:nvPr/>
          </p:nvSpPr>
          <p:spPr>
            <a:xfrm>
              <a:off x="4316" y="2971"/>
              <a:ext cx="337"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a:3</a:t>
              </a:r>
              <a:endParaRPr/>
            </a:p>
          </p:txBody>
        </p:sp>
        <p:sp>
          <p:nvSpPr>
            <p:cNvPr id="484" name="Google Shape;484;p45"/>
            <p:cNvSpPr txBox="1"/>
            <p:nvPr/>
          </p:nvSpPr>
          <p:spPr>
            <a:xfrm>
              <a:off x="4556" y="3356"/>
              <a:ext cx="337"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485" name="Google Shape;485;p45"/>
            <p:cNvSpPr txBox="1"/>
            <p:nvPr/>
          </p:nvSpPr>
          <p:spPr>
            <a:xfrm>
              <a:off x="4130" y="3356"/>
              <a:ext cx="373" cy="258"/>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m:2</a:t>
              </a:r>
              <a:endParaRPr/>
            </a:p>
          </p:txBody>
        </p:sp>
        <p:sp>
          <p:nvSpPr>
            <p:cNvPr id="486" name="Google Shape;486;p45"/>
            <p:cNvSpPr txBox="1"/>
            <p:nvPr/>
          </p:nvSpPr>
          <p:spPr>
            <a:xfrm>
              <a:off x="4148" y="3739"/>
              <a:ext cx="337" cy="259"/>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p:2</a:t>
              </a:r>
              <a:endParaRPr/>
            </a:p>
          </p:txBody>
        </p:sp>
        <p:cxnSp>
          <p:nvCxnSpPr>
            <p:cNvPr id="487" name="Google Shape;487;p45"/>
            <p:cNvCxnSpPr/>
            <p:nvPr/>
          </p:nvCxnSpPr>
          <p:spPr>
            <a:xfrm>
              <a:off x="4485" y="2842"/>
              <a:ext cx="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88" name="Google Shape;488;p45"/>
            <p:cNvCxnSpPr/>
            <p:nvPr/>
          </p:nvCxnSpPr>
          <p:spPr>
            <a:xfrm flipH="1">
              <a:off x="4317" y="3226"/>
              <a:ext cx="168" cy="134"/>
            </a:xfrm>
            <a:prstGeom prst="straightConnector1">
              <a:avLst/>
            </a:prstGeom>
            <a:noFill/>
            <a:ln cap="flat" cmpd="sng" w="12700">
              <a:solidFill>
                <a:schemeClr val="dk2"/>
              </a:solidFill>
              <a:prstDash val="solid"/>
              <a:miter lim="800000"/>
              <a:headEnd len="med" w="med" type="none"/>
              <a:tailEnd len="med" w="med" type="none"/>
            </a:ln>
          </p:spPr>
        </p:cxnSp>
        <p:cxnSp>
          <p:nvCxnSpPr>
            <p:cNvPr id="489" name="Google Shape;489;p45"/>
            <p:cNvCxnSpPr/>
            <p:nvPr/>
          </p:nvCxnSpPr>
          <p:spPr>
            <a:xfrm>
              <a:off x="4485" y="3226"/>
              <a:ext cx="240" cy="134"/>
            </a:xfrm>
            <a:prstGeom prst="straightConnector1">
              <a:avLst/>
            </a:prstGeom>
            <a:noFill/>
            <a:ln cap="flat" cmpd="sng" w="12700">
              <a:solidFill>
                <a:schemeClr val="dk2"/>
              </a:solidFill>
              <a:prstDash val="solid"/>
              <a:miter lim="800000"/>
              <a:headEnd len="med" w="med" type="none"/>
              <a:tailEnd len="med" w="med" type="none"/>
            </a:ln>
          </p:spPr>
        </p:cxnSp>
        <p:cxnSp>
          <p:nvCxnSpPr>
            <p:cNvPr id="490" name="Google Shape;490;p45"/>
            <p:cNvCxnSpPr/>
            <p:nvPr/>
          </p:nvCxnSpPr>
          <p:spPr>
            <a:xfrm>
              <a:off x="4317" y="3610"/>
              <a:ext cx="0" cy="134"/>
            </a:xfrm>
            <a:prstGeom prst="straightConnector1">
              <a:avLst/>
            </a:prstGeom>
            <a:noFill/>
            <a:ln cap="flat" cmpd="sng" w="12700">
              <a:solidFill>
                <a:schemeClr val="dk2"/>
              </a:solidFill>
              <a:prstDash val="solid"/>
              <a:miter lim="800000"/>
              <a:headEnd len="med" w="med" type="none"/>
              <a:tailEnd len="med" w="med" type="none"/>
            </a:ln>
          </p:spPr>
        </p:cxnSp>
        <p:sp>
          <p:nvSpPr>
            <p:cNvPr id="491" name="Google Shape;491;p45"/>
            <p:cNvSpPr txBox="1"/>
            <p:nvPr/>
          </p:nvSpPr>
          <p:spPr>
            <a:xfrm>
              <a:off x="4538" y="3739"/>
              <a:ext cx="373" cy="259"/>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m:1</a:t>
              </a:r>
              <a:endParaRPr/>
            </a:p>
          </p:txBody>
        </p:sp>
        <p:cxnSp>
          <p:nvCxnSpPr>
            <p:cNvPr id="492" name="Google Shape;492;p45"/>
            <p:cNvCxnSpPr/>
            <p:nvPr/>
          </p:nvCxnSpPr>
          <p:spPr>
            <a:xfrm>
              <a:off x="4725" y="3610"/>
              <a:ext cx="0" cy="134"/>
            </a:xfrm>
            <a:prstGeom prst="straightConnector1">
              <a:avLst/>
            </a:prstGeom>
            <a:noFill/>
            <a:ln cap="flat" cmpd="sng" w="12700">
              <a:solidFill>
                <a:schemeClr val="dk2"/>
              </a:solidFill>
              <a:prstDash val="solid"/>
              <a:miter lim="800000"/>
              <a:headEnd len="med" w="med" type="none"/>
              <a:tailEnd len="med" w="med" type="none"/>
            </a:ln>
          </p:spPr>
        </p:cxnSp>
        <p:sp>
          <p:nvSpPr>
            <p:cNvPr id="493" name="Google Shape;493;p45"/>
            <p:cNvSpPr txBox="1"/>
            <p:nvPr/>
          </p:nvSpPr>
          <p:spPr>
            <a:xfrm>
              <a:off x="2496" y="1935"/>
              <a:ext cx="1602" cy="1627"/>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Header Table</a:t>
              </a:r>
              <a:endParaRPr/>
            </a:p>
            <a:p>
              <a:pPr indent="0" lvl="0" marL="0" marR="0" rtl="0" algn="l">
                <a:lnSpc>
                  <a:spcPct val="90000"/>
                </a:lnSpc>
                <a:spcBef>
                  <a:spcPts val="0"/>
                </a:spcBef>
                <a:spcAft>
                  <a:spcPts val="0"/>
                </a:spcAft>
                <a:buClr>
                  <a:schemeClr val="dk1"/>
                </a:buClr>
                <a:buSzPts val="2000"/>
                <a:buFont typeface="Tahoma"/>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rPr b="1" i="1" lang="en-US" sz="2000" u="sng">
                  <a:solidFill>
                    <a:schemeClr val="dk1"/>
                  </a:solidFill>
                  <a:latin typeface="Times New Roman"/>
                  <a:ea typeface="Times New Roman"/>
                  <a:cs typeface="Times New Roman"/>
                  <a:sym typeface="Times New Roman"/>
                </a:rPr>
                <a:t>Item  frequency  head </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f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	3</a:t>
              </a:r>
              <a:endParaRPr/>
            </a:p>
          </p:txBody>
        </p:sp>
        <p:sp>
          <p:nvSpPr>
            <p:cNvPr id="494" name="Google Shape;494;p45"/>
            <p:cNvSpPr/>
            <p:nvPr/>
          </p:nvSpPr>
          <p:spPr>
            <a:xfrm>
              <a:off x="3879" y="2341"/>
              <a:ext cx="672" cy="240"/>
            </a:xfrm>
            <a:custGeom>
              <a:rect b="b" l="l" r="r" t="t"/>
              <a:pathLst>
                <a:path extrusionOk="0" h="240" w="672">
                  <a:moveTo>
                    <a:pt x="0" y="240"/>
                  </a:moveTo>
                  <a:cubicBezTo>
                    <a:pt x="108" y="232"/>
                    <a:pt x="216" y="224"/>
                    <a:pt x="288" y="192"/>
                  </a:cubicBezTo>
                  <a:cubicBezTo>
                    <a:pt x="360" y="160"/>
                    <a:pt x="368" y="80"/>
                    <a:pt x="432" y="48"/>
                  </a:cubicBezTo>
                  <a:cubicBezTo>
                    <a:pt x="496" y="16"/>
                    <a:pt x="584" y="8"/>
                    <a:pt x="67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5" name="Google Shape;495;p45"/>
            <p:cNvSpPr/>
            <p:nvPr/>
          </p:nvSpPr>
          <p:spPr>
            <a:xfrm>
              <a:off x="3879" y="2725"/>
              <a:ext cx="432" cy="1"/>
            </a:xfrm>
            <a:custGeom>
              <a:rect b="b" l="l" r="r" t="t"/>
              <a:pathLst>
                <a:path extrusionOk="0" h="1" w="432">
                  <a:moveTo>
                    <a:pt x="0" y="0"/>
                  </a:moveTo>
                  <a:cubicBezTo>
                    <a:pt x="0" y="0"/>
                    <a:pt x="216" y="0"/>
                    <a:pt x="43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6" name="Google Shape;496;p45"/>
            <p:cNvSpPr/>
            <p:nvPr/>
          </p:nvSpPr>
          <p:spPr>
            <a:xfrm>
              <a:off x="4599" y="2341"/>
              <a:ext cx="480" cy="384"/>
            </a:xfrm>
            <a:custGeom>
              <a:rect b="b" l="l" r="r" t="t"/>
              <a:pathLst>
                <a:path extrusionOk="0" h="384" w="480">
                  <a:moveTo>
                    <a:pt x="0" y="384"/>
                  </a:moveTo>
                  <a:cubicBezTo>
                    <a:pt x="4" y="384"/>
                    <a:pt x="8" y="384"/>
                    <a:pt x="48" y="336"/>
                  </a:cubicBezTo>
                  <a:cubicBezTo>
                    <a:pt x="88" y="288"/>
                    <a:pt x="168" y="152"/>
                    <a:pt x="240" y="96"/>
                  </a:cubicBezTo>
                  <a:cubicBezTo>
                    <a:pt x="312" y="40"/>
                    <a:pt x="396" y="20"/>
                    <a:pt x="480"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7" name="Google Shape;497;p45"/>
            <p:cNvSpPr/>
            <p:nvPr/>
          </p:nvSpPr>
          <p:spPr>
            <a:xfrm>
              <a:off x="3879" y="2928"/>
              <a:ext cx="432" cy="192"/>
            </a:xfrm>
            <a:custGeom>
              <a:rect b="b" l="l" r="r" t="t"/>
              <a:pathLst>
                <a:path extrusionOk="0" h="192" w="432">
                  <a:moveTo>
                    <a:pt x="0" y="0"/>
                  </a:moveTo>
                  <a:cubicBezTo>
                    <a:pt x="48" y="12"/>
                    <a:pt x="96" y="24"/>
                    <a:pt x="144" y="48"/>
                  </a:cubicBezTo>
                  <a:cubicBezTo>
                    <a:pt x="192" y="72"/>
                    <a:pt x="240" y="120"/>
                    <a:pt x="288" y="144"/>
                  </a:cubicBezTo>
                  <a:cubicBezTo>
                    <a:pt x="336" y="168"/>
                    <a:pt x="384" y="180"/>
                    <a:pt x="432" y="19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8" name="Google Shape;498;p45"/>
            <p:cNvSpPr/>
            <p:nvPr/>
          </p:nvSpPr>
          <p:spPr>
            <a:xfrm>
              <a:off x="3888" y="3072"/>
              <a:ext cx="720" cy="384"/>
            </a:xfrm>
            <a:custGeom>
              <a:rect b="b" l="l" r="r" t="t"/>
              <a:pathLst>
                <a:path extrusionOk="0" h="384" w="720">
                  <a:moveTo>
                    <a:pt x="0" y="0"/>
                  </a:moveTo>
                  <a:cubicBezTo>
                    <a:pt x="76" y="0"/>
                    <a:pt x="152" y="0"/>
                    <a:pt x="240" y="48"/>
                  </a:cubicBezTo>
                  <a:cubicBezTo>
                    <a:pt x="328" y="96"/>
                    <a:pt x="448" y="232"/>
                    <a:pt x="528" y="288"/>
                  </a:cubicBezTo>
                  <a:cubicBezTo>
                    <a:pt x="608" y="344"/>
                    <a:pt x="664" y="364"/>
                    <a:pt x="720"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9" name="Google Shape;499;p45"/>
            <p:cNvSpPr/>
            <p:nvPr/>
          </p:nvSpPr>
          <p:spPr>
            <a:xfrm>
              <a:off x="4848" y="2832"/>
              <a:ext cx="56" cy="672"/>
            </a:xfrm>
            <a:custGeom>
              <a:rect b="b" l="l" r="r" t="t"/>
              <a:pathLst>
                <a:path extrusionOk="0" h="672" w="56">
                  <a:moveTo>
                    <a:pt x="0" y="672"/>
                  </a:moveTo>
                  <a:cubicBezTo>
                    <a:pt x="20" y="608"/>
                    <a:pt x="40" y="544"/>
                    <a:pt x="48" y="432"/>
                  </a:cubicBezTo>
                  <a:cubicBezTo>
                    <a:pt x="56" y="320"/>
                    <a:pt x="52" y="160"/>
                    <a:pt x="4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00" name="Google Shape;500;p45"/>
            <p:cNvCxnSpPr/>
            <p:nvPr/>
          </p:nvCxnSpPr>
          <p:spPr>
            <a:xfrm>
              <a:off x="4983" y="2725"/>
              <a:ext cx="96" cy="0"/>
            </a:xfrm>
            <a:prstGeom prst="straightConnector1">
              <a:avLst/>
            </a:prstGeom>
            <a:noFill/>
            <a:ln cap="flat" cmpd="sng" w="12700">
              <a:solidFill>
                <a:schemeClr val="dk2"/>
              </a:solidFill>
              <a:prstDash val="solid"/>
              <a:miter lim="800000"/>
              <a:headEnd len="med" w="med" type="none"/>
              <a:tailEnd len="med" w="med" type="stealth"/>
            </a:ln>
          </p:spPr>
        </p:cxnSp>
        <p:sp>
          <p:nvSpPr>
            <p:cNvPr id="501" name="Google Shape;501;p45"/>
            <p:cNvSpPr/>
            <p:nvPr/>
          </p:nvSpPr>
          <p:spPr>
            <a:xfrm>
              <a:off x="3888" y="3264"/>
              <a:ext cx="288" cy="240"/>
            </a:xfrm>
            <a:custGeom>
              <a:rect b="b" l="l" r="r" t="t"/>
              <a:pathLst>
                <a:path extrusionOk="0" h="240" w="288">
                  <a:moveTo>
                    <a:pt x="0" y="0"/>
                  </a:moveTo>
                  <a:cubicBezTo>
                    <a:pt x="56" y="8"/>
                    <a:pt x="112" y="16"/>
                    <a:pt x="144" y="48"/>
                  </a:cubicBezTo>
                  <a:cubicBezTo>
                    <a:pt x="176" y="80"/>
                    <a:pt x="168" y="160"/>
                    <a:pt x="192" y="192"/>
                  </a:cubicBezTo>
                  <a:cubicBezTo>
                    <a:pt x="216" y="224"/>
                    <a:pt x="252" y="232"/>
                    <a:pt x="288" y="24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2" name="Google Shape;502;p45"/>
            <p:cNvSpPr/>
            <p:nvPr/>
          </p:nvSpPr>
          <p:spPr>
            <a:xfrm>
              <a:off x="4464" y="3504"/>
              <a:ext cx="96" cy="384"/>
            </a:xfrm>
            <a:custGeom>
              <a:rect b="b" l="l" r="r" t="t"/>
              <a:pathLst>
                <a:path extrusionOk="0" h="384" w="96">
                  <a:moveTo>
                    <a:pt x="0" y="0"/>
                  </a:moveTo>
                  <a:cubicBezTo>
                    <a:pt x="20" y="24"/>
                    <a:pt x="40" y="48"/>
                    <a:pt x="48" y="96"/>
                  </a:cubicBezTo>
                  <a:cubicBezTo>
                    <a:pt x="56" y="144"/>
                    <a:pt x="40" y="240"/>
                    <a:pt x="48" y="288"/>
                  </a:cubicBezTo>
                  <a:cubicBezTo>
                    <a:pt x="56" y="336"/>
                    <a:pt x="76" y="360"/>
                    <a:pt x="96"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3" name="Google Shape;503;p45"/>
            <p:cNvSpPr/>
            <p:nvPr/>
          </p:nvSpPr>
          <p:spPr>
            <a:xfrm>
              <a:off x="3888" y="3456"/>
              <a:ext cx="288" cy="432"/>
            </a:xfrm>
            <a:custGeom>
              <a:rect b="b" l="l" r="r" t="t"/>
              <a:pathLst>
                <a:path extrusionOk="0" h="432" w="288">
                  <a:moveTo>
                    <a:pt x="0" y="0"/>
                  </a:moveTo>
                  <a:cubicBezTo>
                    <a:pt x="36" y="44"/>
                    <a:pt x="72" y="88"/>
                    <a:pt x="96" y="144"/>
                  </a:cubicBezTo>
                  <a:cubicBezTo>
                    <a:pt x="120" y="200"/>
                    <a:pt x="112" y="288"/>
                    <a:pt x="144" y="336"/>
                  </a:cubicBezTo>
                  <a:cubicBezTo>
                    <a:pt x="176" y="384"/>
                    <a:pt x="232" y="408"/>
                    <a:pt x="288" y="43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4" name="Google Shape;504;p45"/>
            <p:cNvSpPr/>
            <p:nvPr/>
          </p:nvSpPr>
          <p:spPr>
            <a:xfrm>
              <a:off x="4464" y="3216"/>
              <a:ext cx="768" cy="672"/>
            </a:xfrm>
            <a:custGeom>
              <a:rect b="b" l="l" r="r" t="t"/>
              <a:pathLst>
                <a:path extrusionOk="0" h="672" w="768">
                  <a:moveTo>
                    <a:pt x="0" y="672"/>
                  </a:moveTo>
                  <a:cubicBezTo>
                    <a:pt x="4" y="624"/>
                    <a:pt x="8" y="576"/>
                    <a:pt x="96" y="528"/>
                  </a:cubicBezTo>
                  <a:cubicBezTo>
                    <a:pt x="184" y="480"/>
                    <a:pt x="416" y="472"/>
                    <a:pt x="528" y="384"/>
                  </a:cubicBezTo>
                  <a:cubicBezTo>
                    <a:pt x="640" y="296"/>
                    <a:pt x="704" y="148"/>
                    <a:pt x="76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10" name="Google Shape;510;p4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511" name="Google Shape;511;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12" name="Google Shape;512;p46"/>
          <p:cNvSpPr txBox="1"/>
          <p:nvPr>
            <p:ph type="title"/>
          </p:nvPr>
        </p:nvSpPr>
        <p:spPr>
          <a:xfrm>
            <a:off x="0" y="4572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2800"/>
              <a:buFont typeface="Tahoma"/>
              <a:buNone/>
            </a:pPr>
            <a:r>
              <a:rPr b="0" i="0" lang="en-US" sz="2800" u="none">
                <a:solidFill>
                  <a:schemeClr val="dk2"/>
                </a:solidFill>
                <a:latin typeface="Tahoma"/>
                <a:ea typeface="Tahoma"/>
                <a:cs typeface="Tahoma"/>
                <a:sym typeface="Tahoma"/>
              </a:rPr>
              <a:t>From Conditional Pattern-bases to Conditional FP-trees</a:t>
            </a:r>
            <a:r>
              <a:rPr b="0" i="0" lang="en-US" sz="3600" u="none">
                <a:solidFill>
                  <a:schemeClr val="dk2"/>
                </a:solidFill>
                <a:latin typeface="Tahoma"/>
                <a:ea typeface="Tahoma"/>
                <a:cs typeface="Tahoma"/>
                <a:sym typeface="Tahoma"/>
              </a:rPr>
              <a:t> </a:t>
            </a:r>
            <a:endParaRPr/>
          </a:p>
        </p:txBody>
      </p:sp>
      <p:sp>
        <p:nvSpPr>
          <p:cNvPr id="513" name="Google Shape;513;p46"/>
          <p:cNvSpPr txBox="1"/>
          <p:nvPr>
            <p:ph idx="1" type="body"/>
          </p:nvPr>
        </p:nvSpPr>
        <p:spPr>
          <a:xfrm>
            <a:off x="612775" y="1371600"/>
            <a:ext cx="8048625" cy="1957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For each pattern-base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Accumulate the count for each item in the base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Construct the FP-tree for the frequent items of the pattern base</a:t>
            </a:r>
            <a:endParaRPr/>
          </a:p>
        </p:txBody>
      </p:sp>
      <p:sp>
        <p:nvSpPr>
          <p:cNvPr id="514" name="Google Shape;514;p46"/>
          <p:cNvSpPr txBox="1"/>
          <p:nvPr/>
        </p:nvSpPr>
        <p:spPr>
          <a:xfrm>
            <a:off x="5181600" y="3429000"/>
            <a:ext cx="3276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m-conditional </a:t>
            </a:r>
            <a:r>
              <a:rPr b="1" i="0" lang="en-US" sz="1800" u="none">
                <a:solidFill>
                  <a:schemeClr val="dk1"/>
                </a:solidFill>
                <a:latin typeface="Times New Roman"/>
                <a:ea typeface="Times New Roman"/>
                <a:cs typeface="Times New Roman"/>
                <a:sym typeface="Times New Roman"/>
              </a:rPr>
              <a:t>pattern base:</a:t>
            </a:r>
            <a:endParaRPr/>
          </a:p>
          <a:p>
            <a:pPr indent="0" lvl="1" marL="457200" marR="0" rtl="0" algn="l">
              <a:lnSpc>
                <a:spcPct val="100000"/>
              </a:lnSpc>
              <a:spcBef>
                <a:spcPts val="0"/>
              </a:spcBef>
              <a:spcAft>
                <a:spcPts val="0"/>
              </a:spcAft>
              <a:buClr>
                <a:schemeClr val="dk1"/>
              </a:buClr>
              <a:buSzPts val="1800"/>
              <a:buFont typeface="Times New Roman"/>
              <a:buNone/>
            </a:pPr>
            <a:r>
              <a:rPr b="1" i="1" lang="en-US" sz="1800" u="none" cap="none" strike="noStrike">
                <a:solidFill>
                  <a:schemeClr val="dk1"/>
                </a:solidFill>
                <a:latin typeface="Times New Roman"/>
                <a:ea typeface="Times New Roman"/>
                <a:cs typeface="Times New Roman"/>
                <a:sym typeface="Times New Roman"/>
              </a:rPr>
              <a:t>fca:2, fcab:1</a:t>
            </a:r>
            <a:endParaRPr/>
          </a:p>
        </p:txBody>
      </p:sp>
      <p:grpSp>
        <p:nvGrpSpPr>
          <p:cNvPr id="515" name="Google Shape;515;p46"/>
          <p:cNvGrpSpPr/>
          <p:nvPr/>
        </p:nvGrpSpPr>
        <p:grpSpPr>
          <a:xfrm>
            <a:off x="5257800" y="4343400"/>
            <a:ext cx="2298700" cy="2324100"/>
            <a:chOff x="3312" y="2736"/>
            <a:chExt cx="1448" cy="1464"/>
          </a:xfrm>
        </p:grpSpPr>
        <p:grpSp>
          <p:nvGrpSpPr>
            <p:cNvPr id="516" name="Google Shape;516;p46"/>
            <p:cNvGrpSpPr/>
            <p:nvPr/>
          </p:nvGrpSpPr>
          <p:grpSpPr>
            <a:xfrm>
              <a:off x="3792" y="2736"/>
              <a:ext cx="329" cy="1297"/>
              <a:chOff x="2282" y="2456"/>
              <a:chExt cx="329" cy="1297"/>
            </a:xfrm>
          </p:grpSpPr>
          <p:sp>
            <p:nvSpPr>
              <p:cNvPr id="517" name="Google Shape;517;p46"/>
              <p:cNvSpPr txBox="1"/>
              <p:nvPr/>
            </p:nvSpPr>
            <p:spPr>
              <a:xfrm>
                <a:off x="2312" y="2456"/>
                <a:ext cx="27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18" name="Google Shape;518;p46"/>
              <p:cNvSpPr txBox="1"/>
              <p:nvPr/>
            </p:nvSpPr>
            <p:spPr>
              <a:xfrm>
                <a:off x="2300" y="2840"/>
                <a:ext cx="2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f:3</a:t>
                </a:r>
                <a:endParaRPr/>
              </a:p>
            </p:txBody>
          </p:sp>
          <p:sp>
            <p:nvSpPr>
              <p:cNvPr id="519" name="Google Shape;519;p46"/>
              <p:cNvSpPr txBox="1"/>
              <p:nvPr/>
            </p:nvSpPr>
            <p:spPr>
              <a:xfrm>
                <a:off x="2287" y="3167"/>
                <a:ext cx="3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c:3</a:t>
                </a:r>
                <a:endParaRPr/>
              </a:p>
            </p:txBody>
          </p:sp>
          <p:sp>
            <p:nvSpPr>
              <p:cNvPr id="520" name="Google Shape;520;p46"/>
              <p:cNvSpPr txBox="1"/>
              <p:nvPr/>
            </p:nvSpPr>
            <p:spPr>
              <a:xfrm>
                <a:off x="2282" y="3503"/>
                <a:ext cx="32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a:3</a:t>
                </a:r>
                <a:endParaRPr/>
              </a:p>
            </p:txBody>
          </p:sp>
          <p:cxnSp>
            <p:nvCxnSpPr>
              <p:cNvPr id="521" name="Google Shape;521;p46"/>
              <p:cNvCxnSpPr/>
              <p:nvPr/>
            </p:nvCxnSpPr>
            <p:spPr>
              <a:xfrm>
                <a:off x="2447" y="2706"/>
                <a:ext cx="0" cy="134"/>
              </a:xfrm>
              <a:prstGeom prst="straightConnector1">
                <a:avLst/>
              </a:prstGeom>
              <a:noFill/>
              <a:ln cap="flat" cmpd="sng" w="12700">
                <a:solidFill>
                  <a:schemeClr val="dk1"/>
                </a:solidFill>
                <a:prstDash val="solid"/>
                <a:miter lim="800000"/>
                <a:headEnd len="med" w="med" type="none"/>
                <a:tailEnd len="med" w="med" type="none"/>
              </a:ln>
            </p:spPr>
          </p:cxnSp>
          <p:cxnSp>
            <p:nvCxnSpPr>
              <p:cNvPr id="522" name="Google Shape;522;p46"/>
              <p:cNvCxnSpPr/>
              <p:nvPr/>
            </p:nvCxnSpPr>
            <p:spPr>
              <a:xfrm>
                <a:off x="2447" y="3090"/>
                <a:ext cx="0" cy="77"/>
              </a:xfrm>
              <a:prstGeom prst="straightConnector1">
                <a:avLst/>
              </a:prstGeom>
              <a:noFill/>
              <a:ln cap="flat" cmpd="sng" w="12700">
                <a:solidFill>
                  <a:schemeClr val="dk1"/>
                </a:solidFill>
                <a:prstDash val="solid"/>
                <a:miter lim="800000"/>
                <a:headEnd len="med" w="med" type="none"/>
                <a:tailEnd len="med" w="med" type="none"/>
              </a:ln>
            </p:spPr>
          </p:cxnSp>
          <p:cxnSp>
            <p:nvCxnSpPr>
              <p:cNvPr id="523" name="Google Shape;523;p46"/>
              <p:cNvCxnSpPr/>
              <p:nvPr/>
            </p:nvCxnSpPr>
            <p:spPr>
              <a:xfrm>
                <a:off x="2447" y="3417"/>
                <a:ext cx="0" cy="86"/>
              </a:xfrm>
              <a:prstGeom prst="straightConnector1">
                <a:avLst/>
              </a:prstGeom>
              <a:noFill/>
              <a:ln cap="flat" cmpd="sng" w="12700">
                <a:solidFill>
                  <a:schemeClr val="dk1"/>
                </a:solidFill>
                <a:prstDash val="solid"/>
                <a:miter lim="800000"/>
                <a:headEnd len="med" w="med" type="none"/>
                <a:tailEnd len="med" w="med" type="none"/>
              </a:ln>
            </p:spPr>
          </p:cxnSp>
        </p:grpSp>
        <p:sp>
          <p:nvSpPr>
            <p:cNvPr id="524" name="Google Shape;524;p46"/>
            <p:cNvSpPr txBox="1"/>
            <p:nvPr/>
          </p:nvSpPr>
          <p:spPr>
            <a:xfrm>
              <a:off x="3312" y="3969"/>
              <a:ext cx="14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m-conditional </a:t>
              </a:r>
              <a:r>
                <a:rPr b="1" i="0" lang="en-US" sz="1800" u="none">
                  <a:solidFill>
                    <a:schemeClr val="dk1"/>
                  </a:solidFill>
                  <a:latin typeface="Times New Roman"/>
                  <a:ea typeface="Times New Roman"/>
                  <a:cs typeface="Times New Roman"/>
                  <a:sym typeface="Times New Roman"/>
                </a:rPr>
                <a:t>FP-tree</a:t>
              </a:r>
              <a:endParaRPr/>
            </a:p>
          </p:txBody>
        </p:sp>
      </p:grpSp>
      <p:sp>
        <p:nvSpPr>
          <p:cNvPr id="525" name="Google Shape;525;p46"/>
          <p:cNvSpPr txBox="1"/>
          <p:nvPr/>
        </p:nvSpPr>
        <p:spPr>
          <a:xfrm>
            <a:off x="6934200" y="4114800"/>
            <a:ext cx="2209800" cy="1797050"/>
          </a:xfrm>
          <a:prstGeom prst="rect">
            <a:avLst/>
          </a:prstGeom>
          <a:noFill/>
          <a:ln>
            <a:noFill/>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All frequent patterns relate to</a:t>
            </a:r>
            <a:r>
              <a:rPr b="1" i="1" lang="en-US" sz="1800" u="none">
                <a:solidFill>
                  <a:schemeClr val="dk1"/>
                </a:solidFill>
                <a:latin typeface="Times New Roman"/>
                <a:ea typeface="Times New Roman"/>
                <a:cs typeface="Times New Roman"/>
                <a:sym typeface="Times New Roman"/>
              </a:rPr>
              <a:t> m</a:t>
            </a:r>
            <a:endParaRPr/>
          </a:p>
          <a:p>
            <a:pPr indent="0" lvl="0" marL="0" marR="0" rtl="0" algn="l">
              <a:lnSpc>
                <a:spcPct val="70000"/>
              </a:lnSpc>
              <a:spcBef>
                <a:spcPts val="90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m, </a:t>
            </a:r>
            <a:endParaRPr/>
          </a:p>
          <a:p>
            <a:pPr indent="0" lvl="0" marL="0" marR="0" rtl="0" algn="l">
              <a:lnSpc>
                <a:spcPct val="70000"/>
              </a:lnSpc>
              <a:spcBef>
                <a:spcPts val="90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fm, cm, am, </a:t>
            </a:r>
            <a:endParaRPr/>
          </a:p>
          <a:p>
            <a:pPr indent="0" lvl="0" marL="0" marR="0" rtl="0" algn="l">
              <a:lnSpc>
                <a:spcPct val="70000"/>
              </a:lnSpc>
              <a:spcBef>
                <a:spcPts val="90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fcm, fam, cam, </a:t>
            </a:r>
            <a:endParaRPr/>
          </a:p>
          <a:p>
            <a:pPr indent="0" lvl="0" marL="0" marR="0" rtl="0" algn="l">
              <a:lnSpc>
                <a:spcPct val="70000"/>
              </a:lnSpc>
              <a:spcBef>
                <a:spcPts val="90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fcam</a:t>
            </a:r>
            <a:endParaRPr/>
          </a:p>
        </p:txBody>
      </p:sp>
      <p:sp>
        <p:nvSpPr>
          <p:cNvPr id="526" name="Google Shape;526;p46"/>
          <p:cNvSpPr txBox="1"/>
          <p:nvPr/>
        </p:nvSpPr>
        <p:spPr>
          <a:xfrm>
            <a:off x="5105400" y="4724400"/>
            <a:ext cx="590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527" name="Google Shape;527;p46"/>
          <p:cNvSpPr txBox="1"/>
          <p:nvPr/>
        </p:nvSpPr>
        <p:spPr>
          <a:xfrm>
            <a:off x="6400800" y="4876800"/>
            <a:ext cx="496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528" name="Google Shape;528;p46"/>
          <p:cNvSpPr txBox="1"/>
          <p:nvPr/>
        </p:nvSpPr>
        <p:spPr>
          <a:xfrm>
            <a:off x="3892550" y="3595687"/>
            <a:ext cx="441325"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29" name="Google Shape;529;p46"/>
          <p:cNvSpPr txBox="1"/>
          <p:nvPr/>
        </p:nvSpPr>
        <p:spPr>
          <a:xfrm>
            <a:off x="3430587" y="4140200"/>
            <a:ext cx="477837"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f:4</a:t>
            </a:r>
            <a:endParaRPr/>
          </a:p>
        </p:txBody>
      </p:sp>
      <p:sp>
        <p:nvSpPr>
          <p:cNvPr id="530" name="Google Shape;530;p46"/>
          <p:cNvSpPr txBox="1"/>
          <p:nvPr/>
        </p:nvSpPr>
        <p:spPr>
          <a:xfrm>
            <a:off x="4351337" y="4140200"/>
            <a:ext cx="520700"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c:1</a:t>
            </a:r>
            <a:endParaRPr/>
          </a:p>
        </p:txBody>
      </p:sp>
      <p:sp>
        <p:nvSpPr>
          <p:cNvPr id="531" name="Google Shape;531;p46"/>
          <p:cNvSpPr txBox="1"/>
          <p:nvPr/>
        </p:nvSpPr>
        <p:spPr>
          <a:xfrm>
            <a:off x="4343400" y="4622800"/>
            <a:ext cx="533400"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532" name="Google Shape;532;p46"/>
          <p:cNvSpPr txBox="1"/>
          <p:nvPr/>
        </p:nvSpPr>
        <p:spPr>
          <a:xfrm>
            <a:off x="4343400" y="5105400"/>
            <a:ext cx="533400"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p:1</a:t>
            </a:r>
            <a:endParaRPr/>
          </a:p>
        </p:txBody>
      </p:sp>
      <p:cxnSp>
        <p:nvCxnSpPr>
          <p:cNvPr id="533" name="Google Shape;533;p46"/>
          <p:cNvCxnSpPr/>
          <p:nvPr/>
        </p:nvCxnSpPr>
        <p:spPr>
          <a:xfrm>
            <a:off x="4613275" y="4459287"/>
            <a:ext cx="1587" cy="168275"/>
          </a:xfrm>
          <a:prstGeom prst="straightConnector1">
            <a:avLst/>
          </a:prstGeom>
          <a:noFill/>
          <a:ln cap="flat" cmpd="sng" w="12700">
            <a:solidFill>
              <a:schemeClr val="dk2"/>
            </a:solidFill>
            <a:prstDash val="solid"/>
            <a:miter lim="800000"/>
            <a:headEnd len="med" w="med" type="none"/>
            <a:tailEnd len="med" w="med" type="none"/>
          </a:ln>
        </p:spPr>
      </p:cxnSp>
      <p:cxnSp>
        <p:nvCxnSpPr>
          <p:cNvPr id="534" name="Google Shape;534;p46"/>
          <p:cNvCxnSpPr/>
          <p:nvPr/>
        </p:nvCxnSpPr>
        <p:spPr>
          <a:xfrm>
            <a:off x="4614862" y="4941887"/>
            <a:ext cx="0" cy="169862"/>
          </a:xfrm>
          <a:prstGeom prst="straightConnector1">
            <a:avLst/>
          </a:prstGeom>
          <a:noFill/>
          <a:ln cap="flat" cmpd="sng" w="12700">
            <a:solidFill>
              <a:schemeClr val="dk2"/>
            </a:solidFill>
            <a:prstDash val="solid"/>
            <a:miter lim="800000"/>
            <a:headEnd len="med" w="med" type="none"/>
            <a:tailEnd len="med" w="med" type="none"/>
          </a:ln>
        </p:spPr>
      </p:cxnSp>
      <p:cxnSp>
        <p:nvCxnSpPr>
          <p:cNvPr id="535" name="Google Shape;535;p46"/>
          <p:cNvCxnSpPr/>
          <p:nvPr/>
        </p:nvCxnSpPr>
        <p:spPr>
          <a:xfrm>
            <a:off x="4113212" y="3914775"/>
            <a:ext cx="500062" cy="230187"/>
          </a:xfrm>
          <a:prstGeom prst="straightConnector1">
            <a:avLst/>
          </a:prstGeom>
          <a:noFill/>
          <a:ln cap="flat" cmpd="sng" w="12700">
            <a:solidFill>
              <a:schemeClr val="dk2"/>
            </a:solidFill>
            <a:prstDash val="solid"/>
            <a:miter lim="800000"/>
            <a:headEnd len="med" w="med" type="none"/>
            <a:tailEnd len="med" w="med" type="none"/>
          </a:ln>
        </p:spPr>
      </p:cxnSp>
      <p:cxnSp>
        <p:nvCxnSpPr>
          <p:cNvPr id="536" name="Google Shape;536;p46"/>
          <p:cNvCxnSpPr/>
          <p:nvPr/>
        </p:nvCxnSpPr>
        <p:spPr>
          <a:xfrm flipH="1">
            <a:off x="3671887" y="3914775"/>
            <a:ext cx="441325" cy="230187"/>
          </a:xfrm>
          <a:prstGeom prst="straightConnector1">
            <a:avLst/>
          </a:prstGeom>
          <a:noFill/>
          <a:ln cap="flat" cmpd="sng" w="12700">
            <a:solidFill>
              <a:schemeClr val="dk2"/>
            </a:solidFill>
            <a:prstDash val="solid"/>
            <a:miter lim="800000"/>
            <a:headEnd len="med" w="med" type="none"/>
            <a:tailEnd len="med" w="med" type="none"/>
          </a:ln>
        </p:spPr>
      </p:cxnSp>
      <p:sp>
        <p:nvSpPr>
          <p:cNvPr id="537" name="Google Shape;537;p46"/>
          <p:cNvSpPr txBox="1"/>
          <p:nvPr/>
        </p:nvSpPr>
        <p:spPr>
          <a:xfrm>
            <a:off x="3736975" y="4622800"/>
            <a:ext cx="534987"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b:1</a:t>
            </a:r>
            <a:endParaRPr/>
          </a:p>
        </p:txBody>
      </p:sp>
      <p:sp>
        <p:nvSpPr>
          <p:cNvPr id="538" name="Google Shape;538;p46"/>
          <p:cNvSpPr txBox="1"/>
          <p:nvPr/>
        </p:nvSpPr>
        <p:spPr>
          <a:xfrm>
            <a:off x="3133725" y="4622800"/>
            <a:ext cx="519112"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c:3</a:t>
            </a:r>
            <a:endParaRPr/>
          </a:p>
        </p:txBody>
      </p:sp>
      <p:cxnSp>
        <p:nvCxnSpPr>
          <p:cNvPr id="539" name="Google Shape;539;p46"/>
          <p:cNvCxnSpPr/>
          <p:nvPr/>
        </p:nvCxnSpPr>
        <p:spPr>
          <a:xfrm flipH="1">
            <a:off x="3394075" y="4459287"/>
            <a:ext cx="277812" cy="168275"/>
          </a:xfrm>
          <a:prstGeom prst="straightConnector1">
            <a:avLst/>
          </a:prstGeom>
          <a:noFill/>
          <a:ln cap="flat" cmpd="sng" w="12700">
            <a:solidFill>
              <a:schemeClr val="hlink"/>
            </a:solidFill>
            <a:prstDash val="solid"/>
            <a:miter lim="800000"/>
            <a:headEnd len="med" w="med" type="none"/>
            <a:tailEnd len="med" w="med" type="none"/>
          </a:ln>
        </p:spPr>
      </p:cxnSp>
      <p:cxnSp>
        <p:nvCxnSpPr>
          <p:cNvPr id="540" name="Google Shape;540;p46"/>
          <p:cNvCxnSpPr/>
          <p:nvPr/>
        </p:nvCxnSpPr>
        <p:spPr>
          <a:xfrm>
            <a:off x="3671887" y="4459287"/>
            <a:ext cx="334962" cy="168275"/>
          </a:xfrm>
          <a:prstGeom prst="straightConnector1">
            <a:avLst/>
          </a:prstGeom>
          <a:noFill/>
          <a:ln cap="flat" cmpd="sng" w="12700">
            <a:solidFill>
              <a:schemeClr val="dk2"/>
            </a:solidFill>
            <a:prstDash val="solid"/>
            <a:miter lim="800000"/>
            <a:headEnd len="med" w="med" type="none"/>
            <a:tailEnd len="med" w="med" type="none"/>
          </a:ln>
        </p:spPr>
      </p:cxnSp>
      <p:sp>
        <p:nvSpPr>
          <p:cNvPr id="541" name="Google Shape;541;p46"/>
          <p:cNvSpPr txBox="1"/>
          <p:nvPr/>
        </p:nvSpPr>
        <p:spPr>
          <a:xfrm>
            <a:off x="3124200" y="5105400"/>
            <a:ext cx="534987"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a:3</a:t>
            </a:r>
            <a:endParaRPr/>
          </a:p>
        </p:txBody>
      </p:sp>
      <p:sp>
        <p:nvSpPr>
          <p:cNvPr id="542" name="Google Shape;542;p46"/>
          <p:cNvSpPr txBox="1"/>
          <p:nvPr/>
        </p:nvSpPr>
        <p:spPr>
          <a:xfrm>
            <a:off x="3506787" y="5588000"/>
            <a:ext cx="534987"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b:1</a:t>
            </a:r>
            <a:endParaRPr/>
          </a:p>
        </p:txBody>
      </p:sp>
      <p:sp>
        <p:nvSpPr>
          <p:cNvPr id="543" name="Google Shape;543;p46"/>
          <p:cNvSpPr txBox="1"/>
          <p:nvPr/>
        </p:nvSpPr>
        <p:spPr>
          <a:xfrm>
            <a:off x="2822575" y="5588000"/>
            <a:ext cx="592137"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m:2</a:t>
            </a:r>
            <a:endParaRPr/>
          </a:p>
        </p:txBody>
      </p:sp>
      <p:sp>
        <p:nvSpPr>
          <p:cNvPr id="544" name="Google Shape;544;p46"/>
          <p:cNvSpPr txBox="1"/>
          <p:nvPr/>
        </p:nvSpPr>
        <p:spPr>
          <a:xfrm>
            <a:off x="2855912" y="6072187"/>
            <a:ext cx="536575" cy="4095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p:2</a:t>
            </a:r>
            <a:endParaRPr/>
          </a:p>
        </p:txBody>
      </p:sp>
      <p:cxnSp>
        <p:nvCxnSpPr>
          <p:cNvPr id="545" name="Google Shape;545;p46"/>
          <p:cNvCxnSpPr/>
          <p:nvPr/>
        </p:nvCxnSpPr>
        <p:spPr>
          <a:xfrm>
            <a:off x="3394075" y="4941887"/>
            <a:ext cx="0" cy="169862"/>
          </a:xfrm>
          <a:prstGeom prst="straightConnector1">
            <a:avLst/>
          </a:prstGeom>
          <a:noFill/>
          <a:ln cap="flat" cmpd="sng" w="12700">
            <a:solidFill>
              <a:schemeClr val="hlink"/>
            </a:solidFill>
            <a:prstDash val="solid"/>
            <a:miter lim="800000"/>
            <a:headEnd len="med" w="med" type="none"/>
            <a:tailEnd len="med" w="med" type="none"/>
          </a:ln>
        </p:spPr>
      </p:cxnSp>
      <p:cxnSp>
        <p:nvCxnSpPr>
          <p:cNvPr id="546" name="Google Shape;546;p46"/>
          <p:cNvCxnSpPr/>
          <p:nvPr/>
        </p:nvCxnSpPr>
        <p:spPr>
          <a:xfrm flipH="1">
            <a:off x="3124200" y="5426075"/>
            <a:ext cx="269875" cy="168275"/>
          </a:xfrm>
          <a:prstGeom prst="straightConnector1">
            <a:avLst/>
          </a:prstGeom>
          <a:noFill/>
          <a:ln cap="flat" cmpd="sng" w="12700">
            <a:solidFill>
              <a:schemeClr val="hlink"/>
            </a:solidFill>
            <a:prstDash val="solid"/>
            <a:miter lim="800000"/>
            <a:headEnd len="med" w="med" type="none"/>
            <a:tailEnd len="med" w="med" type="none"/>
          </a:ln>
        </p:spPr>
      </p:cxnSp>
      <p:cxnSp>
        <p:nvCxnSpPr>
          <p:cNvPr id="547" name="Google Shape;547;p46"/>
          <p:cNvCxnSpPr/>
          <p:nvPr/>
        </p:nvCxnSpPr>
        <p:spPr>
          <a:xfrm>
            <a:off x="3394075" y="5426075"/>
            <a:ext cx="382587" cy="168275"/>
          </a:xfrm>
          <a:prstGeom prst="straightConnector1">
            <a:avLst/>
          </a:prstGeom>
          <a:noFill/>
          <a:ln cap="flat" cmpd="sng" w="12700">
            <a:solidFill>
              <a:schemeClr val="hlink"/>
            </a:solidFill>
            <a:prstDash val="solid"/>
            <a:miter lim="800000"/>
            <a:headEnd len="med" w="med" type="none"/>
            <a:tailEnd len="med" w="med" type="none"/>
          </a:ln>
        </p:spPr>
      </p:cxnSp>
      <p:cxnSp>
        <p:nvCxnSpPr>
          <p:cNvPr id="548" name="Google Shape;548;p46"/>
          <p:cNvCxnSpPr/>
          <p:nvPr/>
        </p:nvCxnSpPr>
        <p:spPr>
          <a:xfrm>
            <a:off x="3124200" y="5908675"/>
            <a:ext cx="0" cy="168275"/>
          </a:xfrm>
          <a:prstGeom prst="straightConnector1">
            <a:avLst/>
          </a:prstGeom>
          <a:noFill/>
          <a:ln cap="flat" cmpd="sng" w="12700">
            <a:solidFill>
              <a:schemeClr val="dk2"/>
            </a:solidFill>
            <a:prstDash val="solid"/>
            <a:miter lim="800000"/>
            <a:headEnd len="med" w="med" type="none"/>
            <a:tailEnd len="med" w="med" type="none"/>
          </a:ln>
        </p:spPr>
      </p:cxnSp>
      <p:sp>
        <p:nvSpPr>
          <p:cNvPr id="549" name="Google Shape;549;p46"/>
          <p:cNvSpPr txBox="1"/>
          <p:nvPr/>
        </p:nvSpPr>
        <p:spPr>
          <a:xfrm>
            <a:off x="3478212" y="6072187"/>
            <a:ext cx="593725" cy="409575"/>
          </a:xfrm>
          <a:prstGeom prst="rect">
            <a:avLst/>
          </a:prstGeom>
          <a:noFill/>
          <a:ln cap="flat" cmpd="sng" w="12700">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Times New Roman"/>
              <a:buNone/>
            </a:pPr>
            <a:r>
              <a:rPr b="0" i="1" lang="en-US" sz="2000" u="none">
                <a:solidFill>
                  <a:schemeClr val="hlink"/>
                </a:solidFill>
                <a:latin typeface="Times New Roman"/>
                <a:ea typeface="Times New Roman"/>
                <a:cs typeface="Times New Roman"/>
                <a:sym typeface="Times New Roman"/>
              </a:rPr>
              <a:t>m:1</a:t>
            </a:r>
            <a:endParaRPr/>
          </a:p>
        </p:txBody>
      </p:sp>
      <p:cxnSp>
        <p:nvCxnSpPr>
          <p:cNvPr id="550" name="Google Shape;550;p46"/>
          <p:cNvCxnSpPr/>
          <p:nvPr/>
        </p:nvCxnSpPr>
        <p:spPr>
          <a:xfrm>
            <a:off x="3776662" y="5908675"/>
            <a:ext cx="0" cy="168275"/>
          </a:xfrm>
          <a:prstGeom prst="straightConnector1">
            <a:avLst/>
          </a:prstGeom>
          <a:noFill/>
          <a:ln cap="flat" cmpd="sng" w="12700">
            <a:solidFill>
              <a:schemeClr val="hlink"/>
            </a:solidFill>
            <a:prstDash val="solid"/>
            <a:miter lim="800000"/>
            <a:headEnd len="med" w="med" type="none"/>
            <a:tailEnd len="med" w="med" type="none"/>
          </a:ln>
        </p:spPr>
      </p:cxnSp>
      <p:sp>
        <p:nvSpPr>
          <p:cNvPr id="551" name="Google Shape;551;p46"/>
          <p:cNvSpPr txBox="1"/>
          <p:nvPr/>
        </p:nvSpPr>
        <p:spPr>
          <a:xfrm>
            <a:off x="214312" y="3824287"/>
            <a:ext cx="2543175" cy="2301875"/>
          </a:xfrm>
          <a:prstGeom prst="rect">
            <a:avLst/>
          </a:prstGeom>
          <a:noFill/>
          <a:ln cap="flat" cmpd="sng" w="12700">
            <a:solidFill>
              <a:schemeClr val="dk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Header Table</a:t>
            </a:r>
            <a:endParaRPr/>
          </a:p>
          <a:p>
            <a:pPr indent="0" lvl="0" marL="0" marR="0" rtl="0" algn="l">
              <a:lnSpc>
                <a:spcPct val="90000"/>
              </a:lnSpc>
              <a:spcBef>
                <a:spcPts val="0"/>
              </a:spcBef>
              <a:spcAft>
                <a:spcPts val="0"/>
              </a:spcAft>
              <a:buClr>
                <a:schemeClr val="dk1"/>
              </a:buClr>
              <a:buSzPts val="2000"/>
              <a:buFont typeface="Times New Roman"/>
              <a:buNone/>
            </a:pPr>
            <a:r>
              <a:rPr b="1" i="1" lang="en-US" sz="2000" u="sng">
                <a:solidFill>
                  <a:schemeClr val="dk1"/>
                </a:solidFill>
                <a:latin typeface="Times New Roman"/>
                <a:ea typeface="Times New Roman"/>
                <a:cs typeface="Times New Roman"/>
                <a:sym typeface="Times New Roman"/>
              </a:rPr>
              <a:t>Item  frequency  head </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f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	4</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b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m	3</a:t>
            </a:r>
            <a:endParaRPr/>
          </a:p>
          <a:p>
            <a:pPr indent="0" lvl="0" marL="0" marR="0" rtl="0" algn="l">
              <a:lnSpc>
                <a:spcPct val="9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p	3</a:t>
            </a:r>
            <a:endParaRPr/>
          </a:p>
        </p:txBody>
      </p:sp>
      <p:sp>
        <p:nvSpPr>
          <p:cNvPr id="552" name="Google Shape;552;p46"/>
          <p:cNvSpPr/>
          <p:nvPr/>
        </p:nvSpPr>
        <p:spPr>
          <a:xfrm>
            <a:off x="2424112" y="4311650"/>
            <a:ext cx="1074737" cy="301625"/>
          </a:xfrm>
          <a:custGeom>
            <a:rect b="b" l="l" r="r" t="t"/>
            <a:pathLst>
              <a:path extrusionOk="0" h="240" w="672">
                <a:moveTo>
                  <a:pt x="0" y="240"/>
                </a:moveTo>
                <a:cubicBezTo>
                  <a:pt x="108" y="232"/>
                  <a:pt x="216" y="224"/>
                  <a:pt x="288" y="192"/>
                </a:cubicBezTo>
                <a:cubicBezTo>
                  <a:pt x="360" y="160"/>
                  <a:pt x="368" y="80"/>
                  <a:pt x="432" y="48"/>
                </a:cubicBezTo>
                <a:cubicBezTo>
                  <a:pt x="496" y="16"/>
                  <a:pt x="584" y="8"/>
                  <a:pt x="67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3" name="Google Shape;553;p46"/>
          <p:cNvSpPr/>
          <p:nvPr/>
        </p:nvSpPr>
        <p:spPr>
          <a:xfrm>
            <a:off x="2424112" y="4795837"/>
            <a:ext cx="690562" cy="0"/>
          </a:xfrm>
          <a:custGeom>
            <a:rect b="b" l="l" r="r" t="t"/>
            <a:pathLst>
              <a:path extrusionOk="0" h="1" w="432">
                <a:moveTo>
                  <a:pt x="0" y="0"/>
                </a:moveTo>
                <a:cubicBezTo>
                  <a:pt x="0" y="0"/>
                  <a:pt x="216" y="0"/>
                  <a:pt x="432"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4" name="Google Shape;554;p46"/>
          <p:cNvSpPr/>
          <p:nvPr/>
        </p:nvSpPr>
        <p:spPr>
          <a:xfrm>
            <a:off x="3575050" y="4311650"/>
            <a:ext cx="768350" cy="484187"/>
          </a:xfrm>
          <a:custGeom>
            <a:rect b="b" l="l" r="r" t="t"/>
            <a:pathLst>
              <a:path extrusionOk="0" h="384" w="480">
                <a:moveTo>
                  <a:pt x="0" y="384"/>
                </a:moveTo>
                <a:cubicBezTo>
                  <a:pt x="4" y="384"/>
                  <a:pt x="8" y="384"/>
                  <a:pt x="48" y="336"/>
                </a:cubicBezTo>
                <a:cubicBezTo>
                  <a:pt x="88" y="288"/>
                  <a:pt x="168" y="152"/>
                  <a:pt x="240" y="96"/>
                </a:cubicBezTo>
                <a:cubicBezTo>
                  <a:pt x="312" y="40"/>
                  <a:pt x="396" y="20"/>
                  <a:pt x="480"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5" name="Google Shape;555;p46"/>
          <p:cNvSpPr/>
          <p:nvPr/>
        </p:nvSpPr>
        <p:spPr>
          <a:xfrm>
            <a:off x="2424112" y="5051425"/>
            <a:ext cx="690562" cy="241300"/>
          </a:xfrm>
          <a:custGeom>
            <a:rect b="b" l="l" r="r" t="t"/>
            <a:pathLst>
              <a:path extrusionOk="0" h="192" w="432">
                <a:moveTo>
                  <a:pt x="0" y="0"/>
                </a:moveTo>
                <a:cubicBezTo>
                  <a:pt x="48" y="12"/>
                  <a:pt x="96" y="24"/>
                  <a:pt x="144" y="48"/>
                </a:cubicBezTo>
                <a:cubicBezTo>
                  <a:pt x="192" y="72"/>
                  <a:pt x="240" y="120"/>
                  <a:pt x="288" y="144"/>
                </a:cubicBezTo>
                <a:cubicBezTo>
                  <a:pt x="336" y="168"/>
                  <a:pt x="384" y="180"/>
                  <a:pt x="432" y="19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6" name="Google Shape;556;p46"/>
          <p:cNvSpPr/>
          <p:nvPr/>
        </p:nvSpPr>
        <p:spPr>
          <a:xfrm>
            <a:off x="2439987" y="5232400"/>
            <a:ext cx="1149350" cy="482600"/>
          </a:xfrm>
          <a:custGeom>
            <a:rect b="b" l="l" r="r" t="t"/>
            <a:pathLst>
              <a:path extrusionOk="0" h="384" w="720">
                <a:moveTo>
                  <a:pt x="0" y="0"/>
                </a:moveTo>
                <a:cubicBezTo>
                  <a:pt x="76" y="0"/>
                  <a:pt x="152" y="0"/>
                  <a:pt x="240" y="48"/>
                </a:cubicBezTo>
                <a:cubicBezTo>
                  <a:pt x="328" y="96"/>
                  <a:pt x="448" y="232"/>
                  <a:pt x="528" y="288"/>
                </a:cubicBezTo>
                <a:cubicBezTo>
                  <a:pt x="608" y="344"/>
                  <a:pt x="664" y="364"/>
                  <a:pt x="720"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7" name="Google Shape;557;p46"/>
          <p:cNvSpPr/>
          <p:nvPr/>
        </p:nvSpPr>
        <p:spPr>
          <a:xfrm>
            <a:off x="3973512" y="4929187"/>
            <a:ext cx="90487" cy="846137"/>
          </a:xfrm>
          <a:custGeom>
            <a:rect b="b" l="l" r="r" t="t"/>
            <a:pathLst>
              <a:path extrusionOk="0" h="672" w="56">
                <a:moveTo>
                  <a:pt x="0" y="672"/>
                </a:moveTo>
                <a:cubicBezTo>
                  <a:pt x="20" y="608"/>
                  <a:pt x="40" y="544"/>
                  <a:pt x="48" y="432"/>
                </a:cubicBezTo>
                <a:cubicBezTo>
                  <a:pt x="56" y="320"/>
                  <a:pt x="52" y="160"/>
                  <a:pt x="4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58" name="Google Shape;558;p46"/>
          <p:cNvCxnSpPr/>
          <p:nvPr/>
        </p:nvCxnSpPr>
        <p:spPr>
          <a:xfrm>
            <a:off x="4189412" y="4795837"/>
            <a:ext cx="153987" cy="0"/>
          </a:xfrm>
          <a:prstGeom prst="straightConnector1">
            <a:avLst/>
          </a:prstGeom>
          <a:noFill/>
          <a:ln cap="flat" cmpd="sng" w="12700">
            <a:solidFill>
              <a:schemeClr val="dk2"/>
            </a:solidFill>
            <a:prstDash val="solid"/>
            <a:miter lim="800000"/>
            <a:headEnd len="med" w="med" type="none"/>
            <a:tailEnd len="med" w="med" type="stealth"/>
          </a:ln>
        </p:spPr>
      </p:cxnSp>
      <p:sp>
        <p:nvSpPr>
          <p:cNvPr id="559" name="Google Shape;559;p46"/>
          <p:cNvSpPr/>
          <p:nvPr/>
        </p:nvSpPr>
        <p:spPr>
          <a:xfrm>
            <a:off x="2439987" y="5473700"/>
            <a:ext cx="460375" cy="301625"/>
          </a:xfrm>
          <a:custGeom>
            <a:rect b="b" l="l" r="r" t="t"/>
            <a:pathLst>
              <a:path extrusionOk="0" h="240" w="288">
                <a:moveTo>
                  <a:pt x="0" y="0"/>
                </a:moveTo>
                <a:cubicBezTo>
                  <a:pt x="56" y="8"/>
                  <a:pt x="112" y="16"/>
                  <a:pt x="144" y="48"/>
                </a:cubicBezTo>
                <a:cubicBezTo>
                  <a:pt x="176" y="80"/>
                  <a:pt x="168" y="160"/>
                  <a:pt x="192" y="192"/>
                </a:cubicBezTo>
                <a:cubicBezTo>
                  <a:pt x="216" y="224"/>
                  <a:pt x="252" y="232"/>
                  <a:pt x="288" y="24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0" name="Google Shape;560;p46"/>
          <p:cNvSpPr/>
          <p:nvPr/>
        </p:nvSpPr>
        <p:spPr>
          <a:xfrm>
            <a:off x="3359150" y="5775325"/>
            <a:ext cx="153987" cy="484187"/>
          </a:xfrm>
          <a:custGeom>
            <a:rect b="b" l="l" r="r" t="t"/>
            <a:pathLst>
              <a:path extrusionOk="0" h="384" w="96">
                <a:moveTo>
                  <a:pt x="0" y="0"/>
                </a:moveTo>
                <a:cubicBezTo>
                  <a:pt x="20" y="24"/>
                  <a:pt x="40" y="48"/>
                  <a:pt x="48" y="96"/>
                </a:cubicBezTo>
                <a:cubicBezTo>
                  <a:pt x="56" y="144"/>
                  <a:pt x="40" y="240"/>
                  <a:pt x="48" y="288"/>
                </a:cubicBezTo>
                <a:cubicBezTo>
                  <a:pt x="56" y="336"/>
                  <a:pt x="76" y="360"/>
                  <a:pt x="96" y="384"/>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1" name="Google Shape;561;p46"/>
          <p:cNvSpPr/>
          <p:nvPr/>
        </p:nvSpPr>
        <p:spPr>
          <a:xfrm>
            <a:off x="2439987" y="5715000"/>
            <a:ext cx="460375" cy="544512"/>
          </a:xfrm>
          <a:custGeom>
            <a:rect b="b" l="l" r="r" t="t"/>
            <a:pathLst>
              <a:path extrusionOk="0" h="432" w="288">
                <a:moveTo>
                  <a:pt x="0" y="0"/>
                </a:moveTo>
                <a:cubicBezTo>
                  <a:pt x="36" y="44"/>
                  <a:pt x="72" y="88"/>
                  <a:pt x="96" y="144"/>
                </a:cubicBezTo>
                <a:cubicBezTo>
                  <a:pt x="120" y="200"/>
                  <a:pt x="112" y="288"/>
                  <a:pt x="144" y="336"/>
                </a:cubicBezTo>
                <a:cubicBezTo>
                  <a:pt x="176" y="384"/>
                  <a:pt x="232" y="408"/>
                  <a:pt x="288" y="432"/>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62" name="Google Shape;562;p46"/>
          <p:cNvSpPr/>
          <p:nvPr/>
        </p:nvSpPr>
        <p:spPr>
          <a:xfrm>
            <a:off x="3359150" y="5413375"/>
            <a:ext cx="1228725" cy="846137"/>
          </a:xfrm>
          <a:custGeom>
            <a:rect b="b" l="l" r="r" t="t"/>
            <a:pathLst>
              <a:path extrusionOk="0" h="672" w="768">
                <a:moveTo>
                  <a:pt x="0" y="672"/>
                </a:moveTo>
                <a:cubicBezTo>
                  <a:pt x="4" y="624"/>
                  <a:pt x="8" y="576"/>
                  <a:pt x="96" y="528"/>
                </a:cubicBezTo>
                <a:cubicBezTo>
                  <a:pt x="184" y="480"/>
                  <a:pt x="416" y="472"/>
                  <a:pt x="528" y="384"/>
                </a:cubicBezTo>
                <a:cubicBezTo>
                  <a:pt x="640" y="296"/>
                  <a:pt x="704" y="148"/>
                  <a:pt x="768" y="0"/>
                </a:cubicBezTo>
              </a:path>
            </a:pathLst>
          </a:cu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568" name="Google Shape;568;p4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569" name="Google Shape;569;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70" name="Google Shape;570;p47"/>
          <p:cNvSpPr txBox="1"/>
          <p:nvPr>
            <p:ph type="title"/>
          </p:nvPr>
        </p:nvSpPr>
        <p:spPr>
          <a:xfrm>
            <a:off x="381000" y="381000"/>
            <a:ext cx="85423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Recursion: Mining Each Conditional FP-tree</a:t>
            </a:r>
            <a:endParaRPr/>
          </a:p>
        </p:txBody>
      </p:sp>
      <p:grpSp>
        <p:nvGrpSpPr>
          <p:cNvPr id="571" name="Google Shape;571;p47"/>
          <p:cNvGrpSpPr/>
          <p:nvPr/>
        </p:nvGrpSpPr>
        <p:grpSpPr>
          <a:xfrm>
            <a:off x="533400" y="2057400"/>
            <a:ext cx="2298700" cy="2324100"/>
            <a:chOff x="3312" y="2736"/>
            <a:chExt cx="1448" cy="1464"/>
          </a:xfrm>
        </p:grpSpPr>
        <p:grpSp>
          <p:nvGrpSpPr>
            <p:cNvPr id="572" name="Google Shape;572;p47"/>
            <p:cNvGrpSpPr/>
            <p:nvPr/>
          </p:nvGrpSpPr>
          <p:grpSpPr>
            <a:xfrm>
              <a:off x="3792" y="2736"/>
              <a:ext cx="329" cy="1297"/>
              <a:chOff x="2282" y="2456"/>
              <a:chExt cx="329" cy="1297"/>
            </a:xfrm>
          </p:grpSpPr>
          <p:sp>
            <p:nvSpPr>
              <p:cNvPr id="573" name="Google Shape;573;p47"/>
              <p:cNvSpPr txBox="1"/>
              <p:nvPr/>
            </p:nvSpPr>
            <p:spPr>
              <a:xfrm>
                <a:off x="2312" y="2456"/>
                <a:ext cx="27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74" name="Google Shape;574;p47"/>
              <p:cNvSpPr txBox="1"/>
              <p:nvPr/>
            </p:nvSpPr>
            <p:spPr>
              <a:xfrm>
                <a:off x="2300" y="2840"/>
                <a:ext cx="2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f:3</a:t>
                </a:r>
                <a:endParaRPr/>
              </a:p>
            </p:txBody>
          </p:sp>
          <p:sp>
            <p:nvSpPr>
              <p:cNvPr id="575" name="Google Shape;575;p47"/>
              <p:cNvSpPr txBox="1"/>
              <p:nvPr/>
            </p:nvSpPr>
            <p:spPr>
              <a:xfrm>
                <a:off x="2287" y="3167"/>
                <a:ext cx="3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c:3</a:t>
                </a:r>
                <a:endParaRPr/>
              </a:p>
            </p:txBody>
          </p:sp>
          <p:sp>
            <p:nvSpPr>
              <p:cNvPr id="576" name="Google Shape;576;p47"/>
              <p:cNvSpPr txBox="1"/>
              <p:nvPr/>
            </p:nvSpPr>
            <p:spPr>
              <a:xfrm>
                <a:off x="2282" y="3503"/>
                <a:ext cx="32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a:3</a:t>
                </a:r>
                <a:endParaRPr/>
              </a:p>
            </p:txBody>
          </p:sp>
          <p:cxnSp>
            <p:nvCxnSpPr>
              <p:cNvPr id="577" name="Google Shape;577;p47"/>
              <p:cNvCxnSpPr/>
              <p:nvPr/>
            </p:nvCxnSpPr>
            <p:spPr>
              <a:xfrm>
                <a:off x="2447" y="2706"/>
                <a:ext cx="0" cy="134"/>
              </a:xfrm>
              <a:prstGeom prst="straightConnector1">
                <a:avLst/>
              </a:prstGeom>
              <a:noFill/>
              <a:ln cap="flat" cmpd="sng" w="12700">
                <a:solidFill>
                  <a:schemeClr val="dk1"/>
                </a:solidFill>
                <a:prstDash val="solid"/>
                <a:miter lim="800000"/>
                <a:headEnd len="med" w="med" type="none"/>
                <a:tailEnd len="med" w="med" type="none"/>
              </a:ln>
            </p:spPr>
          </p:cxnSp>
          <p:cxnSp>
            <p:nvCxnSpPr>
              <p:cNvPr id="578" name="Google Shape;578;p47"/>
              <p:cNvCxnSpPr/>
              <p:nvPr/>
            </p:nvCxnSpPr>
            <p:spPr>
              <a:xfrm>
                <a:off x="2447" y="3090"/>
                <a:ext cx="0" cy="77"/>
              </a:xfrm>
              <a:prstGeom prst="straightConnector1">
                <a:avLst/>
              </a:prstGeom>
              <a:noFill/>
              <a:ln cap="flat" cmpd="sng" w="12700">
                <a:solidFill>
                  <a:schemeClr val="dk1"/>
                </a:solidFill>
                <a:prstDash val="solid"/>
                <a:miter lim="800000"/>
                <a:headEnd len="med" w="med" type="none"/>
                <a:tailEnd len="med" w="med" type="none"/>
              </a:ln>
            </p:spPr>
          </p:cxnSp>
          <p:cxnSp>
            <p:nvCxnSpPr>
              <p:cNvPr id="579" name="Google Shape;579;p47"/>
              <p:cNvCxnSpPr/>
              <p:nvPr/>
            </p:nvCxnSpPr>
            <p:spPr>
              <a:xfrm>
                <a:off x="2447" y="3417"/>
                <a:ext cx="0" cy="86"/>
              </a:xfrm>
              <a:prstGeom prst="straightConnector1">
                <a:avLst/>
              </a:prstGeom>
              <a:noFill/>
              <a:ln cap="flat" cmpd="sng" w="12700">
                <a:solidFill>
                  <a:schemeClr val="dk1"/>
                </a:solidFill>
                <a:prstDash val="solid"/>
                <a:miter lim="800000"/>
                <a:headEnd len="med" w="med" type="none"/>
                <a:tailEnd len="med" w="med" type="none"/>
              </a:ln>
            </p:spPr>
          </p:cxnSp>
        </p:grpSp>
        <p:sp>
          <p:nvSpPr>
            <p:cNvPr id="580" name="Google Shape;580;p47"/>
            <p:cNvSpPr txBox="1"/>
            <p:nvPr/>
          </p:nvSpPr>
          <p:spPr>
            <a:xfrm>
              <a:off x="3312" y="3969"/>
              <a:ext cx="14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m-conditional </a:t>
              </a:r>
              <a:r>
                <a:rPr b="1" i="0" lang="en-US" sz="1800" u="none">
                  <a:solidFill>
                    <a:schemeClr val="dk1"/>
                  </a:solidFill>
                  <a:latin typeface="Times New Roman"/>
                  <a:ea typeface="Times New Roman"/>
                  <a:cs typeface="Times New Roman"/>
                  <a:sym typeface="Times New Roman"/>
                </a:rPr>
                <a:t>FP-tree</a:t>
              </a:r>
              <a:endParaRPr/>
            </a:p>
          </p:txBody>
        </p:sp>
      </p:grpSp>
      <p:sp>
        <p:nvSpPr>
          <p:cNvPr id="581" name="Google Shape;581;p47"/>
          <p:cNvSpPr txBox="1"/>
          <p:nvPr/>
        </p:nvSpPr>
        <p:spPr>
          <a:xfrm>
            <a:off x="2590800" y="1981200"/>
            <a:ext cx="4813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Cond. pattern base of “am”: (fc:3)</a:t>
            </a:r>
            <a:endParaRPr/>
          </a:p>
        </p:txBody>
      </p:sp>
      <p:grpSp>
        <p:nvGrpSpPr>
          <p:cNvPr id="582" name="Google Shape;582;p47"/>
          <p:cNvGrpSpPr/>
          <p:nvPr/>
        </p:nvGrpSpPr>
        <p:grpSpPr>
          <a:xfrm>
            <a:off x="6781800" y="1371600"/>
            <a:ext cx="2413000" cy="1866900"/>
            <a:chOff x="4393" y="1248"/>
            <a:chExt cx="1520" cy="1176"/>
          </a:xfrm>
        </p:grpSpPr>
        <p:sp>
          <p:nvSpPr>
            <p:cNvPr id="583" name="Google Shape;583;p47"/>
            <p:cNvSpPr txBox="1"/>
            <p:nvPr/>
          </p:nvSpPr>
          <p:spPr>
            <a:xfrm>
              <a:off x="4878" y="1248"/>
              <a:ext cx="27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84" name="Google Shape;584;p47"/>
            <p:cNvSpPr txBox="1"/>
            <p:nvPr/>
          </p:nvSpPr>
          <p:spPr>
            <a:xfrm>
              <a:off x="4866" y="1632"/>
              <a:ext cx="2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f:3</a:t>
              </a:r>
              <a:endParaRPr/>
            </a:p>
          </p:txBody>
        </p:sp>
        <p:sp>
          <p:nvSpPr>
            <p:cNvPr id="585" name="Google Shape;585;p47"/>
            <p:cNvSpPr txBox="1"/>
            <p:nvPr/>
          </p:nvSpPr>
          <p:spPr>
            <a:xfrm>
              <a:off x="4853" y="1959"/>
              <a:ext cx="3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c:3</a:t>
              </a:r>
              <a:endParaRPr/>
            </a:p>
          </p:txBody>
        </p:sp>
        <p:cxnSp>
          <p:nvCxnSpPr>
            <p:cNvPr id="586" name="Google Shape;586;p47"/>
            <p:cNvCxnSpPr/>
            <p:nvPr/>
          </p:nvCxnSpPr>
          <p:spPr>
            <a:xfrm>
              <a:off x="5013" y="1498"/>
              <a:ext cx="0" cy="134"/>
            </a:xfrm>
            <a:prstGeom prst="straightConnector1">
              <a:avLst/>
            </a:prstGeom>
            <a:noFill/>
            <a:ln cap="flat" cmpd="sng" w="12700">
              <a:solidFill>
                <a:schemeClr val="dk1"/>
              </a:solidFill>
              <a:prstDash val="solid"/>
              <a:miter lim="800000"/>
              <a:headEnd len="med" w="med" type="none"/>
              <a:tailEnd len="med" w="med" type="none"/>
            </a:ln>
          </p:spPr>
        </p:cxnSp>
        <p:cxnSp>
          <p:nvCxnSpPr>
            <p:cNvPr id="587" name="Google Shape;587;p47"/>
            <p:cNvCxnSpPr/>
            <p:nvPr/>
          </p:nvCxnSpPr>
          <p:spPr>
            <a:xfrm>
              <a:off x="5013" y="1882"/>
              <a:ext cx="0" cy="77"/>
            </a:xfrm>
            <a:prstGeom prst="straightConnector1">
              <a:avLst/>
            </a:prstGeom>
            <a:noFill/>
            <a:ln cap="flat" cmpd="sng" w="12700">
              <a:solidFill>
                <a:schemeClr val="dk1"/>
              </a:solidFill>
              <a:prstDash val="solid"/>
              <a:miter lim="800000"/>
              <a:headEnd len="med" w="med" type="none"/>
              <a:tailEnd len="med" w="med" type="none"/>
            </a:ln>
          </p:spPr>
        </p:cxnSp>
        <p:sp>
          <p:nvSpPr>
            <p:cNvPr id="588" name="Google Shape;588;p47"/>
            <p:cNvSpPr txBox="1"/>
            <p:nvPr/>
          </p:nvSpPr>
          <p:spPr>
            <a:xfrm>
              <a:off x="4393" y="2193"/>
              <a:ext cx="15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am-conditional </a:t>
              </a:r>
              <a:r>
                <a:rPr b="1" i="0" lang="en-US" sz="1800" u="none">
                  <a:solidFill>
                    <a:schemeClr val="dk1"/>
                  </a:solidFill>
                  <a:latin typeface="Times New Roman"/>
                  <a:ea typeface="Times New Roman"/>
                  <a:cs typeface="Times New Roman"/>
                  <a:sym typeface="Times New Roman"/>
                </a:rPr>
                <a:t>FP-tree</a:t>
              </a:r>
              <a:endParaRPr/>
            </a:p>
          </p:txBody>
        </p:sp>
      </p:grpSp>
      <p:sp>
        <p:nvSpPr>
          <p:cNvPr id="589" name="Google Shape;589;p47"/>
          <p:cNvSpPr txBox="1"/>
          <p:nvPr/>
        </p:nvSpPr>
        <p:spPr>
          <a:xfrm>
            <a:off x="2743200" y="3429000"/>
            <a:ext cx="4652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Cond. pattern base of “cm”: (f:3)</a:t>
            </a:r>
            <a:endParaRPr/>
          </a:p>
        </p:txBody>
      </p:sp>
      <p:sp>
        <p:nvSpPr>
          <p:cNvPr id="590" name="Google Shape;590;p47"/>
          <p:cNvSpPr txBox="1"/>
          <p:nvPr/>
        </p:nvSpPr>
        <p:spPr>
          <a:xfrm>
            <a:off x="7551737" y="3200400"/>
            <a:ext cx="4286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91" name="Google Shape;591;p47"/>
          <p:cNvSpPr txBox="1"/>
          <p:nvPr/>
        </p:nvSpPr>
        <p:spPr>
          <a:xfrm>
            <a:off x="7532687" y="3810000"/>
            <a:ext cx="465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f:3</a:t>
            </a:r>
            <a:endParaRPr/>
          </a:p>
        </p:txBody>
      </p:sp>
      <p:cxnSp>
        <p:nvCxnSpPr>
          <p:cNvPr id="592" name="Google Shape;592;p47"/>
          <p:cNvCxnSpPr/>
          <p:nvPr/>
        </p:nvCxnSpPr>
        <p:spPr>
          <a:xfrm>
            <a:off x="7766050" y="3597275"/>
            <a:ext cx="0" cy="212725"/>
          </a:xfrm>
          <a:prstGeom prst="straightConnector1">
            <a:avLst/>
          </a:prstGeom>
          <a:noFill/>
          <a:ln cap="flat" cmpd="sng" w="12700">
            <a:solidFill>
              <a:schemeClr val="dk1"/>
            </a:solidFill>
            <a:prstDash val="solid"/>
            <a:miter lim="800000"/>
            <a:headEnd len="med" w="med" type="none"/>
            <a:tailEnd len="med" w="med" type="none"/>
          </a:ln>
        </p:spPr>
      </p:cxnSp>
      <p:sp>
        <p:nvSpPr>
          <p:cNvPr id="593" name="Google Shape;593;p47"/>
          <p:cNvSpPr txBox="1"/>
          <p:nvPr/>
        </p:nvSpPr>
        <p:spPr>
          <a:xfrm>
            <a:off x="6781800" y="4243387"/>
            <a:ext cx="2400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cm-conditional </a:t>
            </a:r>
            <a:r>
              <a:rPr b="1" i="0" lang="en-US" sz="1800" u="none">
                <a:solidFill>
                  <a:schemeClr val="dk1"/>
                </a:solidFill>
                <a:latin typeface="Times New Roman"/>
                <a:ea typeface="Times New Roman"/>
                <a:cs typeface="Times New Roman"/>
                <a:sym typeface="Times New Roman"/>
              </a:rPr>
              <a:t>FP-tree</a:t>
            </a:r>
            <a:endParaRPr/>
          </a:p>
        </p:txBody>
      </p:sp>
      <p:sp>
        <p:nvSpPr>
          <p:cNvPr id="594" name="Google Shape;594;p47"/>
          <p:cNvSpPr txBox="1"/>
          <p:nvPr/>
        </p:nvSpPr>
        <p:spPr>
          <a:xfrm>
            <a:off x="381000" y="5334000"/>
            <a:ext cx="4813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Cond. pattern base of “cam”: (f:3)</a:t>
            </a:r>
            <a:endParaRPr/>
          </a:p>
        </p:txBody>
      </p:sp>
      <p:sp>
        <p:nvSpPr>
          <p:cNvPr id="595" name="Google Shape;595;p47"/>
          <p:cNvSpPr txBox="1"/>
          <p:nvPr/>
        </p:nvSpPr>
        <p:spPr>
          <a:xfrm>
            <a:off x="5646737" y="4876800"/>
            <a:ext cx="4286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596" name="Google Shape;596;p47"/>
          <p:cNvSpPr txBox="1"/>
          <p:nvPr/>
        </p:nvSpPr>
        <p:spPr>
          <a:xfrm>
            <a:off x="5627687" y="5486400"/>
            <a:ext cx="465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f:3</a:t>
            </a:r>
            <a:endParaRPr/>
          </a:p>
        </p:txBody>
      </p:sp>
      <p:cxnSp>
        <p:nvCxnSpPr>
          <p:cNvPr id="597" name="Google Shape;597;p47"/>
          <p:cNvCxnSpPr/>
          <p:nvPr/>
        </p:nvCxnSpPr>
        <p:spPr>
          <a:xfrm>
            <a:off x="5861050" y="5273675"/>
            <a:ext cx="0" cy="212725"/>
          </a:xfrm>
          <a:prstGeom prst="straightConnector1">
            <a:avLst/>
          </a:prstGeom>
          <a:noFill/>
          <a:ln cap="flat" cmpd="sng" w="12700">
            <a:solidFill>
              <a:schemeClr val="dk1"/>
            </a:solidFill>
            <a:prstDash val="solid"/>
            <a:miter lim="800000"/>
            <a:headEnd len="med" w="med" type="none"/>
            <a:tailEnd len="med" w="med" type="none"/>
          </a:ln>
        </p:spPr>
      </p:cxnSp>
      <p:sp>
        <p:nvSpPr>
          <p:cNvPr id="598" name="Google Shape;598;p47"/>
          <p:cNvSpPr txBox="1"/>
          <p:nvPr/>
        </p:nvSpPr>
        <p:spPr>
          <a:xfrm>
            <a:off x="4876800" y="5919787"/>
            <a:ext cx="2514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cam-conditional </a:t>
            </a:r>
            <a:r>
              <a:rPr b="1" i="0" lang="en-US" sz="1800" u="none">
                <a:solidFill>
                  <a:schemeClr val="dk1"/>
                </a:solidFill>
                <a:latin typeface="Times New Roman"/>
                <a:ea typeface="Times New Roman"/>
                <a:cs typeface="Times New Roman"/>
                <a:sym typeface="Times New Roman"/>
              </a:rPr>
              <a:t>FP-tree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04" name="Google Shape;604;p4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An FP-tree is then constructed as follows.</a:t>
            </a:r>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First, create the root of the tree, labeled with“null.”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Scan database </a:t>
            </a:r>
            <a:r>
              <a:rPr b="0" i="1" lang="en-US" sz="2800" u="none">
                <a:solidFill>
                  <a:schemeClr val="dk1"/>
                </a:solidFill>
                <a:latin typeface="Tahoma"/>
                <a:ea typeface="Tahoma"/>
                <a:cs typeface="Tahoma"/>
                <a:sym typeface="Tahoma"/>
              </a:rPr>
              <a:t>D </a:t>
            </a:r>
            <a:r>
              <a:rPr b="0" i="0" lang="en-US" sz="2800" u="none">
                <a:solidFill>
                  <a:schemeClr val="dk1"/>
                </a:solidFill>
                <a:latin typeface="Tahoma"/>
                <a:ea typeface="Tahoma"/>
                <a:cs typeface="Tahoma"/>
                <a:sym typeface="Tahoma"/>
              </a:rPr>
              <a:t>a second time.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items in each transaction are processed in </a:t>
            </a:r>
            <a:r>
              <a:rPr b="0" i="1" lang="en-US" sz="2800" u="none">
                <a:solidFill>
                  <a:schemeClr val="dk1"/>
                </a:solidFill>
                <a:latin typeface="Tahoma"/>
                <a:ea typeface="Tahoma"/>
                <a:cs typeface="Tahoma"/>
                <a:sym typeface="Tahoma"/>
              </a:rPr>
              <a:t>L </a:t>
            </a:r>
            <a:r>
              <a:rPr b="0" i="0" lang="en-US" sz="2800" u="none">
                <a:solidFill>
                  <a:schemeClr val="dk1"/>
                </a:solidFill>
                <a:latin typeface="Tahoma"/>
                <a:ea typeface="Tahoma"/>
                <a:cs typeface="Tahoma"/>
                <a:sym typeface="Tahoma"/>
              </a:rPr>
              <a:t>order (i.e., sorted according to descending support count), and a branch is created for each transaction. </a:t>
            </a:r>
            <a:endParaRPr/>
          </a:p>
        </p:txBody>
      </p:sp>
      <p:sp>
        <p:nvSpPr>
          <p:cNvPr id="605" name="Google Shape;605;p4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06" name="Google Shape;606;p4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07" name="Google Shape;607;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   Transactional Data</a:t>
            </a:r>
            <a:endParaRPr/>
          </a:p>
        </p:txBody>
      </p:sp>
      <p:sp>
        <p:nvSpPr>
          <p:cNvPr id="613" name="Google Shape;613;p4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14" name="Google Shape;614;p4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15" name="Google Shape;615;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aphicFrame>
        <p:nvGraphicFramePr>
          <p:cNvPr id="616" name="Google Shape;616;p49"/>
          <p:cNvGraphicFramePr/>
          <p:nvPr/>
        </p:nvGraphicFramePr>
        <p:xfrm>
          <a:off x="1371600" y="1371600"/>
          <a:ext cx="3000000" cy="3000000"/>
        </p:xfrm>
        <a:graphic>
          <a:graphicData uri="http://schemas.openxmlformats.org/drawingml/2006/table">
            <a:tbl>
              <a:tblPr>
                <a:noFill/>
                <a:tableStyleId>{0FD4FE5A-315B-41DA-85DB-21D0C43C2FDC}</a:tableStyleId>
              </a:tblPr>
              <a:tblGrid>
                <a:gridCol w="1600200"/>
                <a:gridCol w="4572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TID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List of Items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T100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T200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T300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r>
                        <a:rPr b="1" i="0" lang="en-US" sz="2800" u="none" cap="none" strike="noStrike">
                          <a:solidFill>
                            <a:schemeClr val="dk1"/>
                          </a:solidFill>
                          <a:latin typeface="Tahoma"/>
                          <a:ea typeface="Tahoma"/>
                          <a:cs typeface="Tahoma"/>
                          <a:sym typeface="Tahoma"/>
                        </a:rPr>
                        <a:t>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T400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4</a:t>
                      </a:r>
                      <a:r>
                        <a:rPr b="1" i="0" lang="en-US" sz="2800" u="none" cap="none" strike="noStrike">
                          <a:solidFill>
                            <a:schemeClr val="dk1"/>
                          </a:solidFill>
                          <a:latin typeface="Tahoma"/>
                          <a:ea typeface="Tahoma"/>
                          <a:cs typeface="Tahoma"/>
                          <a:sym typeface="Tahoma"/>
                        </a:rPr>
                        <a:t>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T500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T600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T700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T800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T900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2</a:t>
                      </a:r>
                      <a:r>
                        <a:rPr b="1" i="0" lang="en-US" sz="2800" u="none" cap="none" strike="noStrike">
                          <a:solidFill>
                            <a:schemeClr val="dk1"/>
                          </a:solidFill>
                          <a:latin typeface="Tahoma"/>
                          <a:ea typeface="Tahoma"/>
                          <a:cs typeface="Tahoma"/>
                          <a:sym typeface="Tahoma"/>
                        </a:rPr>
                        <a:t>, I</a:t>
                      </a:r>
                      <a:r>
                        <a:rPr b="1" baseline="-25000" i="0" lang="en-US" sz="2800" u="none" cap="none" strike="noStrik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22" name="Google Shape;622;p50"/>
          <p:cNvSpPr txBox="1"/>
          <p:nvPr>
            <p:ph idx="1" type="body"/>
          </p:nvPr>
        </p:nvSpPr>
        <p:spPr>
          <a:xfrm>
            <a:off x="381000" y="12192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For example, the scan of the first transaction,</a:t>
            </a:r>
            <a:endParaRPr/>
          </a:p>
          <a:p>
            <a:pPr indent="-342900" lvl="0" marL="342900" marR="0" rtl="0" algn="l">
              <a:lnSpc>
                <a:spcPct val="100000"/>
              </a:lnSpc>
              <a:spcBef>
                <a:spcPts val="640"/>
              </a:spcBef>
              <a:spcAft>
                <a:spcPts val="0"/>
              </a:spcAft>
              <a:buClr>
                <a:schemeClr val="folHlink"/>
              </a:buClr>
              <a:buSzPts val="1920"/>
              <a:buFont typeface="Noto Sans Symbols"/>
              <a:buNone/>
            </a:pPr>
            <a:r>
              <a:rPr b="0" i="0" lang="en-US" sz="3200" u="none">
                <a:solidFill>
                  <a:schemeClr val="dk1"/>
                </a:solidFill>
                <a:latin typeface="Tahoma"/>
                <a:ea typeface="Tahoma"/>
                <a:cs typeface="Tahoma"/>
                <a:sym typeface="Tahoma"/>
              </a:rPr>
              <a:t>	 “T100: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 ,” </a:t>
            </a:r>
            <a:endParaRPr/>
          </a:p>
          <a:p>
            <a:pPr indent="-342900" lvl="0" marL="342900" marR="0" rtl="0" algn="l">
              <a:lnSpc>
                <a:spcPct val="100000"/>
              </a:lnSpc>
              <a:spcBef>
                <a:spcPts val="640"/>
              </a:spcBef>
              <a:spcAft>
                <a:spcPts val="0"/>
              </a:spcAft>
              <a:buClr>
                <a:schemeClr val="folHlink"/>
              </a:buClr>
              <a:buSzPts val="1920"/>
              <a:buFont typeface="Noto Sans Symbols"/>
              <a:buNone/>
            </a:pPr>
            <a:r>
              <a:rPr b="0" i="0" lang="en-US" sz="3200" u="none">
                <a:solidFill>
                  <a:schemeClr val="dk1"/>
                </a:solidFill>
                <a:latin typeface="Tahoma"/>
                <a:ea typeface="Tahoma"/>
                <a:cs typeface="Tahoma"/>
                <a:sym typeface="Tahoma"/>
              </a:rPr>
              <a:t>	which contains three items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 in </a:t>
            </a:r>
            <a:r>
              <a:rPr b="0" i="1" lang="en-US" sz="3200" u="none">
                <a:solidFill>
                  <a:schemeClr val="dk1"/>
                </a:solidFill>
                <a:latin typeface="Tahoma"/>
                <a:ea typeface="Tahoma"/>
                <a:cs typeface="Tahoma"/>
                <a:sym typeface="Tahoma"/>
              </a:rPr>
              <a:t>L </a:t>
            </a:r>
            <a:r>
              <a:rPr b="0" i="0" lang="en-US" sz="3200" u="none">
                <a:solidFill>
                  <a:schemeClr val="dk1"/>
                </a:solidFill>
                <a:latin typeface="Tahoma"/>
                <a:ea typeface="Tahoma"/>
                <a:cs typeface="Tahoma"/>
                <a:sym typeface="Tahoma"/>
              </a:rPr>
              <a:t>order), leads to the construction of the first branch of the tree with three nodes,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1}, {I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:1}, and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 1}, where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is linked as a child of the root, 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is linked to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and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 is linked to 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a:t>
            </a:r>
            <a:endParaRPr/>
          </a:p>
          <a:p>
            <a:pPr indent="-220980" lvl="0" marL="342900" marR="0" rtl="0" algn="l">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p:txBody>
      </p:sp>
      <p:sp>
        <p:nvSpPr>
          <p:cNvPr id="623" name="Google Shape;623;p5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24" name="Google Shape;624;p5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25" name="Google Shape;625;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1"/>
          <p:cNvSpPr txBox="1"/>
          <p:nvPr>
            <p:ph idx="1" type="body"/>
          </p:nvPr>
        </p:nvSpPr>
        <p:spPr>
          <a:xfrm>
            <a:off x="381000" y="228600"/>
            <a:ext cx="8458200" cy="662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800"/>
              <a:buFont typeface="Noto Sans Symbols"/>
              <a:buChar char="■"/>
            </a:pPr>
            <a:r>
              <a:rPr b="0" i="0" lang="en-US" sz="3000" u="none">
                <a:solidFill>
                  <a:schemeClr val="dk1"/>
                </a:solidFill>
                <a:latin typeface="Tahoma"/>
                <a:ea typeface="Tahoma"/>
                <a:cs typeface="Tahoma"/>
                <a:sym typeface="Tahoma"/>
              </a:rPr>
              <a:t>The second transaction, T200, contains the items I2 and I4 in </a:t>
            </a:r>
            <a:r>
              <a:rPr b="0" i="1" lang="en-US" sz="3000" u="none">
                <a:solidFill>
                  <a:schemeClr val="dk1"/>
                </a:solidFill>
                <a:latin typeface="Tahoma"/>
                <a:ea typeface="Tahoma"/>
                <a:cs typeface="Tahoma"/>
                <a:sym typeface="Tahoma"/>
              </a:rPr>
              <a:t>L </a:t>
            </a:r>
            <a:r>
              <a:rPr b="0" i="0" lang="en-US" sz="3000" u="none">
                <a:solidFill>
                  <a:schemeClr val="dk1"/>
                </a:solidFill>
                <a:latin typeface="Tahoma"/>
                <a:ea typeface="Tahoma"/>
                <a:cs typeface="Tahoma"/>
                <a:sym typeface="Tahoma"/>
              </a:rPr>
              <a:t>order, which would result in a branch where I2 is linked to the root and I4 is linked to I2. However, this branch would share a common prefix, I2, with the existing path for T100.</a:t>
            </a:r>
            <a:endParaRPr/>
          </a:p>
          <a:p>
            <a:pPr indent="-342900" lvl="0" marL="342900" marR="0" rtl="0" algn="l">
              <a:lnSpc>
                <a:spcPct val="100000"/>
              </a:lnSpc>
              <a:spcBef>
                <a:spcPts val="600"/>
              </a:spcBef>
              <a:spcAft>
                <a:spcPts val="0"/>
              </a:spcAft>
              <a:buClr>
                <a:schemeClr val="folHlink"/>
              </a:buClr>
              <a:buSzPts val="1800"/>
              <a:buFont typeface="Noto Sans Symbols"/>
              <a:buChar char="■"/>
            </a:pPr>
            <a:r>
              <a:rPr b="0" i="0" lang="en-US" sz="3000" u="none">
                <a:solidFill>
                  <a:schemeClr val="dk1"/>
                </a:solidFill>
                <a:latin typeface="Tahoma"/>
                <a:ea typeface="Tahoma"/>
                <a:cs typeface="Tahoma"/>
                <a:sym typeface="Tahoma"/>
              </a:rPr>
              <a:t>Therefore, we instead increment the count of the I2 node by 1, and create a newnode, {I4: 1},which is linked as a child of {I2: 2}. In general,when considering the branch to be added for a transaction, the count of each node along a common prefix is incremented by 1, and nodes for the items following the prefix are created and linked accordingly.</a:t>
            </a:r>
            <a:endParaRPr/>
          </a:p>
          <a:p>
            <a:pPr indent="-228600" lvl="0" marL="342900" marR="0" rtl="0" algn="l">
              <a:spcBef>
                <a:spcPts val="600"/>
              </a:spcBef>
              <a:spcAft>
                <a:spcPts val="0"/>
              </a:spcAft>
              <a:buClr>
                <a:schemeClr val="folHlink"/>
              </a:buClr>
              <a:buSzPts val="1800"/>
              <a:buFont typeface="Noto Sans Symbols"/>
              <a:buNone/>
            </a:pPr>
            <a:r>
              <a:t/>
            </a:r>
            <a:endParaRPr b="0" i="0" sz="3000" u="none">
              <a:solidFill>
                <a:schemeClr val="dk1"/>
              </a:solidFill>
              <a:latin typeface="Tahoma"/>
              <a:ea typeface="Tahoma"/>
              <a:cs typeface="Tahoma"/>
              <a:sym typeface="Tahoma"/>
            </a:endParaRPr>
          </a:p>
        </p:txBody>
      </p:sp>
      <p:sp>
        <p:nvSpPr>
          <p:cNvPr id="631" name="Google Shape;631;p5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32" name="Google Shape;632;p5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33" name="Google Shape;633;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39" name="Google Shape;639;p52"/>
          <p:cNvSpPr txBox="1"/>
          <p:nvPr>
            <p:ph idx="1" type="body"/>
          </p:nvPr>
        </p:nvSpPr>
        <p:spPr>
          <a:xfrm>
            <a:off x="381000" y="12192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To facilitate tree traversal, an item header table is built so that each item points to its occurrences in the tree via a chain of node-links.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tree obtained after scanning all of the transactions is shown in Figure with the associated node-links.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In this way, the problem of mining frequent patterns in databases is transformed to that of mining the FP-tree.</a:t>
            </a:r>
            <a:endParaRPr/>
          </a:p>
        </p:txBody>
      </p:sp>
      <p:sp>
        <p:nvSpPr>
          <p:cNvPr id="640" name="Google Shape;640;p5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41" name="Google Shape;641;p5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42" name="Google Shape;642;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48" name="Google Shape;648;p53"/>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236220" lvl="0" marL="342900" marR="0" rtl="0" algn="l">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
        <p:nvSpPr>
          <p:cNvPr id="649" name="Google Shape;649;p5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50" name="Google Shape;650;p5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51" name="Google Shape;651;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652" name="Google Shape;652;p53"/>
          <p:cNvPicPr preferRelativeResize="0"/>
          <p:nvPr/>
        </p:nvPicPr>
        <p:blipFill rotWithShape="1">
          <a:blip r:embed="rId3">
            <a:alphaModFix/>
          </a:blip>
          <a:srcRect b="0" l="0" r="0" t="0"/>
          <a:stretch/>
        </p:blipFill>
        <p:spPr>
          <a:xfrm>
            <a:off x="304800" y="1143000"/>
            <a:ext cx="8610600" cy="5334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4"/>
          <p:cNvSpPr txBox="1"/>
          <p:nvPr>
            <p:ph type="title"/>
          </p:nvPr>
        </p:nvSpPr>
        <p:spPr>
          <a:xfrm>
            <a:off x="381000" y="76200"/>
            <a:ext cx="83058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Mining the FP-tree by creating conditional (sub)pattern bases.</a:t>
            </a:r>
            <a:endParaRPr/>
          </a:p>
        </p:txBody>
      </p:sp>
      <p:sp>
        <p:nvSpPr>
          <p:cNvPr id="658" name="Google Shape;658;p5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59" name="Google Shape;659;p5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60" name="Google Shape;660;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aphicFrame>
        <p:nvGraphicFramePr>
          <p:cNvPr id="661" name="Google Shape;661;p54"/>
          <p:cNvGraphicFramePr/>
          <p:nvPr/>
        </p:nvGraphicFramePr>
        <p:xfrm>
          <a:off x="304800" y="1203325"/>
          <a:ext cx="3000000" cy="3000000"/>
        </p:xfrm>
        <a:graphic>
          <a:graphicData uri="http://schemas.openxmlformats.org/drawingml/2006/table">
            <a:tbl>
              <a:tblPr>
                <a:noFill/>
                <a:tableStyleId>{0FD4FE5A-315B-41DA-85DB-21D0C43C2FDC}</a:tableStyleId>
              </a:tblPr>
              <a:tblGrid>
                <a:gridCol w="1219200"/>
                <a:gridCol w="2209800"/>
                <a:gridCol w="2133600"/>
                <a:gridCol w="3048000"/>
              </a:tblGrid>
              <a:tr h="969950">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Item</a:t>
                      </a:r>
                      <a:endParaRPr/>
                    </a:p>
                  </a:txBody>
                  <a:tcPr marT="45725" marB="45725" marR="91450" marL="91450">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Conditional Pattern Base</a:t>
                      </a:r>
                      <a:endParaRPr/>
                    </a:p>
                  </a:txBody>
                  <a:tcPr marT="45725" marB="45725" marR="91450" marL="91450">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Conditional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FP-tree</a:t>
                      </a:r>
                      <a:endParaRPr/>
                    </a:p>
                  </a:txBody>
                  <a:tcPr marT="45725" marB="45725" marR="91450" marL="91450">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Frequent Patterns Generated</a:t>
                      </a:r>
                      <a:endParaRPr/>
                    </a:p>
                  </a:txBody>
                  <a:tcPr marT="45725" marB="45725" marR="91450" marL="91450">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341425">
                <a:tc>
                  <a:txBody>
                    <a:bodyPr/>
                    <a:lstStyle/>
                    <a:p>
                      <a:pPr indent="0" lvl="0" marL="0" marR="0" rtl="0" algn="ctr">
                        <a:lnSpc>
                          <a:spcPct val="100000"/>
                        </a:lnSpc>
                        <a:spcBef>
                          <a:spcPts val="0"/>
                        </a:spcBef>
                        <a:spcAft>
                          <a:spcPts val="0"/>
                        </a:spcAft>
                        <a:buClr>
                          <a:schemeClr val="dk1"/>
                        </a:buClr>
                        <a:buSzPts val="1200"/>
                        <a:buFont typeface="Tahoma"/>
                        <a:buNone/>
                      </a:pPr>
                      <a:r>
                        <a:t/>
                      </a:r>
                      <a:endParaRPr b="1" i="0" sz="12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5</a:t>
                      </a:r>
                      <a:r>
                        <a:rPr b="1" i="0" lang="en-US" sz="2800" u="none" cap="none" strike="noStrike">
                          <a:solidFill>
                            <a:schemeClr val="dk1"/>
                          </a:solidFill>
                          <a:latin typeface="Tahoma"/>
                          <a:ea typeface="Tahoma"/>
                          <a:cs typeface="Tahoma"/>
                          <a:sym typeface="Tahoma"/>
                        </a:rPr>
                        <a:t> </a:t>
                      </a:r>
                      <a:endParaRPr/>
                    </a:p>
                  </a:txBody>
                  <a:tcPr marT="45725" marB="45725" marR="91450" marL="91450">
                    <a:lnT cap="flat" cmpd="sng" w="12700">
                      <a:solidFill>
                        <a:schemeClr val="accent1"/>
                      </a:solidFill>
                      <a:prstDash val="solid"/>
                      <a:round/>
                      <a:headEnd len="sm" w="sm" type="none"/>
                      <a:tailEnd len="sm" w="sm" type="none"/>
                    </a:lnT>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700"/>
                        <a:buFont typeface="Tahoma"/>
                        <a:buNone/>
                      </a:pPr>
                      <a:r>
                        <a:t/>
                      </a:r>
                      <a:endParaRPr b="1" i="0" sz="7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 </a:t>
                      </a: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 1},</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 </a:t>
                      </a: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 </a:t>
                      </a: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3</a:t>
                      </a:r>
                      <a:r>
                        <a:rPr b="1" i="0" lang="en-US" sz="2400" u="none" cap="none" strike="noStrike">
                          <a:solidFill>
                            <a:schemeClr val="dk1"/>
                          </a:solidFill>
                          <a:latin typeface="Tahoma"/>
                          <a:ea typeface="Tahoma"/>
                          <a:cs typeface="Tahoma"/>
                          <a:sym typeface="Tahoma"/>
                        </a:rPr>
                        <a:t>: 1}</a:t>
                      </a:r>
                      <a:endParaRPr/>
                    </a:p>
                  </a:txBody>
                  <a:tcPr marT="45725" marB="45725" marR="91450" marL="91450">
                    <a:lnT cap="flat" cmpd="sng" w="12700">
                      <a:solidFill>
                        <a:schemeClr val="accent1"/>
                      </a:solidFill>
                      <a:prstDash val="solid"/>
                      <a:round/>
                      <a:headEnd len="sm" w="sm" type="none"/>
                      <a:tailEnd len="sm" w="sm" type="none"/>
                    </a:lnT>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2000"/>
                        <a:buFont typeface="Tahoma"/>
                        <a:buNone/>
                      </a:pPr>
                      <a:r>
                        <a:t/>
                      </a:r>
                      <a:endParaRPr b="1" i="0" sz="20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2, 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:2}</a:t>
                      </a:r>
                      <a:endParaRPr/>
                    </a:p>
                  </a:txBody>
                  <a:tcPr marT="45725" marB="45725" marR="91450" marL="91450">
                    <a:lnT cap="flat" cmpd="sng" w="12700">
                      <a:solidFill>
                        <a:schemeClr val="accent1"/>
                      </a:solidFill>
                      <a:prstDash val="solid"/>
                      <a:round/>
                      <a:headEnd len="sm" w="sm" type="none"/>
                      <a:tailEnd len="sm" w="sm" type="none"/>
                    </a:lnT>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5</a:t>
                      </a:r>
                      <a:r>
                        <a:rPr b="1" i="0" lang="en-US" sz="2400" u="none" cap="none" strike="noStrike">
                          <a:solidFill>
                            <a:schemeClr val="dk1"/>
                          </a:solidFill>
                          <a:latin typeface="Tahoma"/>
                          <a:ea typeface="Tahoma"/>
                          <a:cs typeface="Tahoma"/>
                          <a:sym typeface="Tahoma"/>
                        </a:rPr>
                        <a:t>: 2},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5</a:t>
                      </a:r>
                      <a:r>
                        <a:rPr b="1" i="0" lang="en-US" sz="2400" u="none" cap="none" strike="noStrike">
                          <a:solidFill>
                            <a:schemeClr val="dk1"/>
                          </a:solidFill>
                          <a:latin typeface="Tahoma"/>
                          <a:ea typeface="Tahoma"/>
                          <a:cs typeface="Tahoma"/>
                          <a:sym typeface="Tahoma"/>
                        </a:rPr>
                        <a:t>: 2},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5</a:t>
                      </a:r>
                      <a:r>
                        <a:rPr b="1" i="0" lang="en-US" sz="2400" u="none" cap="none" strike="noStrike">
                          <a:solidFill>
                            <a:schemeClr val="dk1"/>
                          </a:solidFill>
                          <a:latin typeface="Tahoma"/>
                          <a:ea typeface="Tahoma"/>
                          <a:cs typeface="Tahoma"/>
                          <a:sym typeface="Tahoma"/>
                        </a:rPr>
                        <a:t>: 2}</a:t>
                      </a:r>
                      <a:endParaRPr/>
                    </a:p>
                  </a:txBody>
                  <a:tcPr marT="45725" marB="45725" marR="91450" marL="91450">
                    <a:lnT cap="flat" cmpd="sng" w="12700">
                      <a:solidFill>
                        <a:schemeClr val="accent1"/>
                      </a:solidFill>
                      <a:prstDash val="solid"/>
                      <a:round/>
                      <a:headEnd len="sm" w="sm" type="none"/>
                      <a:tailEnd len="sm" w="sm" type="none"/>
                    </a:lnT>
                    <a:solidFill>
                      <a:schemeClr val="accent1">
                        <a:alpha val="19607"/>
                      </a:schemeClr>
                    </a:solidFill>
                  </a:tcPr>
                </a:tc>
              </a:tr>
              <a:tr h="904875">
                <a:tc>
                  <a:txBody>
                    <a:bodyPr/>
                    <a:lstStyle/>
                    <a:p>
                      <a:pPr indent="0" lvl="0" marL="0" marR="0" rtl="0" algn="ctr">
                        <a:lnSpc>
                          <a:spcPct val="100000"/>
                        </a:lnSpc>
                        <a:spcBef>
                          <a:spcPts val="0"/>
                        </a:spcBef>
                        <a:spcAft>
                          <a:spcPts val="0"/>
                        </a:spcAft>
                        <a:buClr>
                          <a:schemeClr val="dk1"/>
                        </a:buClr>
                        <a:buSzPts val="900"/>
                        <a:buFont typeface="Tahoma"/>
                        <a:buNone/>
                      </a:pPr>
                      <a:r>
                        <a:t/>
                      </a:r>
                      <a:endParaRPr b="1" i="0" sz="9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 </a:t>
                      </a: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 1},</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 </a:t>
                      </a:r>
                      <a:r>
                        <a:rPr b="1" i="0" lang="en-US" sz="2400" u="none" cap="none" strike="noStrike">
                          <a:solidFill>
                            <a:schemeClr val="dk1"/>
                          </a:solidFill>
                          <a:latin typeface="Tahoma"/>
                          <a:ea typeface="Tahoma"/>
                          <a:cs typeface="Tahoma"/>
                          <a:sym typeface="Tahoma"/>
                        </a:rPr>
                        <a:t>: 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I4: 2}</a:t>
                      </a:r>
                      <a:endParaRPr/>
                    </a:p>
                  </a:txBody>
                  <a:tcPr marT="45725" marB="45725" marR="91450" marL="91450"/>
                </a:tc>
              </a:tr>
              <a:tr h="1341425">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3</a:t>
                      </a:r>
                      <a:r>
                        <a:rPr b="1" i="0" lang="en-US" sz="2800" u="none" cap="none" strike="noStrike">
                          <a:solidFill>
                            <a:schemeClr val="dk1"/>
                          </a:solidFill>
                          <a:latin typeface="Tahoma"/>
                          <a:ea typeface="Tahoma"/>
                          <a:cs typeface="Tahoma"/>
                          <a:sym typeface="Tahoma"/>
                        </a:rPr>
                        <a:t> </a:t>
                      </a:r>
                      <a:endParaRPr/>
                    </a:p>
                  </a:txBody>
                  <a:tcPr marT="45725" marB="45725" marR="91450" marL="91450">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a:t>
                      </a:r>
                      <a:r>
                        <a:rPr b="1" i="0" lang="en-US" sz="20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2},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 </a:t>
                      </a:r>
                      <a:r>
                        <a:rPr b="1" i="0" lang="en-US" sz="2400" u="none" cap="none" strike="noStrike">
                          <a:solidFill>
                            <a:schemeClr val="dk1"/>
                          </a:solidFill>
                          <a:latin typeface="Tahoma"/>
                          <a:ea typeface="Tahoma"/>
                          <a:cs typeface="Tahoma"/>
                          <a:sym typeface="Tahoma"/>
                        </a:rPr>
                        <a:t>: 2},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 </a:t>
                      </a:r>
                      <a:r>
                        <a:rPr b="1" i="0" lang="en-US" sz="2400" u="none" cap="none" strike="noStrike">
                          <a:solidFill>
                            <a:schemeClr val="dk1"/>
                          </a:solidFill>
                          <a:latin typeface="Tahoma"/>
                          <a:ea typeface="Tahoma"/>
                          <a:cs typeface="Tahoma"/>
                          <a:sym typeface="Tahoma"/>
                        </a:rPr>
                        <a:t>: 2}</a:t>
                      </a:r>
                      <a:endParaRPr/>
                    </a:p>
                  </a:txBody>
                  <a:tcPr marT="45725" marB="45725" marR="91450" marL="91450">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4, 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:2},</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2}</a:t>
                      </a:r>
                      <a:endParaRPr/>
                    </a:p>
                  </a:txBody>
                  <a:tcPr marT="45725" marB="45725" marR="91450" marL="91450">
                    <a:solidFill>
                      <a:schemeClr val="accent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3</a:t>
                      </a:r>
                      <a:r>
                        <a:rPr b="1" i="0" lang="en-US" sz="2400" u="none" cap="none" strike="noStrike">
                          <a:solidFill>
                            <a:schemeClr val="dk1"/>
                          </a:solidFill>
                          <a:latin typeface="Tahoma"/>
                          <a:ea typeface="Tahoma"/>
                          <a:cs typeface="Tahoma"/>
                          <a:sym typeface="Tahoma"/>
                        </a:rPr>
                        <a:t>: 4},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3</a:t>
                      </a:r>
                      <a:r>
                        <a:rPr b="1" i="0" lang="en-US" sz="2400" u="none" cap="none" strike="noStrike">
                          <a:solidFill>
                            <a:schemeClr val="dk1"/>
                          </a:solidFill>
                          <a:latin typeface="Tahoma"/>
                          <a:ea typeface="Tahoma"/>
                          <a:cs typeface="Tahoma"/>
                          <a:sym typeface="Tahoma"/>
                        </a:rPr>
                        <a:t>: 4}, </a:t>
                      </a:r>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1</a:t>
                      </a:r>
                      <a:r>
                        <a:rPr b="1" i="0" lang="en-US" sz="2400" u="none" cap="none" strike="noStrike">
                          <a:solidFill>
                            <a:schemeClr val="dk1"/>
                          </a:solidFill>
                          <a:latin typeface="Tahoma"/>
                          <a:ea typeface="Tahoma"/>
                          <a:cs typeface="Tahoma"/>
                          <a:sym typeface="Tahoma"/>
                        </a:rPr>
                        <a:t>, I</a:t>
                      </a:r>
                      <a:r>
                        <a:rPr b="1" i="0" lang="en-US" sz="1800" u="none" cap="none" strike="noStrike">
                          <a:solidFill>
                            <a:schemeClr val="dk1"/>
                          </a:solidFill>
                          <a:latin typeface="Tahoma"/>
                          <a:ea typeface="Tahoma"/>
                          <a:cs typeface="Tahoma"/>
                          <a:sym typeface="Tahoma"/>
                        </a:rPr>
                        <a:t>3</a:t>
                      </a:r>
                      <a:r>
                        <a:rPr b="1" i="0" lang="en-US" sz="2400" u="none" cap="none" strike="noStrike">
                          <a:solidFill>
                            <a:schemeClr val="dk1"/>
                          </a:solidFill>
                          <a:latin typeface="Tahoma"/>
                          <a:ea typeface="Tahoma"/>
                          <a:cs typeface="Tahoma"/>
                          <a:sym typeface="Tahoma"/>
                        </a:rPr>
                        <a:t>: 2}</a:t>
                      </a:r>
                      <a:endParaRPr/>
                    </a:p>
                  </a:txBody>
                  <a:tcPr marT="45725" marB="45725" marR="91450" marL="91450">
                    <a:solidFill>
                      <a:schemeClr val="accent1">
                        <a:alpha val="19607"/>
                      </a:schemeClr>
                    </a:solidFill>
                  </a:tcPr>
                </a:tc>
              </a:tr>
              <a:tr h="1096950">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I</a:t>
                      </a:r>
                      <a:r>
                        <a:rPr b="1" baseline="-25000" i="0" lang="en-US" sz="2800" u="none" cap="none" strike="noStrike">
                          <a:solidFill>
                            <a:schemeClr val="dk1"/>
                          </a:solidFill>
                          <a:latin typeface="Tahoma"/>
                          <a:ea typeface="Tahoma"/>
                          <a:cs typeface="Tahoma"/>
                          <a:sym typeface="Tahoma"/>
                        </a:rPr>
                        <a:t>1</a:t>
                      </a:r>
                      <a:endParaRPr/>
                    </a:p>
                  </a:txBody>
                  <a:tcPr marT="45725" marB="45725" marR="91450" marL="91450">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cap="none" strike="noStrik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{I</a:t>
                      </a:r>
                      <a:r>
                        <a:rPr b="1" i="0" lang="en-US" sz="1800" u="none" cap="none" strike="noStrike">
                          <a:solidFill>
                            <a:schemeClr val="dk1"/>
                          </a:solidFill>
                          <a:latin typeface="Tahoma"/>
                          <a:ea typeface="Tahoma"/>
                          <a:cs typeface="Tahoma"/>
                          <a:sym typeface="Tahoma"/>
                        </a:rPr>
                        <a:t>2</a:t>
                      </a:r>
                      <a:r>
                        <a:rPr b="1" i="0" lang="en-US" sz="2400" u="none" cap="none" strike="noStrike">
                          <a:solidFill>
                            <a:schemeClr val="dk1"/>
                          </a:solidFill>
                          <a:latin typeface="Tahoma"/>
                          <a:ea typeface="Tahoma"/>
                          <a:cs typeface="Tahoma"/>
                          <a:sym typeface="Tahoma"/>
                        </a:rPr>
                        <a:t>: 4}</a:t>
                      </a:r>
                      <a:endParaRPr/>
                    </a:p>
                    <a:p>
                      <a:pPr indent="0" lvl="0" marL="0" marR="0" rtl="0" algn="l">
                        <a:spcBef>
                          <a:spcPts val="0"/>
                        </a:spcBef>
                        <a:spcAft>
                          <a:spcPts val="0"/>
                        </a:spcAft>
                        <a:buNone/>
                      </a:pPr>
                      <a:r>
                        <a:t/>
                      </a:r>
                      <a:endParaRPr b="1" i="0" sz="2400" u="none">
                        <a:solidFill>
                          <a:schemeClr val="dk1"/>
                        </a:solidFill>
                        <a:latin typeface="Tahoma"/>
                        <a:ea typeface="Tahoma"/>
                        <a:cs typeface="Tahoma"/>
                        <a:sym typeface="Tahoma"/>
                      </a:endParaRPr>
                    </a:p>
                  </a:txBody>
                  <a:tcPr marT="45725" marB="45725" marR="91450" marL="91450">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2</a:t>
                      </a:r>
                      <a:r>
                        <a:rPr b="1" i="0" lang="en-US" sz="2400" u="none">
                          <a:solidFill>
                            <a:schemeClr val="dk1"/>
                          </a:solidFill>
                          <a:latin typeface="Tahoma"/>
                          <a:ea typeface="Tahoma"/>
                          <a:cs typeface="Tahoma"/>
                          <a:sym typeface="Tahoma"/>
                        </a:rPr>
                        <a:t>: 4}</a:t>
                      </a:r>
                      <a:endParaRPr/>
                    </a:p>
                  </a:txBody>
                  <a:tcPr marT="45725" marB="45725" marR="91450" marL="91450">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Tahoma"/>
                        <a:buNone/>
                      </a:pPr>
                      <a:r>
                        <a:t/>
                      </a:r>
                      <a:endParaRPr b="1" i="0" sz="800" u="none">
                        <a:solidFill>
                          <a:schemeClr val="dk1"/>
                        </a:solidFill>
                        <a:latin typeface="Tahoma"/>
                        <a:ea typeface="Tahoma"/>
                        <a:cs typeface="Tahoma"/>
                        <a:sym typeface="Tahoma"/>
                      </a:endParaRPr>
                    </a:p>
                    <a:p>
                      <a:pPr indent="0" lvl="0" marL="0" marR="0" rtl="0" algn="ctr">
                        <a:lnSpc>
                          <a:spcPct val="100000"/>
                        </a:lnSpc>
                        <a:spcBef>
                          <a:spcPts val="60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2, </a:t>
                      </a:r>
                      <a:r>
                        <a:rPr b="1" i="0" lang="en-US" sz="2400" u="none">
                          <a:solidFill>
                            <a:schemeClr val="dk1"/>
                          </a:solidFill>
                          <a:latin typeface="Tahoma"/>
                          <a:ea typeface="Tahoma"/>
                          <a:cs typeface="Tahoma"/>
                          <a:sym typeface="Tahoma"/>
                        </a:rPr>
                        <a:t>I</a:t>
                      </a:r>
                      <a:r>
                        <a:rPr b="1" i="0" lang="en-US" sz="2000" u="none">
                          <a:solidFill>
                            <a:schemeClr val="dk1"/>
                          </a:solidFill>
                          <a:latin typeface="Tahoma"/>
                          <a:ea typeface="Tahoma"/>
                          <a:cs typeface="Tahoma"/>
                          <a:sym typeface="Tahoma"/>
                        </a:rPr>
                        <a:t>1</a:t>
                      </a:r>
                      <a:r>
                        <a:rPr b="1" i="0" lang="en-US" sz="2400" u="none">
                          <a:solidFill>
                            <a:schemeClr val="dk1"/>
                          </a:solidFill>
                          <a:latin typeface="Tahoma"/>
                          <a:ea typeface="Tahoma"/>
                          <a:cs typeface="Tahoma"/>
                          <a:sym typeface="Tahoma"/>
                        </a:rPr>
                        <a:t>: 4}</a:t>
                      </a:r>
                      <a:endParaRPr/>
                    </a:p>
                    <a:p>
                      <a:pPr indent="0" lvl="0" marL="0" marR="0" rtl="0" algn="l">
                        <a:spcBef>
                          <a:spcPts val="0"/>
                        </a:spcBef>
                        <a:spcAft>
                          <a:spcPts val="0"/>
                        </a:spcAft>
                        <a:buNone/>
                      </a:pPr>
                      <a:r>
                        <a:t/>
                      </a:r>
                      <a:endParaRPr b="1" i="0" sz="2400" u="none">
                        <a:solidFill>
                          <a:schemeClr val="dk1"/>
                        </a:solidFill>
                        <a:latin typeface="Tahoma"/>
                        <a:ea typeface="Tahoma"/>
                        <a:cs typeface="Tahoma"/>
                        <a:sym typeface="Tahoma"/>
                      </a:endParaRPr>
                    </a:p>
                  </a:txBody>
                  <a:tcPr marT="45725" marB="45725" marR="91450" marL="91450">
                    <a:lnB cap="flat" cmpd="sng" w="12700">
                      <a:solidFill>
                        <a:schemeClr val="accent1"/>
                      </a:solidFill>
                      <a:prstDash val="solid"/>
                      <a:round/>
                      <a:headEnd len="sm" w="sm" type="none"/>
                      <a:tailEnd len="sm" w="sm" type="none"/>
                    </a:lnB>
                  </a:tcPr>
                </a:tc>
              </a:tr>
            </a:tbl>
          </a:graphicData>
        </a:graphic>
      </p:graphicFrame>
      <p:sp>
        <p:nvSpPr>
          <p:cNvPr id="662" name="Google Shape;662;p54"/>
          <p:cNvSpPr txBox="1"/>
          <p:nvPr/>
        </p:nvSpPr>
        <p:spPr>
          <a:xfrm>
            <a:off x="7903240" y="6472535"/>
            <a:ext cx="554960" cy="46166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400"/>
              <a:buFont typeface="Tahoma"/>
              <a:buNone/>
            </a:pPr>
            <a:r>
              <a:rPr b="0" i="0" lang="en-US" sz="2400" u="none" cap="none" strike="noStrike">
                <a:latin typeface="Tahoma"/>
                <a:ea typeface="Tahoma"/>
                <a:cs typeface="Tahoma"/>
                <a:sym typeface="Tahoma"/>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49" name="Google Shape;149;p1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50" name="Google Shape;150;p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51" name="Google Shape;151;p19"/>
          <p:cNvSpPr txBox="1"/>
          <p:nvPr>
            <p:ph type="title"/>
          </p:nvPr>
        </p:nvSpPr>
        <p:spPr>
          <a:xfrm>
            <a:off x="914400" y="304800"/>
            <a:ext cx="7620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Why Is Freq. Pattern Mining Important?</a:t>
            </a:r>
            <a:endParaRPr/>
          </a:p>
        </p:txBody>
      </p:sp>
      <p:sp>
        <p:nvSpPr>
          <p:cNvPr id="152" name="Google Shape;152;p19"/>
          <p:cNvSpPr txBox="1"/>
          <p:nvPr>
            <p:ph idx="1" type="body"/>
          </p:nvPr>
        </p:nvSpPr>
        <p:spPr>
          <a:xfrm>
            <a:off x="304800" y="1371600"/>
            <a:ext cx="8534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Discloses an intrinsic and important property of data sets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Forms the foundation for many essential data mining tasks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Association, correlation, and causality analysis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Sequential, structural (e.g., sub-graph) patterns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Pattern analysis in spatiotemporal, multimedia, time-series, and stream data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Classification: associative classification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Cluster analysis: frequent pattern-based clustering</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Data warehousing: iceberg cube and cube-gradient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Semantic data compression</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Broad applications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5"/>
          <p:cNvSpPr txBox="1"/>
          <p:nvPr>
            <p:ph idx="1" type="body"/>
          </p:nvPr>
        </p:nvSpPr>
        <p:spPr>
          <a:xfrm>
            <a:off x="381000" y="381000"/>
            <a:ext cx="86106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FP-tree is mined as follows.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Start from each frequent length-1 pattern (as an initial suffix pattern), construct its conditional pattern base (a “subdatabase,” which consists of the set of </a:t>
            </a:r>
            <a:r>
              <a:rPr b="0" i="1" lang="en-US" sz="2400" u="none">
                <a:solidFill>
                  <a:schemeClr val="dk1"/>
                </a:solidFill>
                <a:latin typeface="Tahoma"/>
                <a:ea typeface="Tahoma"/>
                <a:cs typeface="Tahoma"/>
                <a:sym typeface="Tahoma"/>
              </a:rPr>
              <a:t>prefix paths </a:t>
            </a:r>
            <a:r>
              <a:rPr b="0" i="0" lang="en-US" sz="2400" u="none">
                <a:solidFill>
                  <a:schemeClr val="dk1"/>
                </a:solidFill>
                <a:latin typeface="Tahoma"/>
                <a:ea typeface="Tahoma"/>
                <a:cs typeface="Tahoma"/>
                <a:sym typeface="Tahoma"/>
              </a:rPr>
              <a:t>in the FP-tree co-occurring with the suffix pattern), then construct its (</a:t>
            </a:r>
            <a:r>
              <a:rPr b="0" i="1" lang="en-US" sz="2400" u="none">
                <a:solidFill>
                  <a:schemeClr val="dk1"/>
                </a:solidFill>
                <a:latin typeface="Tahoma"/>
                <a:ea typeface="Tahoma"/>
                <a:cs typeface="Tahoma"/>
                <a:sym typeface="Tahoma"/>
              </a:rPr>
              <a:t>conditional</a:t>
            </a:r>
            <a:r>
              <a:rPr b="0" i="0" lang="en-US" sz="2400" u="none">
                <a:solidFill>
                  <a:schemeClr val="dk1"/>
                </a:solidFill>
                <a:latin typeface="Tahoma"/>
                <a:ea typeface="Tahoma"/>
                <a:cs typeface="Tahoma"/>
                <a:sym typeface="Tahoma"/>
              </a:rPr>
              <a:t>) FP-tree, and perform mining recursively on such a tree.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We first consider I5, which is the last item in </a:t>
            </a:r>
            <a:r>
              <a:rPr b="0" i="1" lang="en-US" sz="2400" u="none">
                <a:solidFill>
                  <a:schemeClr val="dk1"/>
                </a:solidFill>
                <a:latin typeface="Tahoma"/>
                <a:ea typeface="Tahoma"/>
                <a:cs typeface="Tahoma"/>
                <a:sym typeface="Tahoma"/>
              </a:rPr>
              <a:t>L</a:t>
            </a:r>
            <a:r>
              <a:rPr b="0" i="0" lang="en-US" sz="2400" u="none">
                <a:solidFill>
                  <a:schemeClr val="dk1"/>
                </a:solidFill>
                <a:latin typeface="Tahoma"/>
                <a:ea typeface="Tahoma"/>
                <a:cs typeface="Tahoma"/>
                <a:sym typeface="Tahoma"/>
              </a:rPr>
              <a:t>, rather than the first. The reason for starting at the end of the list will become apparent as we explain the FP-tree mining process.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I5 occurs in two branches of the FP-tree of Figure 5.7. (The occurrences of I5 can easily be found by following its chain of node-links.)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paths formed by these branches are {I2, I1, I5: 1} and {I2, I1, I3, I5: 1}. </a:t>
            </a:r>
            <a:endParaRPr/>
          </a:p>
        </p:txBody>
      </p:sp>
      <p:sp>
        <p:nvSpPr>
          <p:cNvPr id="668" name="Google Shape;668;p5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69" name="Google Shape;669;p5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70" name="Google Shape;670;p5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6"/>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76" name="Google Shape;676;p56"/>
          <p:cNvSpPr txBox="1"/>
          <p:nvPr>
            <p:ph idx="1" type="body"/>
          </p:nvPr>
        </p:nvSpPr>
        <p:spPr>
          <a:xfrm>
            <a:off x="381000" y="12192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Therefore, considering I5 as a suffix, its corresponding two prefix paths are {I2, I1: 1} and {I2, I1, I3: 1}, which form its conditional pattern base.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Its conditional FP-tree contains only a single path, {I2: 2, I1: 2}; I3 is not included because its support count of 1 is less than the minimum support count.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single path generates all the combinations of frequent patterns: {I2, I5: 2}, {I1, I5: 2}, {I2, I1, I5: 2}.</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677" name="Google Shape;677;p5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78" name="Google Shape;678;p5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79" name="Google Shape;679;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85" name="Google Shape;685;p57"/>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For I4, its two prefix paths form the conditional pattern base, { {I2 I1: 1}, {I2: 1} }, which generates a single-node conditional FP-tree, {I2:2}, and derives one frequent pattern, {I2,I4:2}. Notice that although I5 follows I4 in the first branch, there is no need to include I5 in the analysis here because any frequent pattern involving I5 is analysed in the examination of I5.</a:t>
            </a:r>
            <a:endParaRPr/>
          </a:p>
        </p:txBody>
      </p:sp>
      <p:sp>
        <p:nvSpPr>
          <p:cNvPr id="686" name="Google Shape;686;p5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87" name="Google Shape;687;p5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88" name="Google Shape;688;p5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694" name="Google Shape;694;p5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Similar to the above analysis, I3’s conditional pattern base is { {I2, I1:2}, {I2: 2},{I1: 2}}.</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Its conditional FP-tree has two branches, {I2:4,I1: 2} and {I1: 2}, as shown in Figure, which generates the set of patterns,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 {I2,I3:4}, {I1, I3: 4}, {I2, I1, I3: 2} }</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695" name="Google Shape;695;p5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696" name="Google Shape;696;p5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697" name="Google Shape;697;p5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698" name="Google Shape;698;p58"/>
          <p:cNvPicPr preferRelativeResize="0"/>
          <p:nvPr/>
        </p:nvPicPr>
        <p:blipFill rotWithShape="1">
          <a:blip r:embed="rId3">
            <a:alphaModFix/>
          </a:blip>
          <a:srcRect b="0" l="0" r="0" t="0"/>
          <a:stretch/>
        </p:blipFill>
        <p:spPr>
          <a:xfrm>
            <a:off x="966787" y="4343400"/>
            <a:ext cx="7948612" cy="2133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704" name="Google Shape;704;p59"/>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Finally, I1’s conditional pattern base is {I2: 4}, whose FP-tree contains only one node, {I2: 4}, which generates one frequent pattern, </a:t>
            </a:r>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{I2, I1: 4}. </a:t>
            </a:r>
            <a:endParaRPr/>
          </a:p>
        </p:txBody>
      </p:sp>
      <p:sp>
        <p:nvSpPr>
          <p:cNvPr id="705" name="Google Shape;705;p5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06" name="Google Shape;706;p5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07" name="Google Shape;707;p5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Example Question</a:t>
            </a:r>
            <a:endParaRPr/>
          </a:p>
        </p:txBody>
      </p:sp>
      <p:sp>
        <p:nvSpPr>
          <p:cNvPr id="713" name="Google Shape;713;p60"/>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 database has five transactions.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Let </a:t>
            </a:r>
            <a:r>
              <a:rPr b="0" i="1" lang="en-US" sz="2800" u="none">
                <a:solidFill>
                  <a:schemeClr val="dk1"/>
                </a:solidFill>
                <a:latin typeface="Tahoma"/>
                <a:ea typeface="Tahoma"/>
                <a:cs typeface="Tahoma"/>
                <a:sym typeface="Tahoma"/>
              </a:rPr>
              <a:t>min sup </a:t>
            </a:r>
            <a:r>
              <a:rPr b="0" i="0" lang="en-US" sz="2800" u="none">
                <a:solidFill>
                  <a:schemeClr val="dk1"/>
                </a:solidFill>
                <a:latin typeface="Tahoma"/>
                <a:ea typeface="Tahoma"/>
                <a:cs typeface="Tahoma"/>
                <a:sym typeface="Tahoma"/>
              </a:rPr>
              <a:t>= 60% and </a:t>
            </a:r>
            <a:r>
              <a:rPr b="0" i="1" lang="en-US" sz="2800" u="none">
                <a:solidFill>
                  <a:schemeClr val="dk1"/>
                </a:solidFill>
                <a:latin typeface="Tahoma"/>
                <a:ea typeface="Tahoma"/>
                <a:cs typeface="Tahoma"/>
                <a:sym typeface="Tahoma"/>
              </a:rPr>
              <a:t>min con f </a:t>
            </a:r>
            <a:r>
              <a:rPr b="0" i="0" lang="en-US" sz="2800" u="none">
                <a:solidFill>
                  <a:schemeClr val="dk1"/>
                </a:solidFill>
                <a:latin typeface="Tahoma"/>
                <a:ea typeface="Tahoma"/>
                <a:cs typeface="Tahoma"/>
                <a:sym typeface="Tahoma"/>
              </a:rPr>
              <a:t>= 80%.</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1" lang="en-US" sz="2800" u="none">
                <a:solidFill>
                  <a:schemeClr val="dk1"/>
                </a:solidFill>
                <a:latin typeface="Tahoma"/>
                <a:ea typeface="Tahoma"/>
                <a:cs typeface="Tahoma"/>
                <a:sym typeface="Tahoma"/>
              </a:rPr>
              <a:t>TID items bought</a:t>
            </a:r>
            <a:endParaRPr/>
          </a:p>
          <a:p>
            <a:pPr indent="0" lvl="1" marL="457200" marR="0" rtl="0" algn="l">
              <a:lnSpc>
                <a:spcPct val="100000"/>
              </a:lnSpc>
              <a:spcBef>
                <a:spcPts val="560"/>
              </a:spcBef>
              <a:spcAft>
                <a:spcPts val="0"/>
              </a:spcAft>
              <a:buClr>
                <a:schemeClr val="hlink"/>
              </a:buClr>
              <a:buSzPts val="1540"/>
              <a:buFont typeface="Noto Sans Symbols"/>
              <a:buNone/>
            </a:pPr>
            <a:r>
              <a:rPr b="0" i="0" lang="en-US" sz="2800" u="none" cap="none" strike="noStrike">
                <a:solidFill>
                  <a:schemeClr val="dk1"/>
                </a:solidFill>
                <a:latin typeface="Tahoma"/>
                <a:ea typeface="Tahoma"/>
                <a:cs typeface="Tahoma"/>
                <a:sym typeface="Tahoma"/>
              </a:rPr>
              <a:t>T</a:t>
            </a:r>
            <a:r>
              <a:rPr b="0" i="0" lang="en-US" sz="2800" u="none" cap="none" strike="noStrike">
                <a:solidFill>
                  <a:schemeClr val="dk1"/>
                </a:solidFill>
                <a:latin typeface="Tahoma"/>
                <a:ea typeface="Tahoma"/>
                <a:cs typeface="Tahoma"/>
                <a:sym typeface="Tahoma"/>
              </a:rPr>
              <a:t>100 {M, O, N, K, E, Y}</a:t>
            </a:r>
            <a:endParaRPr/>
          </a:p>
          <a:p>
            <a:pPr indent="457200" lvl="1" marL="0" marR="0" rtl="0" algn="l">
              <a:lnSpc>
                <a:spcPct val="100000"/>
              </a:lnSpc>
              <a:spcBef>
                <a:spcPts val="560"/>
              </a:spcBef>
              <a:spcAft>
                <a:spcPts val="0"/>
              </a:spcAft>
              <a:buClr>
                <a:schemeClr val="hlink"/>
              </a:buClr>
              <a:buSzPts val="1540"/>
              <a:buFont typeface="Noto Sans Symbols"/>
              <a:buNone/>
            </a:pPr>
            <a:r>
              <a:rPr b="0" i="0" lang="en-US" sz="2800" u="none" cap="none" strike="noStrike">
                <a:solidFill>
                  <a:schemeClr val="dk1"/>
                </a:solidFill>
                <a:latin typeface="Tahoma"/>
                <a:ea typeface="Tahoma"/>
                <a:cs typeface="Tahoma"/>
                <a:sym typeface="Tahoma"/>
              </a:rPr>
              <a:t>T200 {D, O, N, K, E, Y }</a:t>
            </a:r>
            <a:endParaRPr b="0" i="0" sz="2800" u="none" cap="none" strike="noStrik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T300 {M, A, K, E}</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T400 {M, U, C, K, Y}</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T500 {C, O, O, K, I ,E}</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Find all frequent itemsets using Apriori and FP-growth, respectively. </a:t>
            </a:r>
            <a:endParaRPr/>
          </a:p>
        </p:txBody>
      </p:sp>
      <p:sp>
        <p:nvSpPr>
          <p:cNvPr id="714" name="Google Shape;714;p6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15" name="Google Shape;715;p6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16" name="Google Shape;716;p6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1"/>
          <p:cNvSpPr txBox="1"/>
          <p:nvPr>
            <p:ph type="title"/>
          </p:nvPr>
        </p:nvSpPr>
        <p:spPr>
          <a:xfrm>
            <a:off x="304800" y="533400"/>
            <a:ext cx="8763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The FP-growth algorithm for discovering frequent itemsets without candidate generation</a:t>
            </a:r>
            <a:endParaRPr/>
          </a:p>
        </p:txBody>
      </p:sp>
      <p:sp>
        <p:nvSpPr>
          <p:cNvPr id="722" name="Google Shape;722;p61"/>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Algorithm: FP growth. </a:t>
            </a:r>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Mine frequent itemsets using an FP-tree by pattern fragment growth.</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Input:</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1" lang="en-US" sz="2800" u="none" cap="none" strike="noStrike">
                <a:solidFill>
                  <a:schemeClr val="dk1"/>
                </a:solidFill>
                <a:latin typeface="Tahoma"/>
                <a:ea typeface="Tahoma"/>
                <a:cs typeface="Tahoma"/>
                <a:sym typeface="Tahoma"/>
              </a:rPr>
              <a:t>D</a:t>
            </a:r>
            <a:r>
              <a:rPr b="0" i="0" lang="en-US" sz="2800" u="none" cap="none" strike="noStrike">
                <a:solidFill>
                  <a:schemeClr val="dk1"/>
                </a:solidFill>
                <a:latin typeface="Tahoma"/>
                <a:ea typeface="Tahoma"/>
                <a:cs typeface="Tahoma"/>
                <a:sym typeface="Tahoma"/>
              </a:rPr>
              <a:t>, a transaction database;</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1" lang="en-US" sz="2800" u="none" cap="none" strike="noStrike">
                <a:solidFill>
                  <a:schemeClr val="dk1"/>
                </a:solidFill>
                <a:latin typeface="Tahoma"/>
                <a:ea typeface="Tahoma"/>
                <a:cs typeface="Tahoma"/>
                <a:sym typeface="Tahoma"/>
              </a:rPr>
              <a:t>min sup</a:t>
            </a:r>
            <a:r>
              <a:rPr b="0" i="0" lang="en-US" sz="2800" u="none" cap="none" strike="noStrike">
                <a:solidFill>
                  <a:schemeClr val="dk1"/>
                </a:solidFill>
                <a:latin typeface="Tahoma"/>
                <a:ea typeface="Tahoma"/>
                <a:cs typeface="Tahoma"/>
                <a:sym typeface="Tahoma"/>
              </a:rPr>
              <a:t>, the minimum support count threshold.</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Output: The complete set of frequent patterns.</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723" name="Google Shape;723;p6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24" name="Google Shape;724;p6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25" name="Google Shape;725;p6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731" name="Google Shape;731;p62"/>
          <p:cNvSpPr txBox="1"/>
          <p:nvPr>
            <p:ph idx="1" type="body"/>
          </p:nvPr>
        </p:nvSpPr>
        <p:spPr>
          <a:xfrm>
            <a:off x="381000" y="1371600"/>
            <a:ext cx="8763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Method:</a:t>
            </a:r>
            <a:endParaRPr/>
          </a:p>
          <a:p>
            <a:pPr indent="-342900" lvl="0" marL="342900" marR="0" rtl="0" algn="l">
              <a:lnSpc>
                <a:spcPct val="100000"/>
              </a:lnSpc>
              <a:spcBef>
                <a:spcPts val="560"/>
              </a:spcBef>
              <a:spcAft>
                <a:spcPts val="0"/>
              </a:spcAft>
              <a:buClr>
                <a:schemeClr val="folHlink"/>
              </a:buClr>
              <a:buSzPts val="3948"/>
              <a:buFont typeface="Tahoma"/>
              <a:buAutoNum type="arabicPeriod"/>
            </a:pPr>
            <a:r>
              <a:rPr b="0" i="0" lang="en-US" sz="2800" u="none">
                <a:solidFill>
                  <a:schemeClr val="dk1"/>
                </a:solidFill>
                <a:latin typeface="Tahoma"/>
                <a:ea typeface="Tahoma"/>
                <a:cs typeface="Tahoma"/>
                <a:sym typeface="Tahoma"/>
              </a:rPr>
              <a:t>The FP-tree is constructed in the following steps:</a:t>
            </a:r>
            <a:endParaRPr/>
          </a:p>
          <a:p>
            <a:pPr indent="-514350" lvl="1" marL="971550" marR="0" rtl="0" algn="l">
              <a:lnSpc>
                <a:spcPct val="100000"/>
              </a:lnSpc>
              <a:spcBef>
                <a:spcPts val="560"/>
              </a:spcBef>
              <a:spcAft>
                <a:spcPts val="0"/>
              </a:spcAft>
              <a:buClr>
                <a:schemeClr val="hlink"/>
              </a:buClr>
              <a:buSzPts val="3948"/>
              <a:buFont typeface="Tahoma"/>
              <a:buAutoNum type="alphaLcParenR"/>
            </a:pPr>
            <a:r>
              <a:rPr b="0" i="0" lang="en-US" sz="2800" u="none" cap="none" strike="noStrike">
                <a:solidFill>
                  <a:schemeClr val="dk1"/>
                </a:solidFill>
                <a:latin typeface="Tahoma"/>
                <a:ea typeface="Tahoma"/>
                <a:cs typeface="Tahoma"/>
                <a:sym typeface="Tahoma"/>
              </a:rPr>
              <a:t> Scan the transaction database </a:t>
            </a:r>
            <a:r>
              <a:rPr b="0" i="1" lang="en-US" sz="2800" u="none" cap="none" strike="noStrike">
                <a:solidFill>
                  <a:schemeClr val="dk1"/>
                </a:solidFill>
                <a:latin typeface="Tahoma"/>
                <a:ea typeface="Tahoma"/>
                <a:cs typeface="Tahoma"/>
                <a:sym typeface="Tahoma"/>
              </a:rPr>
              <a:t>D </a:t>
            </a:r>
            <a:r>
              <a:rPr b="0" i="0" lang="en-US" sz="2800" u="none" cap="none" strike="noStrike">
                <a:solidFill>
                  <a:schemeClr val="dk1"/>
                </a:solidFill>
                <a:latin typeface="Tahoma"/>
                <a:ea typeface="Tahoma"/>
                <a:cs typeface="Tahoma"/>
                <a:sym typeface="Tahoma"/>
              </a:rPr>
              <a:t>once. Collect </a:t>
            </a:r>
            <a:r>
              <a:rPr b="0" i="1" lang="en-US" sz="2800" u="none" cap="none" strike="noStrike">
                <a:solidFill>
                  <a:schemeClr val="dk1"/>
                </a:solidFill>
                <a:latin typeface="Tahoma"/>
                <a:ea typeface="Tahoma"/>
                <a:cs typeface="Tahoma"/>
                <a:sym typeface="Tahoma"/>
              </a:rPr>
              <a:t>F</a:t>
            </a:r>
            <a:r>
              <a:rPr b="0" i="0" lang="en-US" sz="2800" u="none" cap="none" strike="noStrike">
                <a:solidFill>
                  <a:schemeClr val="dk1"/>
                </a:solidFill>
                <a:latin typeface="Tahoma"/>
                <a:ea typeface="Tahoma"/>
                <a:cs typeface="Tahoma"/>
                <a:sym typeface="Tahoma"/>
              </a:rPr>
              <a:t>, the set of frequent items, and their support counts. Sort </a:t>
            </a:r>
            <a:r>
              <a:rPr b="0" i="1" lang="en-US" sz="2800" u="none" cap="none" strike="noStrike">
                <a:solidFill>
                  <a:schemeClr val="dk1"/>
                </a:solidFill>
                <a:latin typeface="Tahoma"/>
                <a:ea typeface="Tahoma"/>
                <a:cs typeface="Tahoma"/>
                <a:sym typeface="Tahoma"/>
              </a:rPr>
              <a:t>F </a:t>
            </a:r>
            <a:r>
              <a:rPr b="0" i="0" lang="en-US" sz="2800" u="none" cap="none" strike="noStrike">
                <a:solidFill>
                  <a:schemeClr val="dk1"/>
                </a:solidFill>
                <a:latin typeface="Tahoma"/>
                <a:ea typeface="Tahoma"/>
                <a:cs typeface="Tahoma"/>
                <a:sym typeface="Tahoma"/>
              </a:rPr>
              <a:t>in support count descending order as </a:t>
            </a:r>
            <a:r>
              <a:rPr b="0" i="1" lang="en-US" sz="2800" u="none" cap="none" strike="noStrike">
                <a:solidFill>
                  <a:schemeClr val="dk1"/>
                </a:solidFill>
                <a:latin typeface="Tahoma"/>
                <a:ea typeface="Tahoma"/>
                <a:cs typeface="Tahoma"/>
                <a:sym typeface="Tahoma"/>
              </a:rPr>
              <a:t>L</a:t>
            </a:r>
            <a:r>
              <a:rPr b="0" i="0" lang="en-US" sz="2800" u="none" cap="none" strike="noStrike">
                <a:solidFill>
                  <a:schemeClr val="dk1"/>
                </a:solidFill>
                <a:latin typeface="Tahoma"/>
                <a:ea typeface="Tahoma"/>
                <a:cs typeface="Tahoma"/>
                <a:sym typeface="Tahoma"/>
              </a:rPr>
              <a:t>, the </a:t>
            </a:r>
            <a:r>
              <a:rPr b="0" i="1" lang="en-US" sz="2800" u="none" cap="none" strike="noStrike">
                <a:solidFill>
                  <a:schemeClr val="dk1"/>
                </a:solidFill>
                <a:latin typeface="Tahoma"/>
                <a:ea typeface="Tahoma"/>
                <a:cs typeface="Tahoma"/>
                <a:sym typeface="Tahoma"/>
              </a:rPr>
              <a:t>list </a:t>
            </a:r>
            <a:r>
              <a:rPr b="0" i="0" lang="en-US" sz="2800" u="none" cap="none" strike="noStrike">
                <a:solidFill>
                  <a:schemeClr val="dk1"/>
                </a:solidFill>
                <a:latin typeface="Tahoma"/>
                <a:ea typeface="Tahoma"/>
                <a:cs typeface="Tahoma"/>
                <a:sym typeface="Tahoma"/>
              </a:rPr>
              <a:t>of frequent items.</a:t>
            </a:r>
            <a:endParaRPr/>
          </a:p>
          <a:p>
            <a:pPr indent="-236220" lvl="0" marL="342900" marR="0" rtl="0" algn="l">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ahoma"/>
              <a:ea typeface="Tahoma"/>
              <a:cs typeface="Tahoma"/>
              <a:sym typeface="Tahoma"/>
            </a:endParaRPr>
          </a:p>
        </p:txBody>
      </p:sp>
      <p:sp>
        <p:nvSpPr>
          <p:cNvPr id="732" name="Google Shape;732;p6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33" name="Google Shape;733;p6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34" name="Google Shape;734;p6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740" name="Google Shape;740;p63"/>
          <p:cNvSpPr txBox="1"/>
          <p:nvPr>
            <p:ph idx="1" type="body"/>
          </p:nvPr>
        </p:nvSpPr>
        <p:spPr>
          <a:xfrm>
            <a:off x="0" y="1295400"/>
            <a:ext cx="9144000" cy="5638800"/>
          </a:xfrm>
          <a:prstGeom prst="rect">
            <a:avLst/>
          </a:prstGeom>
          <a:noFill/>
          <a:ln>
            <a:noFill/>
          </a:ln>
        </p:spPr>
        <p:txBody>
          <a:bodyPr anchorCtr="0" anchor="t" bIns="45700" lIns="91425" spcFirstLastPara="1" rIns="91425" wrap="square" tIns="45700">
            <a:noAutofit/>
          </a:bodyPr>
          <a:lstStyle/>
          <a:p>
            <a:pPr indent="-514350" lvl="1" marL="971550" marR="0" rtl="0" algn="l">
              <a:lnSpc>
                <a:spcPct val="100000"/>
              </a:lnSpc>
              <a:spcBef>
                <a:spcPts val="0"/>
              </a:spcBef>
              <a:spcAft>
                <a:spcPts val="0"/>
              </a:spcAft>
              <a:buClr>
                <a:schemeClr val="hlink"/>
              </a:buClr>
              <a:buSzPts val="3384"/>
              <a:buFont typeface="Tahoma"/>
              <a:buAutoNum type="alphaLcParenR" startAt="2"/>
            </a:pPr>
            <a:r>
              <a:rPr b="0" i="0" lang="en-US" sz="2400" u="none" cap="none" strike="noStrike">
                <a:solidFill>
                  <a:schemeClr val="dk1"/>
                </a:solidFill>
                <a:latin typeface="Tahoma"/>
                <a:ea typeface="Tahoma"/>
                <a:cs typeface="Tahoma"/>
                <a:sym typeface="Tahoma"/>
              </a:rPr>
              <a:t>Create the root of an FP-tree, and label it as “null.”</a:t>
            </a:r>
            <a:endParaRPr/>
          </a:p>
          <a:p>
            <a:pPr indent="0" lvl="2" marL="857250" marR="0" rtl="0" algn="l">
              <a:lnSpc>
                <a:spcPct val="100000"/>
              </a:lnSpc>
              <a:spcBef>
                <a:spcPts val="480"/>
              </a:spcBef>
              <a:spcAft>
                <a:spcPts val="0"/>
              </a:spcAft>
              <a:buClr>
                <a:schemeClr val="folHlink"/>
              </a:buClr>
              <a:buSzPts val="1200"/>
              <a:buFont typeface="Noto Sans Symbols"/>
              <a:buNone/>
            </a:pPr>
            <a:r>
              <a:rPr b="0" i="0" lang="en-US" sz="2400" u="none" cap="none" strike="noStrike">
                <a:solidFill>
                  <a:schemeClr val="dk1"/>
                </a:solidFill>
                <a:latin typeface="Tahoma"/>
                <a:ea typeface="Tahoma"/>
                <a:cs typeface="Tahoma"/>
                <a:sym typeface="Tahoma"/>
              </a:rPr>
              <a:t>For each transaction </a:t>
            </a:r>
            <a:r>
              <a:rPr b="0" i="1" lang="en-US" sz="2400" u="none" cap="none" strike="noStrike">
                <a:solidFill>
                  <a:schemeClr val="dk1"/>
                </a:solidFill>
                <a:latin typeface="Tahoma"/>
                <a:ea typeface="Tahoma"/>
                <a:cs typeface="Tahoma"/>
                <a:sym typeface="Tahoma"/>
              </a:rPr>
              <a:t>Trans </a:t>
            </a:r>
            <a:r>
              <a:rPr b="0" i="0" lang="en-US" sz="2400" u="none" cap="none" strike="noStrike">
                <a:solidFill>
                  <a:schemeClr val="dk1"/>
                </a:solidFill>
                <a:latin typeface="Tahoma"/>
                <a:ea typeface="Tahoma"/>
                <a:cs typeface="Tahoma"/>
                <a:sym typeface="Tahoma"/>
              </a:rPr>
              <a:t>in </a:t>
            </a:r>
            <a:r>
              <a:rPr b="0" i="1" lang="en-US" sz="2400" u="none" cap="none" strike="noStrike">
                <a:solidFill>
                  <a:schemeClr val="dk1"/>
                </a:solidFill>
                <a:latin typeface="Tahoma"/>
                <a:ea typeface="Tahoma"/>
                <a:cs typeface="Tahoma"/>
                <a:sym typeface="Tahoma"/>
              </a:rPr>
              <a:t>D </a:t>
            </a:r>
            <a:r>
              <a:rPr b="0" i="0" lang="en-US" sz="2400" u="none" cap="none" strike="noStrike">
                <a:solidFill>
                  <a:schemeClr val="dk1"/>
                </a:solidFill>
                <a:latin typeface="Tahoma"/>
                <a:ea typeface="Tahoma"/>
                <a:cs typeface="Tahoma"/>
                <a:sym typeface="Tahoma"/>
              </a:rPr>
              <a:t>do the following. </a:t>
            </a:r>
            <a:endParaRPr/>
          </a:p>
          <a:p>
            <a:pPr indent="0" lvl="2" marL="857250" marR="0" rtl="0" algn="l">
              <a:lnSpc>
                <a:spcPct val="100000"/>
              </a:lnSpc>
              <a:spcBef>
                <a:spcPts val="480"/>
              </a:spcBef>
              <a:spcAft>
                <a:spcPts val="0"/>
              </a:spcAft>
              <a:buClr>
                <a:schemeClr val="folHlink"/>
              </a:buClr>
              <a:buSzPts val="1200"/>
              <a:buFont typeface="Noto Sans Symbols"/>
              <a:buNone/>
            </a:pPr>
            <a:r>
              <a:rPr b="0" i="0" lang="en-US" sz="2400" u="none" cap="none" strike="noStrike">
                <a:solidFill>
                  <a:schemeClr val="dk1"/>
                </a:solidFill>
                <a:latin typeface="Tahoma"/>
                <a:ea typeface="Tahoma"/>
                <a:cs typeface="Tahoma"/>
                <a:sym typeface="Tahoma"/>
              </a:rPr>
              <a:t>Select and sort the frequent items in </a:t>
            </a:r>
            <a:r>
              <a:rPr b="0" i="1" lang="en-US" sz="2400" u="none" cap="none" strike="noStrike">
                <a:solidFill>
                  <a:schemeClr val="dk1"/>
                </a:solidFill>
                <a:latin typeface="Tahoma"/>
                <a:ea typeface="Tahoma"/>
                <a:cs typeface="Tahoma"/>
                <a:sym typeface="Tahoma"/>
              </a:rPr>
              <a:t>Trans </a:t>
            </a:r>
            <a:r>
              <a:rPr b="0" i="0" lang="en-US" sz="2400" u="none" cap="none" strike="noStrike">
                <a:solidFill>
                  <a:schemeClr val="dk1"/>
                </a:solidFill>
                <a:latin typeface="Tahoma"/>
                <a:ea typeface="Tahoma"/>
                <a:cs typeface="Tahoma"/>
                <a:sym typeface="Tahoma"/>
              </a:rPr>
              <a:t>according to the order of </a:t>
            </a:r>
            <a:r>
              <a:rPr b="0" i="1" lang="en-US" sz="2400" u="none" cap="none" strike="noStrike">
                <a:solidFill>
                  <a:schemeClr val="dk1"/>
                </a:solidFill>
                <a:latin typeface="Tahoma"/>
                <a:ea typeface="Tahoma"/>
                <a:cs typeface="Tahoma"/>
                <a:sym typeface="Tahoma"/>
              </a:rPr>
              <a:t>L</a:t>
            </a:r>
            <a:r>
              <a:rPr b="0" i="0" lang="en-US" sz="2400" u="none" cap="none" strike="noStrike">
                <a:solidFill>
                  <a:schemeClr val="dk1"/>
                </a:solidFill>
                <a:latin typeface="Tahoma"/>
                <a:ea typeface="Tahoma"/>
                <a:cs typeface="Tahoma"/>
                <a:sym typeface="Tahoma"/>
              </a:rPr>
              <a:t>. Let the sorted frequent item list in </a:t>
            </a:r>
            <a:r>
              <a:rPr b="0" i="1" lang="en-US" sz="2400" u="none" cap="none" strike="noStrike">
                <a:solidFill>
                  <a:schemeClr val="dk1"/>
                </a:solidFill>
                <a:latin typeface="Tahoma"/>
                <a:ea typeface="Tahoma"/>
                <a:cs typeface="Tahoma"/>
                <a:sym typeface="Tahoma"/>
              </a:rPr>
              <a:t>Trans </a:t>
            </a:r>
            <a:r>
              <a:rPr b="0" i="0" lang="en-US" sz="2400" u="none" cap="none" strike="noStrike">
                <a:solidFill>
                  <a:schemeClr val="dk1"/>
                </a:solidFill>
                <a:latin typeface="Tahoma"/>
                <a:ea typeface="Tahoma"/>
                <a:cs typeface="Tahoma"/>
                <a:sym typeface="Tahoma"/>
              </a:rPr>
              <a:t>be [p/P], where </a:t>
            </a:r>
            <a:r>
              <a:rPr b="0" i="1" lang="en-US" sz="2400" u="none" cap="none" strike="noStrike">
                <a:solidFill>
                  <a:schemeClr val="dk1"/>
                </a:solidFill>
                <a:latin typeface="Tahoma"/>
                <a:ea typeface="Tahoma"/>
                <a:cs typeface="Tahoma"/>
                <a:sym typeface="Tahoma"/>
              </a:rPr>
              <a:t>p </a:t>
            </a:r>
            <a:r>
              <a:rPr b="0" i="0" lang="en-US" sz="2400" u="none" cap="none" strike="noStrike">
                <a:solidFill>
                  <a:schemeClr val="dk1"/>
                </a:solidFill>
                <a:latin typeface="Tahoma"/>
                <a:ea typeface="Tahoma"/>
                <a:cs typeface="Tahoma"/>
                <a:sym typeface="Tahoma"/>
              </a:rPr>
              <a:t>is the first element and </a:t>
            </a:r>
            <a:r>
              <a:rPr b="0" i="1" lang="en-US" sz="2400" u="none" cap="none" strike="noStrike">
                <a:solidFill>
                  <a:schemeClr val="dk1"/>
                </a:solidFill>
                <a:latin typeface="Tahoma"/>
                <a:ea typeface="Tahoma"/>
                <a:cs typeface="Tahoma"/>
                <a:sym typeface="Tahoma"/>
              </a:rPr>
              <a:t>P </a:t>
            </a:r>
            <a:r>
              <a:rPr b="0" i="0" lang="en-US" sz="2400" u="none" cap="none" strike="noStrike">
                <a:solidFill>
                  <a:schemeClr val="dk1"/>
                </a:solidFill>
                <a:latin typeface="Tahoma"/>
                <a:ea typeface="Tahoma"/>
                <a:cs typeface="Tahoma"/>
                <a:sym typeface="Tahoma"/>
              </a:rPr>
              <a:t>is the remaining list. </a:t>
            </a:r>
            <a:endParaRPr/>
          </a:p>
          <a:p>
            <a:pPr indent="0" lvl="2" marL="857250" marR="0" rtl="0" algn="l">
              <a:lnSpc>
                <a:spcPct val="100000"/>
              </a:lnSpc>
              <a:spcBef>
                <a:spcPts val="480"/>
              </a:spcBef>
              <a:spcAft>
                <a:spcPts val="0"/>
              </a:spcAft>
              <a:buClr>
                <a:schemeClr val="folHlink"/>
              </a:buClr>
              <a:buSzPts val="1200"/>
              <a:buFont typeface="Noto Sans Symbols"/>
              <a:buNone/>
            </a:pPr>
            <a:r>
              <a:rPr b="0" i="0" lang="en-US" sz="2400" u="none" cap="none" strike="noStrike">
                <a:solidFill>
                  <a:schemeClr val="dk1"/>
                </a:solidFill>
                <a:latin typeface="Tahoma"/>
                <a:ea typeface="Tahoma"/>
                <a:cs typeface="Tahoma"/>
                <a:sym typeface="Tahoma"/>
              </a:rPr>
              <a:t>Call insert tree([p/P], T), which is performed as follows. </a:t>
            </a:r>
            <a:endParaRPr/>
          </a:p>
          <a:p>
            <a:pPr indent="0" lvl="2" marL="857250" marR="0" rtl="0" algn="l">
              <a:lnSpc>
                <a:spcPct val="100000"/>
              </a:lnSpc>
              <a:spcBef>
                <a:spcPts val="480"/>
              </a:spcBef>
              <a:spcAft>
                <a:spcPts val="0"/>
              </a:spcAft>
              <a:buClr>
                <a:schemeClr val="folHlink"/>
              </a:buClr>
              <a:buSzPts val="1200"/>
              <a:buFont typeface="Noto Sans Symbols"/>
              <a:buNone/>
            </a:pPr>
            <a:r>
              <a:rPr b="0" i="0" lang="en-US" sz="2400" u="none" cap="none" strike="noStrike">
                <a:solidFill>
                  <a:schemeClr val="dk1"/>
                </a:solidFill>
                <a:latin typeface="Tahoma"/>
                <a:ea typeface="Tahoma"/>
                <a:cs typeface="Tahoma"/>
                <a:sym typeface="Tahoma"/>
              </a:rPr>
              <a:t>If </a:t>
            </a:r>
            <a:r>
              <a:rPr b="0" i="1" lang="en-US" sz="2400" u="none" cap="none" strike="noStrike">
                <a:solidFill>
                  <a:schemeClr val="dk1"/>
                </a:solidFill>
                <a:latin typeface="Tahoma"/>
                <a:ea typeface="Tahoma"/>
                <a:cs typeface="Tahoma"/>
                <a:sym typeface="Tahoma"/>
              </a:rPr>
              <a:t>T </a:t>
            </a:r>
            <a:r>
              <a:rPr b="0" i="0" lang="en-US" sz="2400" u="none" cap="none" strike="noStrike">
                <a:solidFill>
                  <a:schemeClr val="dk1"/>
                </a:solidFill>
                <a:latin typeface="Tahoma"/>
                <a:ea typeface="Tahoma"/>
                <a:cs typeface="Tahoma"/>
                <a:sym typeface="Tahoma"/>
              </a:rPr>
              <a:t>has a child </a:t>
            </a:r>
            <a:r>
              <a:rPr b="0" i="1" lang="en-US" sz="2400" u="none" cap="none" strike="noStrike">
                <a:solidFill>
                  <a:schemeClr val="dk1"/>
                </a:solidFill>
                <a:latin typeface="Tahoma"/>
                <a:ea typeface="Tahoma"/>
                <a:cs typeface="Tahoma"/>
                <a:sym typeface="Tahoma"/>
              </a:rPr>
              <a:t>N </a:t>
            </a:r>
            <a:r>
              <a:rPr b="0" i="0" lang="en-US" sz="2400" u="none" cap="none" strike="noStrike">
                <a:solidFill>
                  <a:schemeClr val="dk1"/>
                </a:solidFill>
                <a:latin typeface="Tahoma"/>
                <a:ea typeface="Tahoma"/>
                <a:cs typeface="Tahoma"/>
                <a:sym typeface="Tahoma"/>
              </a:rPr>
              <a:t>such that </a:t>
            </a:r>
            <a:r>
              <a:rPr b="0" i="1" lang="en-US" sz="2400" u="none" cap="none" strike="noStrike">
                <a:solidFill>
                  <a:schemeClr val="dk1"/>
                </a:solidFill>
                <a:latin typeface="Tahoma"/>
                <a:ea typeface="Tahoma"/>
                <a:cs typeface="Tahoma"/>
                <a:sym typeface="Tahoma"/>
              </a:rPr>
              <a:t>N.item-name</a:t>
            </a:r>
            <a:r>
              <a:rPr b="0" i="0" lang="en-US" sz="2400" u="none" cap="none" strike="noStrike">
                <a:solidFill>
                  <a:schemeClr val="dk1"/>
                </a:solidFill>
                <a:latin typeface="Tahoma"/>
                <a:ea typeface="Tahoma"/>
                <a:cs typeface="Tahoma"/>
                <a:sym typeface="Tahoma"/>
              </a:rPr>
              <a:t>=</a:t>
            </a:r>
            <a:r>
              <a:rPr b="0" i="1" lang="en-US" sz="2400" u="none" cap="none" strike="noStrike">
                <a:solidFill>
                  <a:schemeClr val="dk1"/>
                </a:solidFill>
                <a:latin typeface="Tahoma"/>
                <a:ea typeface="Tahoma"/>
                <a:cs typeface="Tahoma"/>
                <a:sym typeface="Tahoma"/>
              </a:rPr>
              <a:t>p.item-name</a:t>
            </a:r>
            <a:r>
              <a:rPr b="0" i="0" lang="en-US" sz="2400" u="none" cap="none" strike="noStrike">
                <a:solidFill>
                  <a:schemeClr val="dk1"/>
                </a:solidFill>
                <a:latin typeface="Tahoma"/>
                <a:ea typeface="Tahoma"/>
                <a:cs typeface="Tahoma"/>
                <a:sym typeface="Tahoma"/>
              </a:rPr>
              <a:t>, then increment </a:t>
            </a:r>
            <a:r>
              <a:rPr b="0" i="1" lang="en-US" sz="2400" u="none" cap="none" strike="noStrike">
                <a:solidFill>
                  <a:schemeClr val="dk1"/>
                </a:solidFill>
                <a:latin typeface="Tahoma"/>
                <a:ea typeface="Tahoma"/>
                <a:cs typeface="Tahoma"/>
                <a:sym typeface="Tahoma"/>
              </a:rPr>
              <a:t>N </a:t>
            </a:r>
            <a:r>
              <a:rPr b="0" i="0" lang="en-US" sz="2400" u="none" cap="none" strike="noStrike">
                <a:solidFill>
                  <a:schemeClr val="dk1"/>
                </a:solidFill>
                <a:latin typeface="Tahoma"/>
                <a:ea typeface="Tahoma"/>
                <a:cs typeface="Tahoma"/>
                <a:sym typeface="Tahoma"/>
              </a:rPr>
              <a:t>’s count by 1; else create a new node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and let its count be 1, its parent link be linked to </a:t>
            </a:r>
            <a:r>
              <a:rPr b="0" i="1" lang="en-US" sz="2400" u="none" cap="none" strike="noStrike">
                <a:solidFill>
                  <a:schemeClr val="dk1"/>
                </a:solidFill>
                <a:latin typeface="Tahoma"/>
                <a:ea typeface="Tahoma"/>
                <a:cs typeface="Tahoma"/>
                <a:sym typeface="Tahoma"/>
              </a:rPr>
              <a:t>T</a:t>
            </a:r>
            <a:r>
              <a:rPr b="0" i="0" lang="en-US" sz="2400" u="none" cap="none" strike="noStrike">
                <a:solidFill>
                  <a:schemeClr val="dk1"/>
                </a:solidFill>
                <a:latin typeface="Tahoma"/>
                <a:ea typeface="Tahoma"/>
                <a:cs typeface="Tahoma"/>
                <a:sym typeface="Tahoma"/>
              </a:rPr>
              <a:t>, and its node-link to the nodes with the same </a:t>
            </a:r>
            <a:r>
              <a:rPr b="0" i="1" lang="en-US" sz="2400" u="none" cap="none" strike="noStrike">
                <a:solidFill>
                  <a:schemeClr val="dk1"/>
                </a:solidFill>
                <a:latin typeface="Tahoma"/>
                <a:ea typeface="Tahoma"/>
                <a:cs typeface="Tahoma"/>
                <a:sym typeface="Tahoma"/>
              </a:rPr>
              <a:t>item-name </a:t>
            </a:r>
            <a:r>
              <a:rPr b="0" i="0" lang="en-US" sz="2400" u="none" cap="none" strike="noStrike">
                <a:solidFill>
                  <a:schemeClr val="dk1"/>
                </a:solidFill>
                <a:latin typeface="Tahoma"/>
                <a:ea typeface="Tahoma"/>
                <a:cs typeface="Tahoma"/>
                <a:sym typeface="Tahoma"/>
              </a:rPr>
              <a:t>via the node-link structure.</a:t>
            </a:r>
            <a:endParaRPr/>
          </a:p>
          <a:p>
            <a:pPr indent="0" lvl="2" marL="857250" marR="0" rtl="0" algn="l">
              <a:lnSpc>
                <a:spcPct val="100000"/>
              </a:lnSpc>
              <a:spcBef>
                <a:spcPts val="480"/>
              </a:spcBef>
              <a:spcAft>
                <a:spcPts val="0"/>
              </a:spcAft>
              <a:buClr>
                <a:schemeClr val="folHlink"/>
              </a:buClr>
              <a:buSzPts val="1200"/>
              <a:buFont typeface="Noto Sans Symbols"/>
              <a:buNone/>
            </a:pPr>
            <a:r>
              <a:rPr b="0" i="0" lang="en-US" sz="2400" u="none" cap="none" strike="noStrike">
                <a:solidFill>
                  <a:schemeClr val="dk1"/>
                </a:solidFill>
                <a:latin typeface="Tahoma"/>
                <a:ea typeface="Tahoma"/>
                <a:cs typeface="Tahoma"/>
                <a:sym typeface="Tahoma"/>
              </a:rPr>
              <a:t>If </a:t>
            </a:r>
            <a:r>
              <a:rPr b="0" i="1" lang="en-US" sz="2400" u="none" cap="none" strike="noStrike">
                <a:solidFill>
                  <a:schemeClr val="dk1"/>
                </a:solidFill>
                <a:latin typeface="Tahoma"/>
                <a:ea typeface="Tahoma"/>
                <a:cs typeface="Tahoma"/>
                <a:sym typeface="Tahoma"/>
              </a:rPr>
              <a:t>P </a:t>
            </a:r>
            <a:r>
              <a:rPr b="0" i="0" lang="en-US" sz="2400" u="none" cap="none" strike="noStrike">
                <a:solidFill>
                  <a:schemeClr val="dk1"/>
                </a:solidFill>
                <a:latin typeface="Tahoma"/>
                <a:ea typeface="Tahoma"/>
                <a:cs typeface="Tahoma"/>
                <a:sym typeface="Tahoma"/>
              </a:rPr>
              <a:t>is nonempty, call insert tree(</a:t>
            </a:r>
            <a:r>
              <a:rPr b="0" i="1" lang="en-US" sz="2400" u="none" cap="none" strike="noStrike">
                <a:solidFill>
                  <a:schemeClr val="dk1"/>
                </a:solidFill>
                <a:latin typeface="Tahoma"/>
                <a:ea typeface="Tahoma"/>
                <a:cs typeface="Tahoma"/>
                <a:sym typeface="Tahoma"/>
              </a:rPr>
              <a:t>P</a:t>
            </a:r>
            <a:r>
              <a:rPr b="0" i="0" lang="en-US" sz="2400" u="none" cap="none" strike="noStrike">
                <a:solidFill>
                  <a:schemeClr val="dk1"/>
                </a:solidFill>
                <a:latin typeface="Tahoma"/>
                <a:ea typeface="Tahoma"/>
                <a:cs typeface="Tahoma"/>
                <a:sym typeface="Tahoma"/>
              </a:rPr>
              <a:t>, </a:t>
            </a: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 recursively.</a:t>
            </a:r>
            <a:endParaRPr/>
          </a:p>
          <a:p>
            <a:pPr indent="-251459" lvl="0" marL="342900" marR="0" rtl="0" algn="l">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p:txBody>
      </p:sp>
      <p:sp>
        <p:nvSpPr>
          <p:cNvPr id="741" name="Google Shape;741;p6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42" name="Google Shape;742;p6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43" name="Google Shape;743;p6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749" name="Google Shape;749;p64"/>
          <p:cNvSpPr txBox="1"/>
          <p:nvPr>
            <p:ph idx="1" type="body"/>
          </p:nvPr>
        </p:nvSpPr>
        <p:spPr>
          <a:xfrm>
            <a:off x="0" y="1371600"/>
            <a:ext cx="9144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2. The FP-tree is mined by calling FP growth(</a:t>
            </a:r>
            <a:r>
              <a:rPr b="0" i="1" lang="en-US" sz="2000" u="none">
                <a:solidFill>
                  <a:schemeClr val="dk1"/>
                </a:solidFill>
                <a:latin typeface="Tahoma"/>
                <a:ea typeface="Tahoma"/>
                <a:cs typeface="Tahoma"/>
                <a:sym typeface="Tahoma"/>
              </a:rPr>
              <a:t>FP tree</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null</a:t>
            </a:r>
            <a:r>
              <a:rPr b="0" i="0" lang="en-US" sz="2000" u="none">
                <a:solidFill>
                  <a:schemeClr val="dk1"/>
                </a:solidFill>
                <a:latin typeface="Tahoma"/>
                <a:ea typeface="Tahoma"/>
                <a:cs typeface="Tahoma"/>
                <a:sym typeface="Tahoma"/>
              </a:rPr>
              <a:t>), which is implemented as follows.</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procedure FP growth(</a:t>
            </a:r>
            <a:r>
              <a:rPr b="0" i="1" lang="en-US" sz="2000" u="none">
                <a:solidFill>
                  <a:schemeClr val="dk1"/>
                </a:solidFill>
                <a:latin typeface="Tahoma"/>
                <a:ea typeface="Tahoma"/>
                <a:cs typeface="Tahoma"/>
                <a:sym typeface="Tahoma"/>
              </a:rPr>
              <a:t>Tree, </a:t>
            </a:r>
            <a:r>
              <a:rPr b="0" i="0" lang="en-US" sz="2000" u="none">
                <a:solidFill>
                  <a:schemeClr val="dk1"/>
                </a:solidFill>
                <a:latin typeface="Noto Sans Symbols"/>
                <a:ea typeface="Noto Sans Symbols"/>
                <a:cs typeface="Noto Sans Symbols"/>
                <a:sym typeface="Noto Sans Symbols"/>
              </a:rPr>
              <a:t>α</a:t>
            </a:r>
            <a:r>
              <a:rPr b="0" i="0" lang="en-US" sz="2000" u="non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(1)  if </a:t>
            </a:r>
            <a:r>
              <a:rPr b="0" i="1" lang="en-US" sz="2000" u="none">
                <a:solidFill>
                  <a:schemeClr val="dk1"/>
                </a:solidFill>
                <a:latin typeface="Tahoma"/>
                <a:ea typeface="Tahoma"/>
                <a:cs typeface="Tahoma"/>
                <a:sym typeface="Tahoma"/>
              </a:rPr>
              <a:t>Tree </a:t>
            </a:r>
            <a:r>
              <a:rPr b="0" i="0" lang="en-US" sz="2000" u="none">
                <a:solidFill>
                  <a:schemeClr val="dk1"/>
                </a:solidFill>
                <a:latin typeface="Tahoma"/>
                <a:ea typeface="Tahoma"/>
                <a:cs typeface="Tahoma"/>
                <a:sym typeface="Tahoma"/>
              </a:rPr>
              <a:t>contains a single path </a:t>
            </a:r>
            <a:r>
              <a:rPr b="0" i="1" lang="en-US" sz="2000" u="none">
                <a:solidFill>
                  <a:schemeClr val="dk1"/>
                </a:solidFill>
                <a:latin typeface="Tahoma"/>
                <a:ea typeface="Tahoma"/>
                <a:cs typeface="Tahoma"/>
                <a:sym typeface="Tahoma"/>
              </a:rPr>
              <a:t>P </a:t>
            </a:r>
            <a:r>
              <a:rPr b="0" i="0" lang="en-US" sz="2000" u="none">
                <a:solidFill>
                  <a:schemeClr val="dk1"/>
                </a:solidFill>
                <a:latin typeface="Tahoma"/>
                <a:ea typeface="Tahoma"/>
                <a:cs typeface="Tahoma"/>
                <a:sym typeface="Tahoma"/>
              </a:rPr>
              <a:t>then</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(2)  for each combination (denoted as </a:t>
            </a:r>
            <a:r>
              <a:rPr b="0" i="0" lang="en-US" sz="2000" u="none">
                <a:solidFill>
                  <a:schemeClr val="dk1"/>
                </a:solidFill>
                <a:latin typeface="Noto Sans Symbols"/>
                <a:ea typeface="Noto Sans Symbols"/>
                <a:cs typeface="Noto Sans Symbols"/>
                <a:sym typeface="Noto Sans Symbols"/>
              </a:rPr>
              <a:t>β</a:t>
            </a:r>
            <a:r>
              <a:rPr b="0" i="0" lang="en-US" sz="2000" u="none">
                <a:solidFill>
                  <a:schemeClr val="dk1"/>
                </a:solidFill>
                <a:latin typeface="Tahoma"/>
                <a:ea typeface="Tahoma"/>
                <a:cs typeface="Tahoma"/>
                <a:sym typeface="Tahoma"/>
              </a:rPr>
              <a:t>) of the nodes in the path </a:t>
            </a:r>
            <a:r>
              <a:rPr b="0" i="1" lang="en-US" sz="2000" u="none">
                <a:solidFill>
                  <a:schemeClr val="dk1"/>
                </a:solidFill>
                <a:latin typeface="Tahoma"/>
                <a:ea typeface="Tahoma"/>
                <a:cs typeface="Tahoma"/>
                <a:sym typeface="Tahoma"/>
              </a:rPr>
              <a:t>P</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(3)  generate pattern </a:t>
            </a:r>
            <a:r>
              <a:rPr b="0" i="0" lang="en-US" sz="2000" u="none">
                <a:solidFill>
                  <a:schemeClr val="dk1"/>
                </a:solidFill>
                <a:latin typeface="Noto Sans Symbols"/>
                <a:ea typeface="Noto Sans Symbols"/>
                <a:cs typeface="Noto Sans Symbols"/>
                <a:sym typeface="Noto Sans Symbols"/>
              </a:rPr>
              <a:t>β </a:t>
            </a:r>
            <a:r>
              <a:rPr b="0" i="0" lang="en-US" sz="2000" u="none">
                <a:solidFill>
                  <a:schemeClr val="dk1"/>
                </a:solidFill>
                <a:latin typeface="Tahoma"/>
                <a:ea typeface="Tahoma"/>
                <a:cs typeface="Tahoma"/>
                <a:sym typeface="Tahoma"/>
              </a:rPr>
              <a:t>U</a:t>
            </a:r>
            <a:r>
              <a:rPr b="0" i="0" lang="en-US" sz="2000" u="none">
                <a:solidFill>
                  <a:schemeClr val="dk1"/>
                </a:solidFill>
                <a:latin typeface="Noto Sans Symbols"/>
                <a:ea typeface="Noto Sans Symbols"/>
                <a:cs typeface="Noto Sans Symbols"/>
                <a:sym typeface="Noto Sans Symbols"/>
              </a:rPr>
              <a:t> α</a:t>
            </a:r>
            <a:r>
              <a:rPr b="0" i="0" lang="en-US" sz="2000" u="none">
                <a:solidFill>
                  <a:schemeClr val="dk1"/>
                </a:solidFill>
                <a:latin typeface="Tahoma"/>
                <a:ea typeface="Tahoma"/>
                <a:cs typeface="Tahoma"/>
                <a:sym typeface="Tahoma"/>
              </a:rPr>
              <a:t> with </a:t>
            </a:r>
            <a:r>
              <a:rPr b="0" i="1" lang="en-US" sz="2000" u="none">
                <a:solidFill>
                  <a:schemeClr val="dk1"/>
                </a:solidFill>
                <a:latin typeface="Tahoma"/>
                <a:ea typeface="Tahoma"/>
                <a:cs typeface="Tahoma"/>
                <a:sym typeface="Tahoma"/>
              </a:rPr>
              <a:t>support_count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minimum support count o f nodes in </a:t>
            </a:r>
            <a:r>
              <a:rPr b="0" i="0" lang="en-US" sz="2000" u="none">
                <a:solidFill>
                  <a:schemeClr val="dk1"/>
                </a:solidFill>
                <a:latin typeface="Noto Sans Symbols"/>
                <a:ea typeface="Noto Sans Symbols"/>
                <a:cs typeface="Noto Sans Symbols"/>
                <a:sym typeface="Noto Sans Symbols"/>
              </a:rPr>
              <a:t>β</a:t>
            </a:r>
            <a:r>
              <a:rPr b="0" i="0" lang="en-US" sz="2000" u="non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(4) else for each </a:t>
            </a:r>
            <a:r>
              <a:rPr b="0" i="1" lang="en-US" sz="2000" u="none">
                <a:solidFill>
                  <a:schemeClr val="dk1"/>
                </a:solidFill>
                <a:latin typeface="Tahoma"/>
                <a:ea typeface="Tahoma"/>
                <a:cs typeface="Tahoma"/>
                <a:sym typeface="Tahoma"/>
              </a:rPr>
              <a:t>a</a:t>
            </a:r>
            <a:r>
              <a:rPr b="0" baseline="-25000" i="1" lang="en-US" sz="2000" u="none">
                <a:solidFill>
                  <a:schemeClr val="dk1"/>
                </a:solidFill>
                <a:latin typeface="Tahoma"/>
                <a:ea typeface="Tahoma"/>
                <a:cs typeface="Tahoma"/>
                <a:sym typeface="Tahoma"/>
              </a:rPr>
              <a:t>i </a:t>
            </a:r>
            <a:r>
              <a:rPr b="0" i="0" lang="en-US" sz="2000" u="none">
                <a:solidFill>
                  <a:schemeClr val="dk1"/>
                </a:solidFill>
                <a:latin typeface="Tahoma"/>
                <a:ea typeface="Tahoma"/>
                <a:cs typeface="Tahoma"/>
                <a:sym typeface="Tahoma"/>
              </a:rPr>
              <a:t>in the header of </a:t>
            </a:r>
            <a:r>
              <a:rPr b="0" i="1" lang="en-US" sz="2000" u="none">
                <a:solidFill>
                  <a:schemeClr val="dk1"/>
                </a:solidFill>
                <a:latin typeface="Tahoma"/>
                <a:ea typeface="Tahoma"/>
                <a:cs typeface="Tahoma"/>
                <a:sym typeface="Tahoma"/>
              </a:rPr>
              <a:t>Tree </a:t>
            </a:r>
            <a:r>
              <a:rPr b="0" i="0" lang="en-US" sz="2000" u="non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(5) generate pattern </a:t>
            </a:r>
            <a:r>
              <a:rPr b="0" i="0" lang="en-US" sz="2000" u="none">
                <a:solidFill>
                  <a:schemeClr val="dk1"/>
                </a:solidFill>
                <a:latin typeface="Noto Sans Symbols"/>
                <a:ea typeface="Noto Sans Symbols"/>
                <a:cs typeface="Noto Sans Symbols"/>
                <a:sym typeface="Noto Sans Symbols"/>
              </a:rPr>
              <a:t>β</a:t>
            </a:r>
            <a:r>
              <a:rPr b="0" i="0" lang="en-US" sz="2000" u="none">
                <a:solidFill>
                  <a:schemeClr val="dk1"/>
                </a:solidFill>
                <a:latin typeface="Tahoma"/>
                <a:ea typeface="Tahoma"/>
                <a:cs typeface="Tahoma"/>
                <a:sym typeface="Tahoma"/>
              </a:rPr>
              <a:t> = </a:t>
            </a:r>
            <a:r>
              <a:rPr b="0" i="1" lang="en-US" sz="2000" u="none">
                <a:solidFill>
                  <a:schemeClr val="dk1"/>
                </a:solidFill>
                <a:latin typeface="Tahoma"/>
                <a:ea typeface="Tahoma"/>
                <a:cs typeface="Tahoma"/>
                <a:sym typeface="Tahoma"/>
              </a:rPr>
              <a:t>a</a:t>
            </a:r>
            <a:r>
              <a:rPr b="0" baseline="-25000" i="1" lang="en-US" sz="2000" u="none">
                <a:solidFill>
                  <a:schemeClr val="dk1"/>
                </a:solidFill>
                <a:latin typeface="Tahoma"/>
                <a:ea typeface="Tahoma"/>
                <a:cs typeface="Tahoma"/>
                <a:sym typeface="Tahoma"/>
              </a:rPr>
              <a:t>i</a:t>
            </a:r>
            <a:r>
              <a:rPr b="0" i="1" lang="en-US" sz="2000" u="none">
                <a:solidFill>
                  <a:schemeClr val="dk1"/>
                </a:solidFill>
                <a:latin typeface="Tahoma"/>
                <a:ea typeface="Tahoma"/>
                <a:cs typeface="Tahoma"/>
                <a:sym typeface="Tahoma"/>
              </a:rPr>
              <a:t>  U </a:t>
            </a:r>
            <a:r>
              <a:rPr b="0" i="0" lang="en-US" sz="2000" u="none">
                <a:solidFill>
                  <a:schemeClr val="dk1"/>
                </a:solidFill>
                <a:latin typeface="Noto Sans Symbols"/>
                <a:ea typeface="Noto Sans Symbols"/>
                <a:cs typeface="Noto Sans Symbols"/>
                <a:sym typeface="Noto Sans Symbols"/>
              </a:rPr>
              <a:t>α</a:t>
            </a:r>
            <a:r>
              <a:rPr b="0" i="0" lang="en-US" sz="2000" u="none">
                <a:solidFill>
                  <a:schemeClr val="dk1"/>
                </a:solidFill>
                <a:latin typeface="Tahoma"/>
                <a:ea typeface="Tahoma"/>
                <a:cs typeface="Tahoma"/>
                <a:sym typeface="Tahoma"/>
              </a:rPr>
              <a:t> with </a:t>
            </a:r>
            <a:r>
              <a:rPr b="0" i="1" lang="en-US" sz="2000" u="none">
                <a:solidFill>
                  <a:schemeClr val="dk1"/>
                </a:solidFill>
                <a:latin typeface="Tahoma"/>
                <a:ea typeface="Tahoma"/>
                <a:cs typeface="Tahoma"/>
                <a:sym typeface="Tahoma"/>
              </a:rPr>
              <a:t>support_count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a</a:t>
            </a:r>
            <a:r>
              <a:rPr b="0" baseline="-25000" i="1" lang="en-US" sz="2000" u="none">
                <a:solidFill>
                  <a:schemeClr val="dk1"/>
                </a:solidFill>
                <a:latin typeface="Tahoma"/>
                <a:ea typeface="Tahoma"/>
                <a:cs typeface="Tahoma"/>
                <a:sym typeface="Tahoma"/>
              </a:rPr>
              <a:t>i .</a:t>
            </a:r>
            <a:r>
              <a:rPr b="0" i="1" lang="en-US" sz="2000" u="none">
                <a:solidFill>
                  <a:schemeClr val="dk1"/>
                </a:solidFill>
                <a:latin typeface="Tahoma"/>
                <a:ea typeface="Tahoma"/>
                <a:cs typeface="Tahoma"/>
                <a:sym typeface="Tahoma"/>
              </a:rPr>
              <a:t>support count</a:t>
            </a:r>
            <a:r>
              <a:rPr b="0" i="0" lang="en-US" sz="2000" u="non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(6) construct b’s conditional pattern base and then b’s conditional FP tree </a:t>
            </a:r>
            <a:r>
              <a:rPr b="0" i="1" lang="en-US" sz="2000" u="none">
                <a:solidFill>
                  <a:schemeClr val="dk1"/>
                </a:solidFill>
                <a:latin typeface="Tahoma"/>
                <a:ea typeface="Tahoma"/>
                <a:cs typeface="Tahoma"/>
                <a:sym typeface="Tahoma"/>
              </a:rPr>
              <a:t>Tree</a:t>
            </a:r>
            <a:r>
              <a:rPr b="0" baseline="-25000" i="0" lang="en-US" sz="2000" u="none">
                <a:solidFill>
                  <a:schemeClr val="dk1"/>
                </a:solidFill>
                <a:latin typeface="Noto Sans Symbols"/>
                <a:ea typeface="Noto Sans Symbols"/>
                <a:cs typeface="Noto Sans Symbols"/>
                <a:sym typeface="Noto Sans Symbols"/>
              </a:rPr>
              <a:t>β</a:t>
            </a:r>
            <a:r>
              <a:rPr b="0" i="0" lang="en-US" sz="2000" u="none">
                <a:solidFill>
                  <a:schemeClr val="dk1"/>
                </a:solidFill>
                <a:latin typeface="Tahoma"/>
                <a:ea typeface="Tahoma"/>
                <a:cs typeface="Tahoma"/>
                <a:sym typeface="Tahoma"/>
              </a:rPr>
              <a:t>;</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(7) if </a:t>
            </a:r>
            <a:r>
              <a:rPr b="0" i="1" lang="en-US" sz="2000" u="none">
                <a:solidFill>
                  <a:schemeClr val="dk1"/>
                </a:solidFill>
                <a:latin typeface="Tahoma"/>
                <a:ea typeface="Tahoma"/>
                <a:cs typeface="Tahoma"/>
                <a:sym typeface="Tahoma"/>
              </a:rPr>
              <a:t>Tree</a:t>
            </a:r>
            <a:r>
              <a:rPr b="0" baseline="-25000" i="0" lang="en-US" sz="2000" u="none">
                <a:solidFill>
                  <a:schemeClr val="dk1"/>
                </a:solidFill>
                <a:latin typeface="Noto Sans Symbols"/>
                <a:ea typeface="Noto Sans Symbols"/>
                <a:cs typeface="Noto Sans Symbols"/>
                <a:sym typeface="Noto Sans Symbols"/>
              </a:rPr>
              <a:t>β </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Tahoma"/>
                <a:ea typeface="Tahoma"/>
                <a:cs typeface="Tahoma"/>
                <a:sym typeface="Tahoma"/>
              </a:rPr>
              <a:t> 0 then</a:t>
            </a:r>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(8) call FP_growth(</a:t>
            </a:r>
            <a:r>
              <a:rPr b="0" i="1" lang="en-US" sz="2000" u="none">
                <a:solidFill>
                  <a:schemeClr val="dk1"/>
                </a:solidFill>
                <a:latin typeface="Tahoma"/>
                <a:ea typeface="Tahoma"/>
                <a:cs typeface="Tahoma"/>
                <a:sym typeface="Tahoma"/>
              </a:rPr>
              <a:t>Tree</a:t>
            </a:r>
            <a:r>
              <a:rPr b="0" baseline="-25000" i="0" lang="en-US" sz="2000" u="none">
                <a:solidFill>
                  <a:schemeClr val="dk1"/>
                </a:solidFill>
                <a:latin typeface="Noto Sans Symbols"/>
                <a:ea typeface="Noto Sans Symbols"/>
                <a:cs typeface="Noto Sans Symbols"/>
                <a:sym typeface="Noto Sans Symbols"/>
              </a:rPr>
              <a:t>β </a:t>
            </a:r>
            <a:r>
              <a:rPr b="0" i="0" lang="en-US" sz="2000" u="none">
                <a:solidFill>
                  <a:schemeClr val="dk1"/>
                </a:solidFill>
                <a:latin typeface="Tahoma"/>
                <a:ea typeface="Tahoma"/>
                <a:cs typeface="Tahoma"/>
                <a:sym typeface="Tahoma"/>
              </a:rPr>
              <a:t>, </a:t>
            </a:r>
            <a:r>
              <a:rPr b="0" i="0" lang="en-US" sz="2000" u="none">
                <a:solidFill>
                  <a:schemeClr val="dk1"/>
                </a:solidFill>
                <a:latin typeface="Noto Sans Symbols"/>
                <a:ea typeface="Noto Sans Symbols"/>
                <a:cs typeface="Noto Sans Symbols"/>
                <a:sym typeface="Noto Sans Symbols"/>
              </a:rPr>
              <a:t>β</a:t>
            </a:r>
            <a:r>
              <a:rPr b="0" i="0" lang="en-US" sz="2000" u="none">
                <a:solidFill>
                  <a:schemeClr val="dk1"/>
                </a:solidFill>
                <a:latin typeface="Tahoma"/>
                <a:ea typeface="Tahoma"/>
                <a:cs typeface="Tahoma"/>
                <a:sym typeface="Tahoma"/>
              </a:rPr>
              <a:t>); }</a:t>
            </a:r>
            <a:endParaRPr/>
          </a:p>
          <a:p>
            <a:pPr indent="-266700" lvl="0" marL="342900" marR="0" rtl="0" algn="l">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p:txBody>
      </p:sp>
      <p:sp>
        <p:nvSpPr>
          <p:cNvPr id="750" name="Google Shape;750;p6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51" name="Google Shape;751;p6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52" name="Google Shape;752;p6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58" name="Google Shape;158;p2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59" name="Google Shape;159;p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60" name="Google Shape;160;p20"/>
          <p:cNvSpPr txBox="1"/>
          <p:nvPr>
            <p:ph type="title"/>
          </p:nvPr>
        </p:nvSpPr>
        <p:spPr>
          <a:xfrm>
            <a:off x="685800" y="228600"/>
            <a:ext cx="80010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Basic Concepts: Frequent Patterns and Association Rules</a:t>
            </a:r>
            <a:endParaRPr/>
          </a:p>
        </p:txBody>
      </p:sp>
      <p:sp>
        <p:nvSpPr>
          <p:cNvPr id="161" name="Google Shape;161;p20"/>
          <p:cNvSpPr txBox="1"/>
          <p:nvPr>
            <p:ph idx="1" type="body"/>
          </p:nvPr>
        </p:nvSpPr>
        <p:spPr>
          <a:xfrm>
            <a:off x="4038600" y="1524000"/>
            <a:ext cx="4953000" cy="3200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Itemset X = {x</a:t>
            </a:r>
            <a:r>
              <a:rPr b="0" baseline="-25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x</a:t>
            </a:r>
            <a:r>
              <a:rPr b="0" baseline="-25000" i="0" lang="en-US" sz="2000" u="none">
                <a:solidFill>
                  <a:schemeClr val="dk1"/>
                </a:solidFill>
                <a:latin typeface="Tahoma"/>
                <a:ea typeface="Tahoma"/>
                <a:cs typeface="Tahoma"/>
                <a:sym typeface="Tahoma"/>
              </a:rPr>
              <a:t>k</a:t>
            </a:r>
            <a:r>
              <a:rPr b="0" i="0" lang="en-US" sz="2000" u="none">
                <a:solidFill>
                  <a:schemeClr val="dk1"/>
                </a:solidFill>
                <a:latin typeface="Tahoma"/>
                <a:ea typeface="Tahoma"/>
                <a:cs typeface="Tahoma"/>
                <a:sym typeface="Tahoma"/>
              </a:rPr>
              <a:t>}</a:t>
            </a:r>
            <a:endParaRPr/>
          </a:p>
          <a:p>
            <a:pPr indent="-342900" lvl="0" marL="342900" rtl="0" algn="l">
              <a:lnSpc>
                <a:spcPct val="100000"/>
              </a:lnSpc>
              <a:spcBef>
                <a:spcPts val="48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Find all the rules </a:t>
            </a:r>
            <a:r>
              <a:rPr b="0" i="1" lang="en-US" sz="2000" u="none">
                <a:solidFill>
                  <a:schemeClr val="dk1"/>
                </a:solidFill>
                <a:latin typeface="Tahoma"/>
                <a:ea typeface="Tahoma"/>
                <a:cs typeface="Tahoma"/>
                <a:sym typeface="Tahoma"/>
              </a:rPr>
              <a:t>X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Y</a:t>
            </a:r>
            <a:r>
              <a:rPr b="0" i="1" lang="en-US" sz="24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with minimum support and confidence</a:t>
            </a:r>
            <a:endParaRPr b="0" i="0" sz="2400" u="none">
              <a:solidFill>
                <a:schemeClr val="dk1"/>
              </a:solidFill>
              <a:latin typeface="Tahoma"/>
              <a:ea typeface="Tahoma"/>
              <a:cs typeface="Tahoma"/>
              <a:sym typeface="Tahoma"/>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hlink"/>
                </a:solidFill>
                <a:latin typeface="Tahoma"/>
                <a:ea typeface="Tahoma"/>
                <a:cs typeface="Tahoma"/>
                <a:sym typeface="Tahoma"/>
              </a:rPr>
              <a:t>support</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s</a:t>
            </a:r>
            <a:r>
              <a:rPr b="0" i="0" lang="en-US" sz="2400" u="none">
                <a:solidFill>
                  <a:schemeClr val="dk1"/>
                </a:solidFill>
                <a:latin typeface="Tahoma"/>
                <a:ea typeface="Tahoma"/>
                <a:cs typeface="Tahoma"/>
                <a:sym typeface="Tahoma"/>
              </a:rPr>
              <a:t>, </a:t>
            </a:r>
            <a:r>
              <a:rPr b="0" i="0" lang="en-US" sz="2400" u="none">
                <a:solidFill>
                  <a:schemeClr val="dk2"/>
                </a:solidFill>
                <a:latin typeface="Tahoma"/>
                <a:ea typeface="Tahoma"/>
                <a:cs typeface="Tahoma"/>
                <a:sym typeface="Tahoma"/>
              </a:rPr>
              <a:t>probability</a:t>
            </a:r>
            <a:r>
              <a:rPr b="0" i="0" lang="en-US" sz="2400" u="none">
                <a:solidFill>
                  <a:schemeClr val="dk1"/>
                </a:solidFill>
                <a:latin typeface="Tahoma"/>
                <a:ea typeface="Tahoma"/>
                <a:cs typeface="Tahoma"/>
                <a:sym typeface="Tahoma"/>
              </a:rPr>
              <a:t> that a transaction contains X ∪ Y</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hlink"/>
                </a:solidFill>
                <a:latin typeface="Tahoma"/>
                <a:ea typeface="Tahoma"/>
                <a:cs typeface="Tahoma"/>
                <a:sym typeface="Tahoma"/>
              </a:rPr>
              <a:t>confidence</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c,</a:t>
            </a:r>
            <a:r>
              <a:rPr b="0" i="0" lang="en-US" sz="2400" u="none">
                <a:solidFill>
                  <a:schemeClr val="dk1"/>
                </a:solidFill>
                <a:latin typeface="Tahoma"/>
                <a:ea typeface="Tahoma"/>
                <a:cs typeface="Tahoma"/>
                <a:sym typeface="Tahoma"/>
              </a:rPr>
              <a:t> </a:t>
            </a:r>
            <a:r>
              <a:rPr b="0" i="0" lang="en-US" sz="2400" u="none">
                <a:solidFill>
                  <a:schemeClr val="dk2"/>
                </a:solidFill>
                <a:latin typeface="Tahoma"/>
                <a:ea typeface="Tahoma"/>
                <a:cs typeface="Tahoma"/>
                <a:sym typeface="Tahoma"/>
              </a:rPr>
              <a:t>conditional probability</a:t>
            </a:r>
            <a:r>
              <a:rPr b="0" i="0" lang="en-US" sz="2400" u="none">
                <a:solidFill>
                  <a:schemeClr val="dk1"/>
                </a:solidFill>
                <a:latin typeface="Tahoma"/>
                <a:ea typeface="Tahoma"/>
                <a:cs typeface="Tahoma"/>
                <a:sym typeface="Tahoma"/>
              </a:rPr>
              <a:t> that a transaction having X also contains </a:t>
            </a:r>
            <a:r>
              <a:rPr b="0" i="1" lang="en-US" sz="2400" u="none">
                <a:solidFill>
                  <a:schemeClr val="dk1"/>
                </a:solidFill>
                <a:latin typeface="Tahoma"/>
                <a:ea typeface="Tahoma"/>
                <a:cs typeface="Tahoma"/>
                <a:sym typeface="Tahoma"/>
              </a:rPr>
              <a:t>Y</a:t>
            </a:r>
            <a:endParaRPr/>
          </a:p>
        </p:txBody>
      </p:sp>
      <p:sp>
        <p:nvSpPr>
          <p:cNvPr id="162" name="Google Shape;162;p20"/>
          <p:cNvSpPr txBox="1"/>
          <p:nvPr/>
        </p:nvSpPr>
        <p:spPr>
          <a:xfrm>
            <a:off x="4343400" y="4724400"/>
            <a:ext cx="4572000" cy="1676400"/>
          </a:xfrm>
          <a:prstGeom prst="rect">
            <a:avLst/>
          </a:prstGeom>
          <a:no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Clr>
                <a:schemeClr val="dk1"/>
              </a:buClr>
              <a:buSzPts val="2000"/>
              <a:buFont typeface="Tahoma"/>
              <a:buNone/>
            </a:pPr>
            <a:r>
              <a:rPr b="0" i="1" lang="en-US" sz="2000" u="none">
                <a:solidFill>
                  <a:schemeClr val="dk1"/>
                </a:solidFill>
                <a:latin typeface="Tahoma"/>
                <a:ea typeface="Tahoma"/>
                <a:cs typeface="Tahoma"/>
                <a:sym typeface="Tahoma"/>
              </a:rPr>
              <a:t>Let  sup</a:t>
            </a:r>
            <a:r>
              <a:rPr b="0" baseline="-25000" i="1" lang="en-US" sz="2000" u="none">
                <a:solidFill>
                  <a:schemeClr val="dk1"/>
                </a:solidFill>
                <a:latin typeface="Tahoma"/>
                <a:ea typeface="Tahoma"/>
                <a:cs typeface="Tahoma"/>
                <a:sym typeface="Tahoma"/>
              </a:rPr>
              <a:t>min</a:t>
            </a:r>
            <a:r>
              <a:rPr b="0" i="1" lang="en-US" sz="2000" u="none">
                <a:solidFill>
                  <a:schemeClr val="dk1"/>
                </a:solidFill>
                <a:latin typeface="Tahoma"/>
                <a:ea typeface="Tahoma"/>
                <a:cs typeface="Tahoma"/>
                <a:sym typeface="Tahoma"/>
              </a:rPr>
              <a:t> = 50%,  conf</a:t>
            </a:r>
            <a:r>
              <a:rPr b="0" baseline="-25000" i="1" lang="en-US" sz="2000" u="none">
                <a:solidFill>
                  <a:schemeClr val="dk1"/>
                </a:solidFill>
                <a:latin typeface="Tahoma"/>
                <a:ea typeface="Tahoma"/>
                <a:cs typeface="Tahoma"/>
                <a:sym typeface="Tahoma"/>
              </a:rPr>
              <a:t>min</a:t>
            </a:r>
            <a:r>
              <a:rPr b="0" i="1" lang="en-US" sz="2000" u="none">
                <a:solidFill>
                  <a:schemeClr val="dk1"/>
                </a:solidFill>
                <a:latin typeface="Tahoma"/>
                <a:ea typeface="Tahoma"/>
                <a:cs typeface="Tahoma"/>
                <a:sym typeface="Tahoma"/>
              </a:rPr>
              <a:t> = 50%</a:t>
            </a:r>
            <a:endParaRPr/>
          </a:p>
          <a:p>
            <a:pPr indent="0" lvl="0" marL="0" marR="0" rtl="0" algn="l">
              <a:lnSpc>
                <a:spcPct val="110000"/>
              </a:lnSpc>
              <a:spcBef>
                <a:spcPts val="0"/>
              </a:spcBef>
              <a:spcAft>
                <a:spcPts val="0"/>
              </a:spcAft>
              <a:buClr>
                <a:schemeClr val="dk1"/>
              </a:buClr>
              <a:buSzPts val="2000"/>
              <a:buFont typeface="Tahoma"/>
              <a:buNone/>
            </a:pPr>
            <a:r>
              <a:rPr b="0" i="1" lang="en-US" sz="2000" u="none">
                <a:solidFill>
                  <a:schemeClr val="dk1"/>
                </a:solidFill>
                <a:latin typeface="Tahoma"/>
                <a:ea typeface="Tahoma"/>
                <a:cs typeface="Tahoma"/>
                <a:sym typeface="Tahoma"/>
              </a:rPr>
              <a:t>Freq. Pat.: </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A:3, B:3, D:4, E:3, AD:3</a:t>
            </a:r>
            <a:r>
              <a:rPr b="0" i="0" lang="en-US" sz="2000" u="none">
                <a:solidFill>
                  <a:schemeClr val="dk1"/>
                </a:solidFill>
                <a:latin typeface="Tahoma"/>
                <a:ea typeface="Tahoma"/>
                <a:cs typeface="Tahoma"/>
                <a:sym typeface="Tahoma"/>
              </a:rPr>
              <a:t>}</a:t>
            </a:r>
            <a:endParaRPr/>
          </a:p>
          <a:p>
            <a:pPr indent="0" lvl="0" marL="0" marR="0" rtl="0" algn="l">
              <a:lnSpc>
                <a:spcPct val="11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Association rules:</a:t>
            </a:r>
            <a:endParaRPr/>
          </a:p>
          <a:p>
            <a:pPr indent="0" lvl="1" marL="457200" marR="0" rtl="0" algn="l">
              <a:lnSpc>
                <a:spcPct val="110000"/>
              </a:lnSpc>
              <a:spcBef>
                <a:spcPts val="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A </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 D  </a:t>
            </a:r>
            <a:r>
              <a:rPr b="0" i="0" lang="en-US" sz="2000" u="none" cap="none" strike="noStrike">
                <a:solidFill>
                  <a:schemeClr val="dk1"/>
                </a:solidFill>
                <a:latin typeface="Tahoma"/>
                <a:ea typeface="Tahoma"/>
                <a:cs typeface="Tahoma"/>
                <a:sym typeface="Tahoma"/>
              </a:rPr>
              <a:t>(60%, 100%)</a:t>
            </a:r>
            <a:endParaRPr/>
          </a:p>
          <a:p>
            <a:pPr indent="0" lvl="1" marL="457200" marR="0" rtl="0" algn="l">
              <a:lnSpc>
                <a:spcPct val="110000"/>
              </a:lnSpc>
              <a:spcBef>
                <a:spcPts val="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D </a:t>
            </a:r>
            <a:r>
              <a:rPr b="0" i="0" lang="en-US" sz="2000" u="none" cap="none" strike="noStrike">
                <a:solidFill>
                  <a:schemeClr val="dk1"/>
                </a:solidFill>
                <a:latin typeface="Tahoma"/>
                <a:ea typeface="Tahoma"/>
                <a:cs typeface="Tahoma"/>
                <a:sym typeface="Tahoma"/>
              </a:rPr>
              <a:t>🡪</a:t>
            </a:r>
            <a:r>
              <a:rPr b="0" i="1" lang="en-US" sz="2000" u="none" cap="none" strike="noStrike">
                <a:solidFill>
                  <a:schemeClr val="dk1"/>
                </a:solidFill>
                <a:latin typeface="Tahoma"/>
                <a:ea typeface="Tahoma"/>
                <a:cs typeface="Tahoma"/>
                <a:sym typeface="Tahoma"/>
              </a:rPr>
              <a:t> A  </a:t>
            </a:r>
            <a:r>
              <a:rPr b="0" i="0" lang="en-US" sz="2000" u="none" cap="none" strike="noStrike">
                <a:solidFill>
                  <a:schemeClr val="dk1"/>
                </a:solidFill>
                <a:latin typeface="Tahoma"/>
                <a:ea typeface="Tahoma"/>
                <a:cs typeface="Tahoma"/>
                <a:sym typeface="Tahoma"/>
              </a:rPr>
              <a:t>(60%, 75%)</a:t>
            </a:r>
            <a:endParaRPr b="1"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2000" u="none" cap="none" strike="noStrike">
              <a:solidFill>
                <a:schemeClr val="dk1"/>
              </a:solidFill>
              <a:latin typeface="Tahoma"/>
              <a:ea typeface="Tahoma"/>
              <a:cs typeface="Tahoma"/>
              <a:sym typeface="Tahoma"/>
            </a:endParaRPr>
          </a:p>
        </p:txBody>
      </p:sp>
      <p:grpSp>
        <p:nvGrpSpPr>
          <p:cNvPr id="163" name="Google Shape;163;p20"/>
          <p:cNvGrpSpPr/>
          <p:nvPr/>
        </p:nvGrpSpPr>
        <p:grpSpPr>
          <a:xfrm>
            <a:off x="152400" y="3810000"/>
            <a:ext cx="3886200" cy="2630487"/>
            <a:chOff x="192" y="2400"/>
            <a:chExt cx="2448" cy="1657"/>
          </a:xfrm>
        </p:grpSpPr>
        <p:sp>
          <p:nvSpPr>
            <p:cNvPr id="164" name="Google Shape;164;p20"/>
            <p:cNvSpPr/>
            <p:nvPr/>
          </p:nvSpPr>
          <p:spPr>
            <a:xfrm>
              <a:off x="384" y="2736"/>
              <a:ext cx="1200" cy="864"/>
            </a:xfrm>
            <a:prstGeom prst="ellipse">
              <a:avLst/>
            </a:prstGeom>
            <a:solidFill>
              <a:srgbClr val="FFFF00"/>
            </a:solid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 name="Google Shape;165;p20"/>
            <p:cNvSpPr/>
            <p:nvPr/>
          </p:nvSpPr>
          <p:spPr>
            <a:xfrm>
              <a:off x="1008" y="2736"/>
              <a:ext cx="1200" cy="960"/>
            </a:xfrm>
            <a:prstGeom prst="ellipse">
              <a:avLst/>
            </a:prstGeom>
            <a:solidFill>
              <a:srgbClr val="99CCFF">
                <a:alpha val="49803"/>
              </a:srgbClr>
            </a:solid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66" name="Google Shape;166;p20"/>
            <p:cNvCxnSpPr/>
            <p:nvPr/>
          </p:nvCxnSpPr>
          <p:spPr>
            <a:xfrm flipH="1">
              <a:off x="576" y="3168"/>
              <a:ext cx="144" cy="480"/>
            </a:xfrm>
            <a:prstGeom prst="straightConnector1">
              <a:avLst/>
            </a:prstGeom>
            <a:noFill/>
            <a:ln cap="flat" cmpd="sng" w="9525">
              <a:solidFill>
                <a:schemeClr val="dk2"/>
              </a:solidFill>
              <a:prstDash val="solid"/>
              <a:miter lim="800000"/>
              <a:headEnd len="med" w="med" type="none"/>
              <a:tailEnd len="med" w="med" type="none"/>
            </a:ln>
          </p:spPr>
        </p:cxnSp>
        <p:cxnSp>
          <p:nvCxnSpPr>
            <p:cNvPr id="167" name="Google Shape;167;p20"/>
            <p:cNvCxnSpPr/>
            <p:nvPr/>
          </p:nvCxnSpPr>
          <p:spPr>
            <a:xfrm flipH="1" rot="10800000">
              <a:off x="2016" y="2832"/>
              <a:ext cx="144" cy="432"/>
            </a:xfrm>
            <a:prstGeom prst="straightConnector1">
              <a:avLst/>
            </a:prstGeom>
            <a:noFill/>
            <a:ln cap="flat" cmpd="sng" w="9525">
              <a:solidFill>
                <a:schemeClr val="hlink"/>
              </a:solidFill>
              <a:prstDash val="solid"/>
              <a:miter lim="800000"/>
              <a:headEnd len="med" w="med" type="none"/>
              <a:tailEnd len="med" w="med" type="none"/>
            </a:ln>
          </p:spPr>
        </p:cxnSp>
        <p:cxnSp>
          <p:nvCxnSpPr>
            <p:cNvPr id="168" name="Google Shape;168;p20"/>
            <p:cNvCxnSpPr/>
            <p:nvPr/>
          </p:nvCxnSpPr>
          <p:spPr>
            <a:xfrm rot="10800000">
              <a:off x="1440" y="2592"/>
              <a:ext cx="0" cy="576"/>
            </a:xfrm>
            <a:prstGeom prst="straightConnector1">
              <a:avLst/>
            </a:prstGeom>
            <a:noFill/>
            <a:ln cap="flat" cmpd="sng" w="9525">
              <a:solidFill>
                <a:srgbClr val="008000"/>
              </a:solidFill>
              <a:prstDash val="solid"/>
              <a:miter lim="800000"/>
              <a:headEnd len="med" w="med" type="none"/>
              <a:tailEnd len="med" w="med" type="none"/>
            </a:ln>
          </p:spPr>
        </p:cxnSp>
        <p:sp>
          <p:nvSpPr>
            <p:cNvPr id="169" name="Google Shape;169;p20"/>
            <p:cNvSpPr txBox="1"/>
            <p:nvPr/>
          </p:nvSpPr>
          <p:spPr>
            <a:xfrm>
              <a:off x="1824" y="2448"/>
              <a:ext cx="768" cy="39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buys jam</a:t>
              </a:r>
              <a:endParaRPr/>
            </a:p>
          </p:txBody>
        </p:sp>
        <p:sp>
          <p:nvSpPr>
            <p:cNvPr id="170" name="Google Shape;170;p20"/>
            <p:cNvSpPr txBox="1"/>
            <p:nvPr/>
          </p:nvSpPr>
          <p:spPr>
            <a:xfrm>
              <a:off x="960" y="2400"/>
              <a:ext cx="657" cy="39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5FA180"/>
                </a:buClr>
                <a:buSzPts val="1600"/>
                <a:buFont typeface="Times New Roman"/>
                <a:buNone/>
              </a:pPr>
              <a:r>
                <a:rPr b="1" i="0" lang="en-US" sz="1600" u="none">
                  <a:solidFill>
                    <a:srgbClr val="5FA180"/>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Clr>
                  <a:srgbClr val="5FA180"/>
                </a:buClr>
                <a:buSzPts val="1600"/>
                <a:buFont typeface="Times New Roman"/>
                <a:buNone/>
              </a:pPr>
              <a:r>
                <a:rPr b="1" i="0" lang="en-US" sz="1600" u="none">
                  <a:solidFill>
                    <a:srgbClr val="5FA180"/>
                  </a:solidFill>
                  <a:latin typeface="Times New Roman"/>
                  <a:ea typeface="Times New Roman"/>
                  <a:cs typeface="Times New Roman"/>
                  <a:sym typeface="Times New Roman"/>
                </a:rPr>
                <a:t>buys both</a:t>
              </a:r>
              <a:endParaRPr/>
            </a:p>
          </p:txBody>
        </p:sp>
        <p:sp>
          <p:nvSpPr>
            <p:cNvPr id="171" name="Google Shape;171;p20"/>
            <p:cNvSpPr txBox="1"/>
            <p:nvPr/>
          </p:nvSpPr>
          <p:spPr>
            <a:xfrm>
              <a:off x="384" y="3600"/>
              <a:ext cx="728" cy="399"/>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dk2"/>
                </a:buClr>
                <a:buSzPts val="1600"/>
                <a:buFont typeface="Times New Roman"/>
                <a:buNone/>
              </a:pPr>
              <a:r>
                <a:rPr b="1" i="0" lang="en-US" sz="1600" u="none">
                  <a:solidFill>
                    <a:schemeClr val="dk2"/>
                  </a:solidFill>
                  <a:latin typeface="Times New Roman"/>
                  <a:ea typeface="Times New Roman"/>
                  <a:cs typeface="Times New Roman"/>
                  <a:sym typeface="Times New Roman"/>
                </a:rPr>
                <a:t>Customer</a:t>
              </a:r>
              <a:endParaRPr/>
            </a:p>
            <a:p>
              <a:pPr indent="0" lvl="0" marL="0" marR="0" rtl="0" algn="l">
                <a:lnSpc>
                  <a:spcPct val="110000"/>
                </a:lnSpc>
                <a:spcBef>
                  <a:spcPts val="0"/>
                </a:spcBef>
                <a:spcAft>
                  <a:spcPts val="0"/>
                </a:spcAft>
                <a:buClr>
                  <a:schemeClr val="dk2"/>
                </a:buClr>
                <a:buSzPts val="1600"/>
                <a:buFont typeface="Times New Roman"/>
                <a:buNone/>
              </a:pPr>
              <a:r>
                <a:rPr b="1" i="0" lang="en-US" sz="1600" u="none">
                  <a:solidFill>
                    <a:schemeClr val="dk2"/>
                  </a:solidFill>
                  <a:latin typeface="Times New Roman"/>
                  <a:ea typeface="Times New Roman"/>
                  <a:cs typeface="Times New Roman"/>
                  <a:sym typeface="Times New Roman"/>
                </a:rPr>
                <a:t>buys bread</a:t>
              </a:r>
              <a:endParaRPr/>
            </a:p>
          </p:txBody>
        </p:sp>
        <p:sp>
          <p:nvSpPr>
            <p:cNvPr id="172" name="Google Shape;172;p20"/>
            <p:cNvSpPr txBox="1"/>
            <p:nvPr/>
          </p:nvSpPr>
          <p:spPr>
            <a:xfrm>
              <a:off x="192" y="2400"/>
              <a:ext cx="2448" cy="165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aphicFrame>
        <p:nvGraphicFramePr>
          <p:cNvPr id="173" name="Google Shape;173;p20"/>
          <p:cNvGraphicFramePr/>
          <p:nvPr/>
        </p:nvGraphicFramePr>
        <p:xfrm>
          <a:off x="152400" y="1524000"/>
          <a:ext cx="3000000" cy="3000000"/>
        </p:xfrm>
        <a:graphic>
          <a:graphicData uri="http://schemas.openxmlformats.org/drawingml/2006/table">
            <a:tbl>
              <a:tblPr>
                <a:noFill/>
                <a:tableStyleId>{0FD4FE5A-315B-41DA-85DB-21D0C43C2FDC}</a:tableStyleId>
              </a:tblPr>
              <a:tblGrid>
                <a:gridCol w="1943100"/>
                <a:gridCol w="1943100"/>
              </a:tblGrid>
              <a:tr h="365125">
                <a:tc>
                  <a:txBody>
                    <a:bodyPr/>
                    <a:lstStyle/>
                    <a:p>
                      <a:pPr indent="0" lvl="0" marL="0" marR="0" rtl="0" algn="ctr">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Transaction-id</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hlink"/>
                        </a:buClr>
                        <a:buSzPts val="1600"/>
                        <a:buFont typeface="Tahoma"/>
                        <a:buNone/>
                      </a:pPr>
                      <a:r>
                        <a:rPr b="1" i="0" lang="en-US" sz="1600" u="none" cap="none" strike="noStrike">
                          <a:solidFill>
                            <a:schemeClr val="hlink"/>
                          </a:solidFill>
                          <a:latin typeface="Tahoma"/>
                          <a:ea typeface="Tahoma"/>
                          <a:cs typeface="Tahoma"/>
                          <a:sym typeface="Tahoma"/>
                        </a:rPr>
                        <a:t>Items bought</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r h="365125">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10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B, D</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20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C, D</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30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A, D, E</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40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E, F</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50">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50</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B, C, D, E, F</a:t>
                      </a:r>
                      <a:endParaRPr/>
                    </a:p>
                  </a:txBody>
                  <a:tcPr marT="45700" marB="45700"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58" name="Google Shape;758;p6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59" name="Google Shape;759;p6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60" name="Google Shape;760;p65"/>
          <p:cNvSpPr txBox="1"/>
          <p:nvPr>
            <p:ph type="title"/>
          </p:nvPr>
        </p:nvSpPr>
        <p:spPr>
          <a:xfrm>
            <a:off x="990600" y="228600"/>
            <a:ext cx="73152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Frequent Patterns With FP-trees</a:t>
            </a:r>
            <a:endParaRPr/>
          </a:p>
        </p:txBody>
      </p:sp>
      <p:sp>
        <p:nvSpPr>
          <p:cNvPr id="761" name="Google Shape;761;p65"/>
          <p:cNvSpPr txBox="1"/>
          <p:nvPr>
            <p:ph idx="1" type="body"/>
          </p:nvPr>
        </p:nvSpPr>
        <p:spPr>
          <a:xfrm>
            <a:off x="381000" y="1371600"/>
            <a:ext cx="8458200" cy="528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Idea: Frequent pattern growth</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Recursively grow frequent patterns by pattern and database partition</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Method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For each frequent item, construct its conditional pattern-base, and then its conditional FP-tree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Repeat the process on each newly created conditional FP-tree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Until the resulting FP-tree is empty, or it contains only one path—single path will generate all the combinations of its sub-paths, each of which is a frequent pattern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67" name="Google Shape;767;p6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68" name="Google Shape;768;p6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69" name="Google Shape;769;p66"/>
          <p:cNvSpPr txBox="1"/>
          <p:nvPr>
            <p:ph type="title"/>
          </p:nvPr>
        </p:nvSpPr>
        <p:spPr>
          <a:xfrm>
            <a:off x="623887" y="422275"/>
            <a:ext cx="7989887" cy="5683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Benefits of the FP-tree Structure</a:t>
            </a:r>
            <a:endParaRPr/>
          </a:p>
        </p:txBody>
      </p:sp>
      <p:sp>
        <p:nvSpPr>
          <p:cNvPr id="770" name="Google Shape;770;p66"/>
          <p:cNvSpPr txBox="1"/>
          <p:nvPr>
            <p:ph idx="1" type="body"/>
          </p:nvPr>
        </p:nvSpPr>
        <p:spPr>
          <a:xfrm>
            <a:off x="304800" y="1447800"/>
            <a:ext cx="86106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Completeness </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Preserve complete information for frequent pattern mining</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Never break a long pattern of any transaction</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Compactness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Reduce irrelevant info—infrequent items are gone</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Items in frequency descending order: the more frequently occurring, the more likely to be shared</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Never be larger than the original database (not count node-links and the </a:t>
            </a:r>
            <a:r>
              <a:rPr b="0" i="1" lang="en-US" sz="2400" u="none">
                <a:solidFill>
                  <a:schemeClr val="dk1"/>
                </a:solidFill>
                <a:latin typeface="Tahoma"/>
                <a:ea typeface="Tahoma"/>
                <a:cs typeface="Tahoma"/>
                <a:sym typeface="Tahoma"/>
              </a:rPr>
              <a:t>count</a:t>
            </a:r>
            <a:r>
              <a:rPr b="0" i="0" lang="en-US" sz="2400" u="none">
                <a:solidFill>
                  <a:schemeClr val="dk1"/>
                </a:solidFill>
                <a:latin typeface="Tahoma"/>
                <a:ea typeface="Tahoma"/>
                <a:cs typeface="Tahoma"/>
                <a:sym typeface="Tahoma"/>
              </a:rPr>
              <a:t> field)</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For Connect-4 DB, compression ratio could be over 100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76" name="Google Shape;776;p6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77" name="Google Shape;777;p6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78" name="Google Shape;778;p67"/>
          <p:cNvSpPr txBox="1"/>
          <p:nvPr>
            <p:ph type="title"/>
          </p:nvPr>
        </p:nvSpPr>
        <p:spPr>
          <a:xfrm>
            <a:off x="381000" y="381000"/>
            <a:ext cx="8121650" cy="60166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Scaling FP-growth by DB Projection</a:t>
            </a:r>
            <a:endParaRPr/>
          </a:p>
        </p:txBody>
      </p:sp>
      <p:sp>
        <p:nvSpPr>
          <p:cNvPr id="779" name="Google Shape;779;p67"/>
          <p:cNvSpPr txBox="1"/>
          <p:nvPr>
            <p:ph idx="1" type="body"/>
          </p:nvPr>
        </p:nvSpPr>
        <p:spPr>
          <a:xfrm>
            <a:off x="533400" y="1524000"/>
            <a:ext cx="8305800" cy="4953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FP-tree cannot fit in memory?—DB projection</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First partition a database into a set of projected DBs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Then construct and mine FP-tree for each projected DB</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Parallel projection</a:t>
            </a:r>
            <a:r>
              <a:rPr b="0" i="0" lang="en-US" sz="2400" u="none">
                <a:solidFill>
                  <a:schemeClr val="dk1"/>
                </a:solidFill>
                <a:latin typeface="Tahoma"/>
                <a:ea typeface="Tahoma"/>
                <a:cs typeface="Tahoma"/>
                <a:sym typeface="Tahoma"/>
              </a:rPr>
              <a:t> vs. </a:t>
            </a:r>
            <a:r>
              <a:rPr b="0" i="0" lang="en-US" sz="2400" u="none">
                <a:solidFill>
                  <a:schemeClr val="hlink"/>
                </a:solidFill>
                <a:latin typeface="Tahoma"/>
                <a:ea typeface="Tahoma"/>
                <a:cs typeface="Tahoma"/>
                <a:sym typeface="Tahoma"/>
              </a:rPr>
              <a:t>Partition projection</a:t>
            </a:r>
            <a:r>
              <a:rPr b="0" i="0" lang="en-US" sz="2400" u="none">
                <a:solidFill>
                  <a:schemeClr val="dk1"/>
                </a:solidFill>
                <a:latin typeface="Tahoma"/>
                <a:ea typeface="Tahoma"/>
                <a:cs typeface="Tahoma"/>
                <a:sym typeface="Tahoma"/>
              </a:rPr>
              <a:t> techniques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Parallel projection is space costly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85" name="Google Shape;785;p6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86" name="Google Shape;786;p6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87" name="Google Shape;787;p68"/>
          <p:cNvSpPr txBox="1"/>
          <p:nvPr>
            <p:ph type="title"/>
          </p:nvPr>
        </p:nvSpPr>
        <p:spPr>
          <a:xfrm>
            <a:off x="461962" y="422275"/>
            <a:ext cx="8121650" cy="4921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Why Is FP-Growth the Winner?</a:t>
            </a:r>
            <a:endParaRPr/>
          </a:p>
        </p:txBody>
      </p:sp>
      <p:sp>
        <p:nvSpPr>
          <p:cNvPr id="788" name="Google Shape;788;p68"/>
          <p:cNvSpPr txBox="1"/>
          <p:nvPr>
            <p:ph idx="1" type="body"/>
          </p:nvPr>
        </p:nvSpPr>
        <p:spPr>
          <a:xfrm>
            <a:off x="457200" y="1447800"/>
            <a:ext cx="82296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Divide-and-conquer: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decompose both the mining task and DB according to the frequent patterns obtained so far</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leads to focused search of smaller databases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Other factors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no candidate generation, no candidate test</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compressed database: FP-tree structure</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no repeated scan of entire database </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basic ops—counting local freq items and building sub FP-tree, no pattern search and matching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794" name="Google Shape;794;p6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795" name="Google Shape;795;p6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96" name="Google Shape;796;p69"/>
          <p:cNvSpPr txBox="1"/>
          <p:nvPr>
            <p:ph type="title"/>
          </p:nvPr>
        </p:nvSpPr>
        <p:spPr>
          <a:xfrm>
            <a:off x="0" y="228600"/>
            <a:ext cx="91440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Mining Frequent Itemsets Using Vertical Data Format</a:t>
            </a:r>
            <a:endParaRPr/>
          </a:p>
        </p:txBody>
      </p:sp>
      <p:sp>
        <p:nvSpPr>
          <p:cNvPr id="797" name="Google Shape;797;p69"/>
          <p:cNvSpPr txBox="1"/>
          <p:nvPr>
            <p:ph idx="1" type="body"/>
          </p:nvPr>
        </p:nvSpPr>
        <p:spPr>
          <a:xfrm>
            <a:off x="381000" y="1371600"/>
            <a:ext cx="83820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Both the Apriori and FP-growth methods mine frequent patterns from a set of transactions in </a:t>
            </a:r>
            <a:r>
              <a:rPr b="0" i="1" lang="en-US" sz="2400" u="none">
                <a:solidFill>
                  <a:schemeClr val="dk1"/>
                </a:solidFill>
                <a:latin typeface="Tahoma"/>
                <a:ea typeface="Tahoma"/>
                <a:cs typeface="Tahoma"/>
                <a:sym typeface="Tahoma"/>
              </a:rPr>
              <a:t>TID-itemset </a:t>
            </a:r>
            <a:r>
              <a:rPr b="0" i="0" lang="en-US" sz="2400" u="none">
                <a:solidFill>
                  <a:schemeClr val="dk1"/>
                </a:solidFill>
                <a:latin typeface="Tahoma"/>
                <a:ea typeface="Tahoma"/>
                <a:cs typeface="Tahoma"/>
                <a:sym typeface="Tahoma"/>
              </a:rPr>
              <a:t>format (that is, </a:t>
            </a:r>
            <a:r>
              <a:rPr b="0" i="0" lang="en-US" sz="3200" u="none">
                <a:solidFill>
                  <a:srgbClr val="FF0000"/>
                </a:solidFill>
                <a:latin typeface="Tahoma"/>
                <a:ea typeface="Tahoma"/>
                <a:cs typeface="Tahoma"/>
                <a:sym typeface="Tahoma"/>
              </a:rPr>
              <a:t>{</a:t>
            </a:r>
            <a:r>
              <a:rPr b="0" i="1" lang="en-US" sz="3200" u="none">
                <a:solidFill>
                  <a:srgbClr val="FF0000"/>
                </a:solidFill>
                <a:latin typeface="Tahoma"/>
                <a:ea typeface="Tahoma"/>
                <a:cs typeface="Tahoma"/>
                <a:sym typeface="Tahoma"/>
              </a:rPr>
              <a:t>TID </a:t>
            </a:r>
            <a:r>
              <a:rPr b="0" i="0" lang="en-US" sz="3200" u="none">
                <a:solidFill>
                  <a:srgbClr val="FF0000"/>
                </a:solidFill>
                <a:latin typeface="Tahoma"/>
                <a:ea typeface="Tahoma"/>
                <a:cs typeface="Tahoma"/>
                <a:sym typeface="Tahoma"/>
              </a:rPr>
              <a:t>: </a:t>
            </a:r>
            <a:r>
              <a:rPr b="0" i="1" lang="en-US" sz="3200" u="none">
                <a:solidFill>
                  <a:srgbClr val="FF0000"/>
                </a:solidFill>
                <a:latin typeface="Tahoma"/>
                <a:ea typeface="Tahoma"/>
                <a:cs typeface="Tahoma"/>
                <a:sym typeface="Tahoma"/>
              </a:rPr>
              <a:t>itemset</a:t>
            </a:r>
            <a:r>
              <a:rPr b="0" i="0" lang="en-US" sz="3200" u="none">
                <a:solidFill>
                  <a:srgbClr val="FF0000"/>
                </a:solidFill>
                <a:latin typeface="Tahoma"/>
                <a:ea typeface="Tahoma"/>
                <a:cs typeface="Tahoma"/>
                <a:sym typeface="Tahoma"/>
              </a:rPr>
              <a:t>}</a:t>
            </a:r>
            <a:r>
              <a:rPr b="0" i="0" lang="en-US" sz="2400" u="none">
                <a:solidFill>
                  <a:schemeClr val="dk1"/>
                </a:solidFill>
                <a:latin typeface="Tahoma"/>
                <a:ea typeface="Tahoma"/>
                <a:cs typeface="Tahoma"/>
                <a:sym typeface="Tahoma"/>
              </a:rPr>
              <a:t>), where </a:t>
            </a:r>
            <a:r>
              <a:rPr b="0" i="1" lang="en-US" sz="2400" u="none">
                <a:solidFill>
                  <a:schemeClr val="dk1"/>
                </a:solidFill>
                <a:latin typeface="Tahoma"/>
                <a:ea typeface="Tahoma"/>
                <a:cs typeface="Tahoma"/>
                <a:sym typeface="Tahoma"/>
              </a:rPr>
              <a:t>TID </a:t>
            </a:r>
            <a:r>
              <a:rPr b="0" i="0" lang="en-US" sz="2400" u="none">
                <a:solidFill>
                  <a:schemeClr val="dk1"/>
                </a:solidFill>
                <a:latin typeface="Tahoma"/>
                <a:ea typeface="Tahoma"/>
                <a:cs typeface="Tahoma"/>
                <a:sym typeface="Tahoma"/>
              </a:rPr>
              <a:t>is a transaction-id and </a:t>
            </a:r>
            <a:r>
              <a:rPr b="0" i="1" lang="en-US" sz="2400" u="none">
                <a:solidFill>
                  <a:schemeClr val="dk1"/>
                </a:solidFill>
                <a:latin typeface="Tahoma"/>
                <a:ea typeface="Tahoma"/>
                <a:cs typeface="Tahoma"/>
                <a:sym typeface="Tahoma"/>
              </a:rPr>
              <a:t>itemset </a:t>
            </a:r>
            <a:r>
              <a:rPr b="0" i="0" lang="en-US" sz="2400" u="none">
                <a:solidFill>
                  <a:schemeClr val="dk1"/>
                </a:solidFill>
                <a:latin typeface="Tahoma"/>
                <a:ea typeface="Tahoma"/>
                <a:cs typeface="Tahoma"/>
                <a:sym typeface="Tahoma"/>
              </a:rPr>
              <a:t>is the set of items bought in transaction </a:t>
            </a:r>
            <a:r>
              <a:rPr b="0" i="1" lang="en-US" sz="2400" u="none">
                <a:solidFill>
                  <a:schemeClr val="dk1"/>
                </a:solidFill>
                <a:latin typeface="Tahoma"/>
                <a:ea typeface="Tahoma"/>
                <a:cs typeface="Tahoma"/>
                <a:sym typeface="Tahoma"/>
              </a:rPr>
              <a:t>TID</a:t>
            </a:r>
            <a:r>
              <a:rPr b="0" i="0" lang="en-US" sz="2400" u="none">
                <a:solidFill>
                  <a:schemeClr val="dk1"/>
                </a:solidFill>
                <a:latin typeface="Tahoma"/>
                <a:ea typeface="Tahoma"/>
                <a:cs typeface="Tahoma"/>
                <a:sym typeface="Tahoma"/>
              </a:rPr>
              <a:t>. </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data format is known as </a:t>
            </a:r>
            <a:r>
              <a:rPr b="0" i="1" lang="en-US" sz="2400" u="none">
                <a:solidFill>
                  <a:srgbClr val="FF0000"/>
                </a:solidFill>
                <a:latin typeface="Tahoma"/>
                <a:ea typeface="Tahoma"/>
                <a:cs typeface="Tahoma"/>
                <a:sym typeface="Tahoma"/>
              </a:rPr>
              <a:t>horizontal data format</a:t>
            </a:r>
            <a:r>
              <a:rPr b="0" i="0" lang="en-US" sz="2400" u="none">
                <a:solidFill>
                  <a:schemeClr val="dk1"/>
                </a:solidFill>
                <a:latin typeface="Tahoma"/>
                <a:ea typeface="Tahoma"/>
                <a:cs typeface="Tahoma"/>
                <a:sym typeface="Tahoma"/>
              </a:rPr>
              <a:t>. </a:t>
            </a:r>
            <a:endParaRPr/>
          </a:p>
          <a:p>
            <a:pPr indent="-342900" lvl="0" marL="342900" rtl="0" algn="l">
              <a:lnSpc>
                <a:spcPct val="100000"/>
              </a:lnSpc>
              <a:spcBef>
                <a:spcPts val="64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Alternatively, data can also be presented in </a:t>
            </a:r>
            <a:r>
              <a:rPr b="0" i="1" lang="en-US" sz="2400" u="none">
                <a:solidFill>
                  <a:schemeClr val="dk1"/>
                </a:solidFill>
                <a:latin typeface="Tahoma"/>
                <a:ea typeface="Tahoma"/>
                <a:cs typeface="Tahoma"/>
                <a:sym typeface="Tahoma"/>
              </a:rPr>
              <a:t>item-TID set </a:t>
            </a:r>
            <a:r>
              <a:rPr b="0" i="0" lang="en-US" sz="2400" u="none">
                <a:solidFill>
                  <a:schemeClr val="dk1"/>
                </a:solidFill>
                <a:latin typeface="Tahoma"/>
                <a:ea typeface="Tahoma"/>
                <a:cs typeface="Tahoma"/>
                <a:sym typeface="Tahoma"/>
              </a:rPr>
              <a:t>format (that is, </a:t>
            </a:r>
            <a:r>
              <a:rPr b="0" i="0" lang="en-US" sz="3200" u="none">
                <a:solidFill>
                  <a:srgbClr val="FF0000"/>
                </a:solidFill>
                <a:latin typeface="Tahoma"/>
                <a:ea typeface="Tahoma"/>
                <a:cs typeface="Tahoma"/>
                <a:sym typeface="Tahoma"/>
              </a:rPr>
              <a:t>{</a:t>
            </a:r>
            <a:r>
              <a:rPr b="0" i="1" lang="en-US" sz="3200" u="none">
                <a:solidFill>
                  <a:srgbClr val="FF0000"/>
                </a:solidFill>
                <a:latin typeface="Tahoma"/>
                <a:ea typeface="Tahoma"/>
                <a:cs typeface="Tahoma"/>
                <a:sym typeface="Tahoma"/>
              </a:rPr>
              <a:t>item </a:t>
            </a:r>
            <a:r>
              <a:rPr b="0" i="0" lang="en-US" sz="3200" u="none">
                <a:solidFill>
                  <a:srgbClr val="FF0000"/>
                </a:solidFill>
                <a:latin typeface="Tahoma"/>
                <a:ea typeface="Tahoma"/>
                <a:cs typeface="Tahoma"/>
                <a:sym typeface="Tahoma"/>
              </a:rPr>
              <a:t>: </a:t>
            </a:r>
            <a:r>
              <a:rPr b="0" i="1" lang="en-US" sz="3200" u="none">
                <a:solidFill>
                  <a:srgbClr val="FF0000"/>
                </a:solidFill>
                <a:latin typeface="Tahoma"/>
                <a:ea typeface="Tahoma"/>
                <a:cs typeface="Tahoma"/>
                <a:sym typeface="Tahoma"/>
              </a:rPr>
              <a:t>TID set}</a:t>
            </a:r>
            <a:r>
              <a:rPr b="0" i="0" lang="en-US" sz="2400" u="none">
                <a:solidFill>
                  <a:schemeClr val="dk1"/>
                </a:solidFill>
                <a:latin typeface="Tahoma"/>
                <a:ea typeface="Tahoma"/>
                <a:cs typeface="Tahoma"/>
                <a:sym typeface="Tahoma"/>
              </a:rPr>
              <a:t>), where </a:t>
            </a:r>
            <a:r>
              <a:rPr b="0" i="1" lang="en-US" sz="2400" u="none">
                <a:solidFill>
                  <a:schemeClr val="dk1"/>
                </a:solidFill>
                <a:latin typeface="Tahoma"/>
                <a:ea typeface="Tahoma"/>
                <a:cs typeface="Tahoma"/>
                <a:sym typeface="Tahoma"/>
              </a:rPr>
              <a:t>item </a:t>
            </a:r>
            <a:r>
              <a:rPr b="0" i="0" lang="en-US" sz="2400" u="none">
                <a:solidFill>
                  <a:schemeClr val="dk1"/>
                </a:solidFill>
                <a:latin typeface="Tahoma"/>
                <a:ea typeface="Tahoma"/>
                <a:cs typeface="Tahoma"/>
                <a:sym typeface="Tahoma"/>
              </a:rPr>
              <a:t>is an item name, and </a:t>
            </a:r>
            <a:r>
              <a:rPr b="0" i="1" lang="en-US" sz="2400" u="none">
                <a:solidFill>
                  <a:schemeClr val="dk1"/>
                </a:solidFill>
                <a:latin typeface="Tahoma"/>
                <a:ea typeface="Tahoma"/>
                <a:cs typeface="Tahoma"/>
                <a:sym typeface="Tahoma"/>
              </a:rPr>
              <a:t>TID set </a:t>
            </a:r>
            <a:r>
              <a:rPr b="0" i="0" lang="en-US" sz="2400" u="none">
                <a:solidFill>
                  <a:schemeClr val="dk1"/>
                </a:solidFill>
                <a:latin typeface="Tahoma"/>
                <a:ea typeface="Tahoma"/>
                <a:cs typeface="Tahoma"/>
                <a:sym typeface="Tahoma"/>
              </a:rPr>
              <a:t>is the set of transaction identifiers containing the item. </a:t>
            </a:r>
            <a:endParaRPr/>
          </a:p>
          <a:p>
            <a:pPr indent="-342900" lvl="0" marL="342900" rtl="0" algn="l">
              <a:lnSpc>
                <a:spcPct val="100000"/>
              </a:lnSpc>
              <a:spcBef>
                <a:spcPts val="56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format is known as </a:t>
            </a:r>
            <a:r>
              <a:rPr b="0" i="1" lang="en-US" sz="2800" u="none">
                <a:solidFill>
                  <a:srgbClr val="FF0000"/>
                </a:solidFill>
                <a:latin typeface="Tahoma"/>
                <a:ea typeface="Tahoma"/>
                <a:cs typeface="Tahoma"/>
                <a:sym typeface="Tahoma"/>
              </a:rPr>
              <a:t>vertical data format</a:t>
            </a:r>
            <a:r>
              <a:rPr b="0" i="0" lang="en-US" sz="2400" u="none">
                <a:solidFill>
                  <a:schemeClr val="dk1"/>
                </a:solidFill>
                <a:latin typeface="Tahoma"/>
                <a:ea typeface="Tahoma"/>
                <a:cs typeface="Tahoma"/>
                <a:sym typeface="Tahoma"/>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Vertical Data Format</a:t>
            </a:r>
            <a:endParaRPr/>
          </a:p>
        </p:txBody>
      </p:sp>
      <p:sp>
        <p:nvSpPr>
          <p:cNvPr id="803" name="Google Shape;803;p70"/>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Vertical data format, which is the essence of the ECLAT (Equivalence CLASS Transformation) algorithm developed by Zaki [Zak00].</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vertical data format of the transaction data set </a:t>
            </a:r>
            <a:r>
              <a:rPr b="0" i="1" lang="en-US" sz="2800" u="none">
                <a:solidFill>
                  <a:schemeClr val="dk1"/>
                </a:solidFill>
                <a:latin typeface="Tahoma"/>
                <a:ea typeface="Tahoma"/>
                <a:cs typeface="Tahoma"/>
                <a:sym typeface="Tahoma"/>
              </a:rPr>
              <a:t>D</a:t>
            </a:r>
            <a:endParaRPr/>
          </a:p>
        </p:txBody>
      </p:sp>
      <p:sp>
        <p:nvSpPr>
          <p:cNvPr id="804" name="Google Shape;804;p7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05" name="Google Shape;805;p7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06" name="Google Shape;806;p7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aphicFrame>
        <p:nvGraphicFramePr>
          <p:cNvPr id="807" name="Google Shape;807;p70"/>
          <p:cNvGraphicFramePr/>
          <p:nvPr/>
        </p:nvGraphicFramePr>
        <p:xfrm>
          <a:off x="304800" y="3733800"/>
          <a:ext cx="3000000" cy="3000000"/>
        </p:xfrm>
        <a:graphic>
          <a:graphicData uri="http://schemas.openxmlformats.org/drawingml/2006/table">
            <a:tbl>
              <a:tblPr>
                <a:noFill/>
                <a:tableStyleId>{0FD4FE5A-315B-41DA-85DB-21D0C43C2FDC}</a:tableStyleId>
              </a:tblPr>
              <a:tblGrid>
                <a:gridCol w="1398575"/>
                <a:gridCol w="72882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Itemset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TID-set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{T100, T400, T500, T700, T800, T900}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{T100, T200, T300, T400, T600, T800, T900}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{T300, T500, T600, T700, T800, T900}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{T200, T400}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I</a:t>
                      </a:r>
                      <a:r>
                        <a:rPr b="1" i="0" lang="en-US" sz="1800" u="none">
                          <a:solidFill>
                            <a:schemeClr val="dk1"/>
                          </a:solidFill>
                          <a:latin typeface="Tahoma"/>
                          <a:ea typeface="Tahoma"/>
                          <a:cs typeface="Tahoma"/>
                          <a:sym typeface="Tahoma"/>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{T100, T800}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bl>
          </a:graphicData>
        </a:graphic>
      </p:graphicFrame>
      <p:graphicFrame>
        <p:nvGraphicFramePr>
          <p:cNvPr id="808" name="Google Shape;808;p70"/>
          <p:cNvGraphicFramePr/>
          <p:nvPr/>
        </p:nvGraphicFramePr>
        <p:xfrm>
          <a:off x="1371600" y="1066800"/>
          <a:ext cx="3000000" cy="3000000"/>
        </p:xfrm>
        <a:graphic>
          <a:graphicData uri="http://schemas.openxmlformats.org/drawingml/2006/table">
            <a:tbl>
              <a:tblPr>
                <a:noFill/>
                <a:tableStyleId>{0FD4FE5A-315B-41DA-85DB-21D0C43C2FDC}</a:tableStyleId>
              </a:tblPr>
              <a:tblGrid>
                <a:gridCol w="1600200"/>
                <a:gridCol w="4572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TID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List of Items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T100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T200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T300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r>
                        <a:rPr b="1" i="0" lang="en-US" sz="2800" u="none">
                          <a:solidFill>
                            <a:schemeClr val="dk1"/>
                          </a:solidFill>
                          <a:latin typeface="Tahoma"/>
                          <a:ea typeface="Tahoma"/>
                          <a:cs typeface="Tahoma"/>
                          <a:sym typeface="Tahoma"/>
                        </a:rPr>
                        <a:t>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T400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4</a:t>
                      </a:r>
                      <a:r>
                        <a:rPr b="1" i="0" lang="en-US" sz="2800" u="none">
                          <a:solidFill>
                            <a:schemeClr val="dk1"/>
                          </a:solidFill>
                          <a:latin typeface="Tahoma"/>
                          <a:ea typeface="Tahoma"/>
                          <a:cs typeface="Tahoma"/>
                          <a:sym typeface="Tahoma"/>
                        </a:rPr>
                        <a:t>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T500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T600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T700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r h="5191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T800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AF1"/>
                    </a:solidFill>
                  </a:tcPr>
                </a:tc>
              </a:tr>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T900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a:t>
                      </a:r>
                      <a:r>
                        <a:rPr b="1" baseline="-25000" i="0" lang="en-US" sz="2800" u="none">
                          <a:solidFill>
                            <a:schemeClr val="dk1"/>
                          </a:solidFill>
                          <a:latin typeface="Tahoma"/>
                          <a:ea typeface="Tahoma"/>
                          <a:cs typeface="Tahoma"/>
                          <a:sym typeface="Tahoma"/>
                        </a:rPr>
                        <a:t>1</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2</a:t>
                      </a:r>
                      <a:r>
                        <a:rPr b="1" i="0" lang="en-US" sz="2800" u="none">
                          <a:solidFill>
                            <a:schemeClr val="dk1"/>
                          </a:solidFill>
                          <a:latin typeface="Tahoma"/>
                          <a:ea typeface="Tahoma"/>
                          <a:cs typeface="Tahoma"/>
                          <a:sym typeface="Tahoma"/>
                        </a:rPr>
                        <a:t>, I</a:t>
                      </a:r>
                      <a:r>
                        <a:rPr b="1" baseline="-25000" i="0" lang="en-US" sz="2800" u="none">
                          <a:solidFill>
                            <a:schemeClr val="dk1"/>
                          </a:solidFill>
                          <a:latin typeface="Tahoma"/>
                          <a:ea typeface="Tahoma"/>
                          <a:cs typeface="Tahoma"/>
                          <a:sym typeface="Tahoma"/>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BF5E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1"/>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14" name="Google Shape;814;p71"/>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can be performed on this data set by intersecting the TID sets of every pair of frequent single items. </a:t>
            </a:r>
            <a:endParaRPr/>
          </a:p>
        </p:txBody>
      </p:sp>
      <p:sp>
        <p:nvSpPr>
          <p:cNvPr id="815" name="Google Shape;815;p7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16" name="Google Shape;816;p7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17" name="Google Shape;817;p7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The 2-itemsets in vertical data format</a:t>
            </a:r>
            <a:endParaRPr/>
          </a:p>
        </p:txBody>
      </p:sp>
      <p:graphicFrame>
        <p:nvGraphicFramePr>
          <p:cNvPr id="823" name="Google Shape;823;p72"/>
          <p:cNvGraphicFramePr/>
          <p:nvPr/>
        </p:nvGraphicFramePr>
        <p:xfrm>
          <a:off x="914400" y="1295400"/>
          <a:ext cx="3000000" cy="3000000"/>
        </p:xfrm>
        <a:graphic>
          <a:graphicData uri="http://schemas.openxmlformats.org/drawingml/2006/table">
            <a:tbl>
              <a:tblPr>
                <a:noFill/>
                <a:tableStyleId>{0FD4FE5A-315B-41DA-85DB-21D0C43C2FDC}</a:tableStyleId>
              </a:tblPr>
              <a:tblGrid>
                <a:gridCol w="1600200"/>
                <a:gridCol w="5715000"/>
              </a:tblGrid>
              <a:tr h="517525">
                <a:tc>
                  <a:txBody>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itemset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TID set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{T100, T400, T800, T900}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3</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{T500, T700, T800, T900}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4</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{T400}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{T100, T800}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3 </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{T300, T600, T800, T900}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7850">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4</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{T200, T400}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{T100, T800}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3</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{T800}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4" name="Google Shape;824;p7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25" name="Google Shape;825;p7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26" name="Google Shape;826;p7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827" name="Google Shape;827;p72"/>
          <p:cNvSpPr txBox="1"/>
          <p:nvPr/>
        </p:nvSpPr>
        <p:spPr>
          <a:xfrm>
            <a:off x="4419600" y="533400"/>
            <a:ext cx="4191000" cy="61245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The minimum support count is 2. Because every single item is frequent , there are 10 intersections performed in total, which lead to 8 nonempty 2-itemsets. The itemsets {I1, I4} and {I3, I5} each contain only one transaction, they do not belong to the set of frequent 2-itemsets.</a:t>
            </a:r>
            <a:endParaRPr/>
          </a:p>
          <a:p>
            <a:pPr indent="0" lvl="0" marL="0" marR="0" rtl="0" algn="l">
              <a:lnSpc>
                <a:spcPct val="100000"/>
              </a:lnSpc>
              <a:spcBef>
                <a:spcPts val="0"/>
              </a:spcBef>
              <a:spcAft>
                <a:spcPts val="0"/>
              </a:spcAft>
              <a:buNone/>
            </a:pPr>
            <a:r>
              <a:t/>
            </a:r>
            <a:endParaRPr b="0" i="0" sz="28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827"/>
                                        </p:tgtEl>
                                        <p:attrNameLst>
                                          <p:attrName>ppt_y</p:attrName>
                                        </p:attrNameLst>
                                      </p:cBhvr>
                                      <p:tavLst>
                                        <p:tav fmla="" tm="0">
                                          <p:val>
                                            <p:strVal val="#ppt_y"/>
                                          </p:val>
                                        </p:tav>
                                        <p:tav fmla="" tm="100000">
                                          <p:val>
                                            <p:strVal val="#ppt_y+1"/>
                                          </p:val>
                                        </p:tav>
                                      </p:tavLst>
                                    </p:anim>
                                    <p:set>
                                      <p:cBhvr>
                                        <p:cTn dur="1" fill="hold">
                                          <p:stCondLst>
                                            <p:cond delay="500"/>
                                          </p:stCondLst>
                                        </p:cTn>
                                        <p:tgtEl>
                                          <p:spTgt spid="8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7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The 3-itemsets in vertical data format</a:t>
            </a:r>
            <a:endParaRPr/>
          </a:p>
        </p:txBody>
      </p:sp>
      <p:graphicFrame>
        <p:nvGraphicFramePr>
          <p:cNvPr id="833" name="Google Shape;833;p73"/>
          <p:cNvGraphicFramePr/>
          <p:nvPr/>
        </p:nvGraphicFramePr>
        <p:xfrm>
          <a:off x="990600" y="4724400"/>
          <a:ext cx="3000000" cy="3000000"/>
        </p:xfrm>
        <a:graphic>
          <a:graphicData uri="http://schemas.openxmlformats.org/drawingml/2006/table">
            <a:tbl>
              <a:tblPr>
                <a:noFill/>
                <a:tableStyleId>{0FD4FE5A-315B-41DA-85DB-21D0C43C2FDC}</a:tableStyleId>
              </a:tblPr>
              <a:tblGrid>
                <a:gridCol w="2971800"/>
                <a:gridCol w="4343400"/>
              </a:tblGrid>
              <a:tr h="517525">
                <a:tc>
                  <a:txBody>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itemset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TID set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2, </a:t>
                      </a: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3 </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{T800, T900}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ctr">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{I</a:t>
                      </a:r>
                      <a:r>
                        <a:rPr b="0" baseline="-25000" i="0" lang="en-US" sz="3200" u="none">
                          <a:solidFill>
                            <a:schemeClr val="dk1"/>
                          </a:solidFill>
                          <a:latin typeface="Tahoma"/>
                          <a:ea typeface="Tahoma"/>
                          <a:cs typeface="Tahoma"/>
                          <a:sym typeface="Tahoma"/>
                        </a:rPr>
                        <a:t>1</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2</a:t>
                      </a:r>
                      <a:r>
                        <a:rPr b="0" i="0" lang="en-US" sz="3200" u="none">
                          <a:solidFill>
                            <a:schemeClr val="dk1"/>
                          </a:solidFill>
                          <a:latin typeface="Tahoma"/>
                          <a:ea typeface="Tahoma"/>
                          <a:cs typeface="Tahoma"/>
                          <a:sym typeface="Tahoma"/>
                        </a:rPr>
                        <a:t>, I</a:t>
                      </a:r>
                      <a:r>
                        <a:rPr b="0" baseline="-25000" i="0" lang="en-US" sz="3200" u="none">
                          <a:solidFill>
                            <a:schemeClr val="dk1"/>
                          </a:solidFill>
                          <a:latin typeface="Tahoma"/>
                          <a:ea typeface="Tahoma"/>
                          <a:cs typeface="Tahoma"/>
                          <a:sym typeface="Tahoma"/>
                        </a:rPr>
                        <a:t>5</a:t>
                      </a:r>
                      <a:r>
                        <a:rPr b="0" i="0" lang="en-US" sz="3200" u="none">
                          <a:solidFill>
                            <a:schemeClr val="dk1"/>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{T100, T800}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34" name="Google Shape;834;p7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35" name="Google Shape;835;p7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36" name="Google Shape;836;p7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837" name="Google Shape;837;p73"/>
          <p:cNvSpPr txBox="1"/>
          <p:nvPr/>
        </p:nvSpPr>
        <p:spPr>
          <a:xfrm>
            <a:off x="228600" y="1243012"/>
            <a:ext cx="8686800" cy="3416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70C0"/>
              </a:buClr>
              <a:buSzPts val="2400"/>
              <a:buFont typeface="Noto Sans Symbols"/>
              <a:buChar char="▪"/>
            </a:pPr>
            <a:r>
              <a:rPr b="0" i="0" lang="en-US" sz="2400" u="none">
                <a:solidFill>
                  <a:schemeClr val="dk1"/>
                </a:solidFill>
                <a:latin typeface="Tahoma"/>
                <a:ea typeface="Tahoma"/>
                <a:cs typeface="Tahoma"/>
                <a:sym typeface="Tahoma"/>
              </a:rPr>
              <a:t>Based on the Apriori property, a given 3-itemset is a candidate 3-itemset only if every one of its 2-itemset subsets is frequent. </a:t>
            </a:r>
            <a:endParaRPr/>
          </a:p>
          <a:p>
            <a:pPr indent="-342900" lvl="0" marL="342900" marR="0" rtl="0" algn="l">
              <a:lnSpc>
                <a:spcPct val="100000"/>
              </a:lnSpc>
              <a:spcBef>
                <a:spcPts val="0"/>
              </a:spcBef>
              <a:spcAft>
                <a:spcPts val="0"/>
              </a:spcAft>
              <a:buClr>
                <a:srgbClr val="0070C0"/>
              </a:buClr>
              <a:buSzPts val="2400"/>
              <a:buFont typeface="Noto Sans Symbols"/>
              <a:buChar char="▪"/>
            </a:pPr>
            <a:r>
              <a:rPr b="0" i="0" lang="en-US" sz="2400" u="none">
                <a:solidFill>
                  <a:schemeClr val="dk1"/>
                </a:solidFill>
                <a:latin typeface="Tahoma"/>
                <a:ea typeface="Tahoma"/>
                <a:cs typeface="Tahoma"/>
                <a:sym typeface="Tahoma"/>
              </a:rPr>
              <a:t>The candidate generation process here will generate only two 3-itemsets: {I1, I2, I3} and {I1, I2, I5}. </a:t>
            </a:r>
            <a:endParaRPr/>
          </a:p>
          <a:p>
            <a:pPr indent="-342900" lvl="0" marL="342900" marR="0" rtl="0" algn="l">
              <a:lnSpc>
                <a:spcPct val="100000"/>
              </a:lnSpc>
              <a:spcBef>
                <a:spcPts val="0"/>
              </a:spcBef>
              <a:spcAft>
                <a:spcPts val="0"/>
              </a:spcAft>
              <a:buClr>
                <a:srgbClr val="0070C0"/>
              </a:buClr>
              <a:buSzPts val="2400"/>
              <a:buFont typeface="Noto Sans Symbols"/>
              <a:buChar char="▪"/>
            </a:pPr>
            <a:r>
              <a:rPr b="0" i="0" lang="en-US" sz="2400" u="none">
                <a:solidFill>
                  <a:schemeClr val="dk1"/>
                </a:solidFill>
                <a:latin typeface="Tahoma"/>
                <a:ea typeface="Tahoma"/>
                <a:cs typeface="Tahoma"/>
                <a:sym typeface="Tahoma"/>
              </a:rPr>
              <a:t>By intersecting the TID sets of any two corresponding 2-itemsets of these candidate 3-itemsets,</a:t>
            </a:r>
            <a:endParaRPr/>
          </a:p>
          <a:p>
            <a:pPr indent="-342900" lvl="0" marL="342900" marR="0" rtl="0" algn="l">
              <a:lnSpc>
                <a:spcPct val="100000"/>
              </a:lnSpc>
              <a:spcBef>
                <a:spcPts val="0"/>
              </a:spcBef>
              <a:spcAft>
                <a:spcPts val="0"/>
              </a:spcAft>
              <a:buClr>
                <a:srgbClr val="0070C0"/>
              </a:buClr>
              <a:buSzPts val="2400"/>
              <a:buFont typeface="Noto Sans Symbols"/>
              <a:buChar char="▪"/>
            </a:pPr>
            <a:r>
              <a:rPr b="0" i="0" lang="en-US" sz="2400" u="none">
                <a:solidFill>
                  <a:schemeClr val="dk1"/>
                </a:solidFill>
                <a:latin typeface="Tahoma"/>
                <a:ea typeface="Tahoma"/>
                <a:cs typeface="Tahoma"/>
                <a:sym typeface="Tahoma"/>
              </a:rPr>
              <a:t>there are only two frequent 3-itemsets: {I1, I2, I3: 2} and {I1, I2, I5: 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43" name="Google Shape;843;p7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44" name="Google Shape;844;p7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845" name="Google Shape;845;p74"/>
          <p:cNvSpPr txBox="1"/>
          <p:nvPr>
            <p:ph type="title"/>
          </p:nvPr>
        </p:nvSpPr>
        <p:spPr>
          <a:xfrm>
            <a:off x="611187" y="381000"/>
            <a:ext cx="7845425"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Vertical Data Format</a:t>
            </a:r>
            <a:endParaRPr/>
          </a:p>
        </p:txBody>
      </p:sp>
      <p:sp>
        <p:nvSpPr>
          <p:cNvPr id="846" name="Google Shape;846;p74"/>
          <p:cNvSpPr txBox="1"/>
          <p:nvPr>
            <p:ph idx="1" type="body"/>
          </p:nvPr>
        </p:nvSpPr>
        <p:spPr>
          <a:xfrm>
            <a:off x="0" y="1219200"/>
            <a:ext cx="9144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First, we transform the horizontally formatted data to the vertical format by scanning the data set once.</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 The support count of an itemset is simply the length of the TID set of the itemset. Starting with </a:t>
            </a:r>
            <a:r>
              <a:rPr b="0" i="1" lang="en-US" sz="2400" u="none">
                <a:solidFill>
                  <a:schemeClr val="dk1"/>
                </a:solidFill>
                <a:latin typeface="Tahoma"/>
                <a:ea typeface="Tahoma"/>
                <a:cs typeface="Tahoma"/>
                <a:sym typeface="Tahoma"/>
              </a:rPr>
              <a:t>k </a:t>
            </a:r>
            <a:r>
              <a:rPr b="0" i="0" lang="en-US" sz="2400" u="none">
                <a:solidFill>
                  <a:schemeClr val="dk1"/>
                </a:solidFill>
                <a:latin typeface="Tahoma"/>
                <a:ea typeface="Tahoma"/>
                <a:cs typeface="Tahoma"/>
                <a:sym typeface="Tahoma"/>
              </a:rPr>
              <a:t>= 1, the frequent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-itemsets can be used to construct the candidate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+1)-itemsets based on the Apriori property. </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computation is done by intersection of the TID sets of the frequent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-itemsets to compute the TID sets of the corresponding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+1)-itemsets.  </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process repeats, with </a:t>
            </a:r>
            <a:r>
              <a:rPr b="0" i="1" lang="en-US" sz="2400" u="none">
                <a:solidFill>
                  <a:schemeClr val="dk1"/>
                </a:solidFill>
                <a:latin typeface="Tahoma"/>
                <a:ea typeface="Tahoma"/>
                <a:cs typeface="Tahoma"/>
                <a:sym typeface="Tahoma"/>
              </a:rPr>
              <a:t>k </a:t>
            </a:r>
            <a:r>
              <a:rPr b="0" i="0" lang="en-US" sz="2400" u="none">
                <a:solidFill>
                  <a:schemeClr val="dk1"/>
                </a:solidFill>
                <a:latin typeface="Tahoma"/>
                <a:ea typeface="Tahoma"/>
                <a:cs typeface="Tahoma"/>
                <a:sym typeface="Tahoma"/>
              </a:rPr>
              <a:t>incremented by 1 each time, until no frequent itemsets or no candidate itemsets can be found.</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Another merit of this method is that there is no need to scan the database to find the support of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+1) itemsets (for </a:t>
            </a:r>
            <a:r>
              <a:rPr b="0" i="1" lang="en-US" sz="2400" u="none">
                <a:solidFill>
                  <a:schemeClr val="dk1"/>
                </a:solidFill>
                <a:latin typeface="Tahoma"/>
                <a:ea typeface="Tahoma"/>
                <a:cs typeface="Tahoma"/>
                <a:sym typeface="Tahoma"/>
              </a:rPr>
              <a:t>k </a:t>
            </a:r>
            <a:r>
              <a:rPr b="0" i="0" lang="en-US" sz="2400" u="none">
                <a:solidFill>
                  <a:schemeClr val="dk1"/>
                </a:solidFill>
                <a:latin typeface="Tahoma"/>
                <a:ea typeface="Tahoma"/>
                <a:cs typeface="Tahoma"/>
                <a:sym typeface="Tahoma"/>
              </a:rPr>
              <a:t>&gt;=1).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79" name="Google Shape;179;p2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0" name="Google Shape;180;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81" name="Google Shape;181;p21"/>
          <p:cNvSpPr txBox="1"/>
          <p:nvPr>
            <p:ph type="title"/>
          </p:nvPr>
        </p:nvSpPr>
        <p:spPr>
          <a:xfrm>
            <a:off x="838200" y="228600"/>
            <a:ext cx="7924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Closed Patterns and Max-Patterns</a:t>
            </a:r>
            <a:endParaRPr/>
          </a:p>
        </p:txBody>
      </p:sp>
      <p:sp>
        <p:nvSpPr>
          <p:cNvPr id="182" name="Google Shape;182;p21"/>
          <p:cNvSpPr txBox="1"/>
          <p:nvPr>
            <p:ph idx="1" type="body"/>
          </p:nvPr>
        </p:nvSpPr>
        <p:spPr>
          <a:xfrm>
            <a:off x="381000" y="1295400"/>
            <a:ext cx="83820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long pattern contains a combinatorial number of sub-patterns, e.g., {a</a:t>
            </a:r>
            <a:r>
              <a:rPr b="0" baseline="-25000" i="0"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 a</a:t>
            </a:r>
            <a:r>
              <a:rPr b="0" baseline="-25000" i="0" lang="en-US" sz="2400" u="none">
                <a:solidFill>
                  <a:schemeClr val="dk1"/>
                </a:solidFill>
                <a:latin typeface="Tahoma"/>
                <a:ea typeface="Tahoma"/>
                <a:cs typeface="Tahoma"/>
                <a:sym typeface="Tahoma"/>
              </a:rPr>
              <a:t>100</a:t>
            </a:r>
            <a:r>
              <a:rPr b="0" i="0" lang="en-US" sz="2400" u="none">
                <a:solidFill>
                  <a:schemeClr val="dk1"/>
                </a:solidFill>
                <a:latin typeface="Tahoma"/>
                <a:ea typeface="Tahoma"/>
                <a:cs typeface="Tahoma"/>
                <a:sym typeface="Tahoma"/>
              </a:rPr>
              <a:t>} contains (</a:t>
            </a:r>
            <a:r>
              <a:rPr b="0" baseline="-25000" i="0" lang="en-US" sz="2400" u="none">
                <a:solidFill>
                  <a:schemeClr val="dk1"/>
                </a:solidFill>
                <a:latin typeface="Tahoma"/>
                <a:ea typeface="Tahoma"/>
                <a:cs typeface="Tahoma"/>
                <a:sym typeface="Tahoma"/>
              </a:rPr>
              <a:t>100</a:t>
            </a:r>
            <a:r>
              <a:rPr b="0" baseline="30000" i="0" lang="en-US" sz="2400" u="none">
                <a:solidFill>
                  <a:schemeClr val="dk1"/>
                </a:solidFill>
                <a:latin typeface="Tahoma"/>
                <a:ea typeface="Tahoma"/>
                <a:cs typeface="Tahoma"/>
                <a:sym typeface="Tahoma"/>
              </a:rPr>
              <a:t>1</a:t>
            </a:r>
            <a:r>
              <a:rPr b="0" i="0" lang="en-US" sz="2400" u="none">
                <a:solidFill>
                  <a:schemeClr val="dk1"/>
                </a:solidFill>
                <a:latin typeface="Tahoma"/>
                <a:ea typeface="Tahoma"/>
                <a:cs typeface="Tahoma"/>
                <a:sym typeface="Tahoma"/>
              </a:rPr>
              <a:t>) + (</a:t>
            </a:r>
            <a:r>
              <a:rPr b="0" baseline="-25000" i="0" lang="en-US" sz="2400" u="none">
                <a:solidFill>
                  <a:schemeClr val="dk1"/>
                </a:solidFill>
                <a:latin typeface="Tahoma"/>
                <a:ea typeface="Tahoma"/>
                <a:cs typeface="Tahoma"/>
                <a:sym typeface="Tahoma"/>
              </a:rPr>
              <a:t>100</a:t>
            </a:r>
            <a:r>
              <a:rPr b="0" baseline="30000" i="0" lang="en-US" sz="2400" u="none">
                <a:solidFill>
                  <a:schemeClr val="dk1"/>
                </a:solidFill>
                <a:latin typeface="Tahoma"/>
                <a:ea typeface="Tahoma"/>
                <a:cs typeface="Tahoma"/>
                <a:sym typeface="Tahoma"/>
              </a:rPr>
              <a:t>2</a:t>
            </a:r>
            <a:r>
              <a:rPr b="0" i="0" lang="en-US" sz="2400" u="none">
                <a:solidFill>
                  <a:schemeClr val="dk1"/>
                </a:solidFill>
                <a:latin typeface="Tahoma"/>
                <a:ea typeface="Tahoma"/>
                <a:cs typeface="Tahoma"/>
                <a:sym typeface="Tahoma"/>
              </a:rPr>
              <a:t>) + … + (</a:t>
            </a:r>
            <a:r>
              <a:rPr b="0" baseline="-25000" i="0" lang="en-US" sz="2400" u="none">
                <a:solidFill>
                  <a:schemeClr val="dk1"/>
                </a:solidFill>
                <a:latin typeface="Tahoma"/>
                <a:ea typeface="Tahoma"/>
                <a:cs typeface="Tahoma"/>
                <a:sym typeface="Tahoma"/>
              </a:rPr>
              <a:t>1</a:t>
            </a:r>
            <a:r>
              <a:rPr b="0" baseline="30000" i="0" lang="en-US" sz="2400" u="none">
                <a:solidFill>
                  <a:schemeClr val="dk1"/>
                </a:solidFill>
                <a:latin typeface="Tahoma"/>
                <a:ea typeface="Tahoma"/>
                <a:cs typeface="Tahoma"/>
                <a:sym typeface="Tahoma"/>
              </a:rPr>
              <a:t>1</a:t>
            </a:r>
            <a:r>
              <a:rPr b="0" baseline="-25000" i="0" lang="en-US" sz="2400" u="none">
                <a:solidFill>
                  <a:schemeClr val="dk1"/>
                </a:solidFill>
                <a:latin typeface="Tahoma"/>
                <a:ea typeface="Tahoma"/>
                <a:cs typeface="Tahoma"/>
                <a:sym typeface="Tahoma"/>
              </a:rPr>
              <a:t>0</a:t>
            </a:r>
            <a:r>
              <a:rPr b="0" baseline="30000" i="0" lang="en-US" sz="2400" u="none">
                <a:solidFill>
                  <a:schemeClr val="dk1"/>
                </a:solidFill>
                <a:latin typeface="Tahoma"/>
                <a:ea typeface="Tahoma"/>
                <a:cs typeface="Tahoma"/>
                <a:sym typeface="Tahoma"/>
              </a:rPr>
              <a:t>0</a:t>
            </a:r>
            <a:r>
              <a:rPr b="0" baseline="-25000" i="0" lang="en-US" sz="2400" u="none">
                <a:solidFill>
                  <a:schemeClr val="dk1"/>
                </a:solidFill>
                <a:latin typeface="Tahoma"/>
                <a:ea typeface="Tahoma"/>
                <a:cs typeface="Tahoma"/>
                <a:sym typeface="Tahoma"/>
              </a:rPr>
              <a:t>0</a:t>
            </a:r>
            <a:r>
              <a:rPr b="0" baseline="30000" i="0" lang="en-US" sz="2400" u="none">
                <a:solidFill>
                  <a:schemeClr val="dk1"/>
                </a:solidFill>
                <a:latin typeface="Tahoma"/>
                <a:ea typeface="Tahoma"/>
                <a:cs typeface="Tahoma"/>
                <a:sym typeface="Tahoma"/>
              </a:rPr>
              <a:t>0</a:t>
            </a:r>
            <a:r>
              <a:rPr b="0" i="0" lang="en-US" sz="2400" u="none">
                <a:solidFill>
                  <a:schemeClr val="dk1"/>
                </a:solidFill>
                <a:latin typeface="Tahoma"/>
                <a:ea typeface="Tahoma"/>
                <a:cs typeface="Tahoma"/>
                <a:sym typeface="Tahoma"/>
              </a:rPr>
              <a:t>) = 2</a:t>
            </a:r>
            <a:r>
              <a:rPr b="0" baseline="30000" i="0" lang="en-US" sz="2400" u="none">
                <a:solidFill>
                  <a:schemeClr val="dk1"/>
                </a:solidFill>
                <a:latin typeface="Tahoma"/>
                <a:ea typeface="Tahoma"/>
                <a:cs typeface="Tahoma"/>
                <a:sym typeface="Tahoma"/>
              </a:rPr>
              <a:t>100 </a:t>
            </a:r>
            <a:r>
              <a:rPr b="0" i="0" lang="en-US" sz="2400" u="none">
                <a:solidFill>
                  <a:schemeClr val="dk1"/>
                </a:solidFill>
                <a:latin typeface="Tahoma"/>
                <a:ea typeface="Tahoma"/>
                <a:cs typeface="Tahoma"/>
                <a:sym typeface="Tahoma"/>
              </a:rPr>
              <a:t>– 1 = 1.27*10</a:t>
            </a:r>
            <a:r>
              <a:rPr b="0" baseline="30000" i="0" lang="en-US" sz="2400" u="none">
                <a:solidFill>
                  <a:schemeClr val="dk1"/>
                </a:solidFill>
                <a:latin typeface="Tahoma"/>
                <a:ea typeface="Tahoma"/>
                <a:cs typeface="Tahoma"/>
                <a:sym typeface="Tahoma"/>
              </a:rPr>
              <a:t>30 </a:t>
            </a:r>
            <a:r>
              <a:rPr b="0" i="0" lang="en-US" sz="2400" u="none">
                <a:solidFill>
                  <a:schemeClr val="dk1"/>
                </a:solidFill>
                <a:latin typeface="Tahoma"/>
                <a:ea typeface="Tahoma"/>
                <a:cs typeface="Tahoma"/>
                <a:sym typeface="Tahoma"/>
              </a:rPr>
              <a:t>sub-patterns!</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Solution: </a:t>
            </a:r>
            <a:endParaRPr/>
          </a:p>
          <a:p>
            <a:pPr indent="-285750" lvl="1" marL="742950" rtl="0" algn="l">
              <a:lnSpc>
                <a:spcPct val="110000"/>
              </a:lnSpc>
              <a:spcBef>
                <a:spcPts val="480"/>
              </a:spcBef>
              <a:spcAft>
                <a:spcPts val="0"/>
              </a:spcAft>
              <a:buClr>
                <a:schemeClr val="hlink"/>
              </a:buClr>
              <a:buSzPts val="1320"/>
              <a:buFont typeface="Noto Sans Symbols"/>
              <a:buChar char="■"/>
            </a:pPr>
            <a:r>
              <a:rPr b="0" i="1" lang="en-US" sz="2400" u="none">
                <a:solidFill>
                  <a:schemeClr val="dk1"/>
                </a:solidFill>
                <a:latin typeface="Tahoma"/>
                <a:ea typeface="Tahoma"/>
                <a:cs typeface="Tahoma"/>
                <a:sym typeface="Tahoma"/>
              </a:rPr>
              <a:t>Mine </a:t>
            </a:r>
            <a:r>
              <a:rPr b="0" i="1" lang="en-US" sz="2400" u="none">
                <a:solidFill>
                  <a:schemeClr val="hlink"/>
                </a:solidFill>
                <a:latin typeface="Tahoma"/>
                <a:ea typeface="Tahoma"/>
                <a:cs typeface="Tahoma"/>
                <a:sym typeface="Tahoma"/>
              </a:rPr>
              <a:t>closed patterns</a:t>
            </a:r>
            <a:r>
              <a:rPr b="0" i="1" lang="en-US" sz="2400" u="none">
                <a:solidFill>
                  <a:schemeClr val="dk1"/>
                </a:solidFill>
                <a:latin typeface="Tahoma"/>
                <a:ea typeface="Tahoma"/>
                <a:cs typeface="Tahoma"/>
                <a:sym typeface="Tahoma"/>
              </a:rPr>
              <a:t> and </a:t>
            </a:r>
            <a:r>
              <a:rPr b="0" i="1" lang="en-US" sz="2400" u="none">
                <a:solidFill>
                  <a:schemeClr val="hlink"/>
                </a:solidFill>
                <a:latin typeface="Tahoma"/>
                <a:ea typeface="Tahoma"/>
                <a:cs typeface="Tahoma"/>
                <a:sym typeface="Tahoma"/>
              </a:rPr>
              <a:t>max-patterns</a:t>
            </a:r>
            <a:r>
              <a:rPr b="0" i="1" lang="en-US" sz="2400" u="none">
                <a:solidFill>
                  <a:schemeClr val="dk1"/>
                </a:solidFill>
                <a:latin typeface="Tahoma"/>
                <a:ea typeface="Tahoma"/>
                <a:cs typeface="Tahoma"/>
                <a:sym typeface="Tahoma"/>
              </a:rPr>
              <a:t> instead</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 itemset X</a:t>
            </a:r>
            <a:r>
              <a:rPr b="0" i="0" lang="en-US" sz="2400" u="none">
                <a:solidFill>
                  <a:schemeClr val="hlink"/>
                </a:solidFill>
                <a:latin typeface="Tahoma"/>
                <a:ea typeface="Tahoma"/>
                <a:cs typeface="Tahoma"/>
                <a:sym typeface="Tahoma"/>
              </a:rPr>
              <a:t> </a:t>
            </a:r>
            <a:r>
              <a:rPr b="0" i="0" lang="en-US" sz="2400" u="none">
                <a:solidFill>
                  <a:schemeClr val="dk1"/>
                </a:solidFill>
                <a:latin typeface="Tahoma"/>
                <a:ea typeface="Tahoma"/>
                <a:cs typeface="Tahoma"/>
                <a:sym typeface="Tahoma"/>
              </a:rPr>
              <a:t>is </a:t>
            </a:r>
            <a:r>
              <a:rPr b="0" i="0" lang="en-US" sz="2400" u="none">
                <a:solidFill>
                  <a:schemeClr val="hlink"/>
                </a:solidFill>
                <a:latin typeface="Tahoma"/>
                <a:ea typeface="Tahoma"/>
                <a:cs typeface="Tahoma"/>
                <a:sym typeface="Tahoma"/>
              </a:rPr>
              <a:t>closed </a:t>
            </a:r>
            <a:r>
              <a:rPr b="0" i="0" lang="en-US" sz="2400" u="none">
                <a:solidFill>
                  <a:schemeClr val="dk1"/>
                </a:solidFill>
                <a:latin typeface="Tahoma"/>
                <a:ea typeface="Tahoma"/>
                <a:cs typeface="Tahoma"/>
                <a:sym typeface="Tahoma"/>
              </a:rPr>
              <a:t>if X is </a:t>
            </a:r>
            <a:r>
              <a:rPr b="0" i="1" lang="en-US" sz="2400" u="none">
                <a:solidFill>
                  <a:schemeClr val="dk1"/>
                </a:solidFill>
                <a:latin typeface="Tahoma"/>
                <a:ea typeface="Tahoma"/>
                <a:cs typeface="Tahoma"/>
                <a:sym typeface="Tahoma"/>
              </a:rPr>
              <a:t>frequent</a:t>
            </a:r>
            <a:r>
              <a:rPr b="0" i="0" lang="en-US" sz="2400" u="none">
                <a:solidFill>
                  <a:schemeClr val="dk1"/>
                </a:solidFill>
                <a:latin typeface="Tahoma"/>
                <a:ea typeface="Tahoma"/>
                <a:cs typeface="Tahoma"/>
                <a:sym typeface="Tahoma"/>
              </a:rPr>
              <a:t> and there exists </a:t>
            </a:r>
            <a:r>
              <a:rPr b="0" i="1" lang="en-US" sz="2400" u="none">
                <a:solidFill>
                  <a:schemeClr val="dk1"/>
                </a:solidFill>
                <a:latin typeface="Tahoma"/>
                <a:ea typeface="Tahoma"/>
                <a:cs typeface="Tahoma"/>
                <a:sym typeface="Tahoma"/>
              </a:rPr>
              <a:t>no super-pattern</a:t>
            </a:r>
            <a:r>
              <a:rPr b="0" i="0" lang="en-US" sz="2400" u="none">
                <a:solidFill>
                  <a:schemeClr val="dk1"/>
                </a:solidFill>
                <a:latin typeface="Tahoma"/>
                <a:ea typeface="Tahoma"/>
                <a:cs typeface="Tahoma"/>
                <a:sym typeface="Tahoma"/>
              </a:rPr>
              <a:t> Y כ X, </a:t>
            </a:r>
            <a:r>
              <a:rPr b="0" i="1" lang="en-US" sz="2400" u="none">
                <a:solidFill>
                  <a:schemeClr val="dk1"/>
                </a:solidFill>
                <a:latin typeface="Tahoma"/>
                <a:ea typeface="Tahoma"/>
                <a:cs typeface="Tahoma"/>
                <a:sym typeface="Tahoma"/>
              </a:rPr>
              <a:t>with the same support</a:t>
            </a:r>
            <a:r>
              <a:rPr b="0" i="0" lang="en-US" sz="2400" u="none">
                <a:solidFill>
                  <a:schemeClr val="dk1"/>
                </a:solidFill>
                <a:latin typeface="Tahoma"/>
                <a:ea typeface="Tahoma"/>
                <a:cs typeface="Tahoma"/>
                <a:sym typeface="Tahoma"/>
              </a:rPr>
              <a:t> as X  </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 itemset X is a </a:t>
            </a:r>
            <a:r>
              <a:rPr b="0" i="0" lang="en-US" sz="2400" u="none">
                <a:solidFill>
                  <a:schemeClr val="hlink"/>
                </a:solidFill>
                <a:latin typeface="Tahoma"/>
                <a:ea typeface="Tahoma"/>
                <a:cs typeface="Tahoma"/>
                <a:sym typeface="Tahoma"/>
              </a:rPr>
              <a:t>max-pattern</a:t>
            </a:r>
            <a:r>
              <a:rPr b="0" i="0" lang="en-US" sz="2400" u="none">
                <a:solidFill>
                  <a:schemeClr val="dk1"/>
                </a:solidFill>
                <a:latin typeface="Tahoma"/>
                <a:ea typeface="Tahoma"/>
                <a:cs typeface="Tahoma"/>
                <a:sym typeface="Tahoma"/>
              </a:rPr>
              <a:t> if X is frequent and there exists no frequent super-pattern Y כ X</a:t>
            </a:r>
            <a:endParaRPr/>
          </a:p>
          <a:p>
            <a:pPr indent="-342900" lvl="0" marL="342900" rtl="0" algn="l">
              <a:lnSpc>
                <a:spcPct val="11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Closed pattern is a lossless compression of freq. patterns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Reducing the # of patterns and rules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7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Closed Frequent Itemsets</a:t>
            </a:r>
            <a:endParaRPr/>
          </a:p>
        </p:txBody>
      </p:sp>
      <p:sp>
        <p:nvSpPr>
          <p:cNvPr id="852" name="Google Shape;852;p75"/>
          <p:cNvSpPr txBox="1"/>
          <p:nvPr>
            <p:ph idx="1" type="body"/>
          </p:nvPr>
        </p:nvSpPr>
        <p:spPr>
          <a:xfrm>
            <a:off x="381000" y="1219200"/>
            <a:ext cx="8763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Frequent itemset mining may generate a huge number of frequent itemsets, especially when the </a:t>
            </a:r>
            <a:r>
              <a:rPr b="0" i="1" lang="en-US" sz="2800" u="none">
                <a:solidFill>
                  <a:schemeClr val="dk1"/>
                </a:solidFill>
                <a:latin typeface="Tahoma"/>
                <a:ea typeface="Tahoma"/>
                <a:cs typeface="Tahoma"/>
                <a:sym typeface="Tahoma"/>
              </a:rPr>
              <a:t>min_sup  </a:t>
            </a:r>
            <a:r>
              <a:rPr b="0" i="0" lang="en-US" sz="2800" u="none">
                <a:solidFill>
                  <a:schemeClr val="dk1"/>
                </a:solidFill>
                <a:latin typeface="Tahoma"/>
                <a:ea typeface="Tahoma"/>
                <a:cs typeface="Tahoma"/>
                <a:sym typeface="Tahoma"/>
              </a:rPr>
              <a:t>threshold is set low or when there exist long patterns in the data set.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Closed frequent itemsets can substantially reduce the number of patterns generated in frequent itemset mining while preserving the complete information regarding the set of frequent itemsets.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the set of closed frequent itemsets, we can easily derive the set of frequent itemsets and their support.</a:t>
            </a:r>
            <a:endParaRPr/>
          </a:p>
        </p:txBody>
      </p:sp>
      <p:sp>
        <p:nvSpPr>
          <p:cNvPr id="853" name="Google Shape;853;p7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54" name="Google Shape;854;p7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55" name="Google Shape;855;p7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6"/>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61" name="Google Shape;861;p76"/>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 recommended methodology is to search for closed frequent itemsets directly during the mining process is to prune the search space as soon as we can identify the case of closed itemsets during mining. </a:t>
            </a:r>
            <a:endParaRPr/>
          </a:p>
        </p:txBody>
      </p:sp>
      <p:sp>
        <p:nvSpPr>
          <p:cNvPr id="862" name="Google Shape;862;p7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63" name="Google Shape;863;p7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64" name="Google Shape;864;p7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70" name="Google Shape;870;p77"/>
          <p:cNvSpPr txBox="1"/>
          <p:nvPr>
            <p:ph idx="1" type="body"/>
          </p:nvPr>
        </p:nvSpPr>
        <p:spPr>
          <a:xfrm>
            <a:off x="381000" y="1219200"/>
            <a:ext cx="8382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Pruning strategies include the following:</a:t>
            </a:r>
            <a:endParaRPr/>
          </a:p>
          <a:p>
            <a:pPr indent="-514350" lvl="1" marL="914400" marR="0" rtl="0" algn="l">
              <a:lnSpc>
                <a:spcPct val="100000"/>
              </a:lnSpc>
              <a:spcBef>
                <a:spcPts val="560"/>
              </a:spcBef>
              <a:spcAft>
                <a:spcPts val="0"/>
              </a:spcAft>
              <a:buClr>
                <a:schemeClr val="hlink"/>
              </a:buClr>
              <a:buSzPts val="2324"/>
              <a:buFont typeface="Tahoma"/>
              <a:buAutoNum type="arabicPeriod"/>
            </a:pPr>
            <a:r>
              <a:rPr b="0" i="0" lang="en-US" sz="2800" u="none" cap="none" strike="noStrike">
                <a:solidFill>
                  <a:schemeClr val="dk1"/>
                </a:solidFill>
                <a:latin typeface="Tahoma"/>
                <a:ea typeface="Tahoma"/>
                <a:cs typeface="Tahoma"/>
                <a:sym typeface="Tahoma"/>
              </a:rPr>
              <a:t>Itemmerging: </a:t>
            </a:r>
            <a:r>
              <a:rPr b="0" i="1" lang="en-US" sz="2800" u="none" cap="none" strike="noStrike">
                <a:solidFill>
                  <a:schemeClr val="dk1"/>
                </a:solidFill>
                <a:latin typeface="Tahoma"/>
                <a:ea typeface="Tahoma"/>
                <a:cs typeface="Tahoma"/>
                <a:sym typeface="Tahoma"/>
              </a:rPr>
              <a:t>If every transaction containing a frequent itemset X also contains an itemset Y but not any proper superset of Y, then X </a:t>
            </a:r>
            <a:r>
              <a:rPr b="0" i="0" lang="en-US" sz="2800" u="none" cap="none" strike="noStrike">
                <a:solidFill>
                  <a:schemeClr val="dk1"/>
                </a:solidFill>
                <a:latin typeface="Tahoma"/>
                <a:ea typeface="Tahoma"/>
                <a:cs typeface="Tahoma"/>
                <a:sym typeface="Tahoma"/>
              </a:rPr>
              <a:t>U</a:t>
            </a:r>
            <a:r>
              <a:rPr b="0" i="1" lang="en-US" sz="2800" u="none" cap="none" strike="noStrike">
                <a:solidFill>
                  <a:schemeClr val="dk1"/>
                </a:solidFill>
                <a:latin typeface="Tahoma"/>
                <a:ea typeface="Tahoma"/>
                <a:cs typeface="Tahoma"/>
                <a:sym typeface="Tahoma"/>
              </a:rPr>
              <a:t>Y forms a frequent closed itemset and there is no need to search for any itemset containing X but no Y.</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1" lang="en-US" sz="2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The projected conditional database for prefix itemset {I5:2} is { {I2, I1},{I2, I1, I3} }, from which we can see that each of its transactions contains itemset {I2, I1} but no proper superset of {I2, I1}. Itemset {I2, I1} can be merged with {I5} to form the closed itemset, {I5, I2, I1: 2}, and we do not need to mine for closed itemsets that contain I5 but not {I2, I1}.     </a:t>
            </a:r>
            <a:r>
              <a:rPr b="0" i="0" lang="en-US" sz="2000" u="sng">
                <a:solidFill>
                  <a:schemeClr val="hlink"/>
                </a:solidFill>
                <a:latin typeface="Tahoma"/>
                <a:ea typeface="Tahoma"/>
                <a:cs typeface="Tahoma"/>
                <a:sym typeface="Tahoma"/>
                <a:hlinkClick r:id="rId3"/>
              </a:rPr>
              <a:t>�</a:t>
            </a:r>
            <a:endParaRPr/>
          </a:p>
        </p:txBody>
      </p:sp>
      <p:sp>
        <p:nvSpPr>
          <p:cNvPr id="871" name="Google Shape;871;p7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t/>
            </a:r>
            <a:endParaRPr/>
          </a:p>
        </p:txBody>
      </p:sp>
      <p:sp>
        <p:nvSpPr>
          <p:cNvPr id="872" name="Google Shape;872;p7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73" name="Google Shape;873;p7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79" name="Google Shape;879;p7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80" name="Google Shape;880;p7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81" name="Google Shape;881;p7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882" name="Google Shape;882;p78"/>
          <p:cNvSpPr txBox="1"/>
          <p:nvPr/>
        </p:nvSpPr>
        <p:spPr>
          <a:xfrm>
            <a:off x="381000" y="1284287"/>
            <a:ext cx="8305800"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Tahoma"/>
              <a:buNone/>
            </a:pPr>
            <a:r>
              <a:rPr b="0" i="0" lang="en-US" sz="3200" u="none">
                <a:solidFill>
                  <a:srgbClr val="FF0000"/>
                </a:solidFill>
                <a:latin typeface="Tahoma"/>
                <a:ea typeface="Tahoma"/>
                <a:cs typeface="Tahoma"/>
                <a:sym typeface="Tahoma"/>
              </a:rPr>
              <a:t>2.</a:t>
            </a:r>
            <a:r>
              <a:rPr b="0" i="0" lang="en-US" sz="3200" u="none">
                <a:solidFill>
                  <a:schemeClr val="dk1"/>
                </a:solidFill>
                <a:latin typeface="Tahoma"/>
                <a:ea typeface="Tahoma"/>
                <a:cs typeface="Tahoma"/>
                <a:sym typeface="Tahoma"/>
              </a:rPr>
              <a:t>  Sub-itemset pruning: </a:t>
            </a:r>
            <a:r>
              <a:rPr b="0" i="1" lang="en-US" sz="3200" u="none">
                <a:solidFill>
                  <a:schemeClr val="dk1"/>
                </a:solidFill>
                <a:latin typeface="Tahoma"/>
                <a:ea typeface="Tahoma"/>
                <a:cs typeface="Tahoma"/>
                <a:sym typeface="Tahoma"/>
              </a:rPr>
              <a:t>If a frequent itemset X is a proper subset of an already found frequent closed itemset Y and support count</a:t>
            </a:r>
            <a:r>
              <a:rPr b="0" i="0" lang="en-US" sz="3200" u="none">
                <a:solidFill>
                  <a:schemeClr val="dk1"/>
                </a:solidFill>
                <a:latin typeface="Tahoma"/>
                <a:ea typeface="Tahoma"/>
                <a:cs typeface="Tahoma"/>
                <a:sym typeface="Tahoma"/>
              </a:rPr>
              <a:t>(</a:t>
            </a:r>
            <a:r>
              <a:rPr b="0" i="1" lang="en-US" sz="3200" u="none">
                <a:solidFill>
                  <a:schemeClr val="dk1"/>
                </a:solidFill>
                <a:latin typeface="Tahoma"/>
                <a:ea typeface="Tahoma"/>
                <a:cs typeface="Tahoma"/>
                <a:sym typeface="Tahoma"/>
              </a:rPr>
              <a:t>X</a:t>
            </a:r>
            <a:r>
              <a:rPr b="0" i="0" lang="en-US" sz="3200" u="none">
                <a:solidFill>
                  <a:schemeClr val="dk1"/>
                </a:solidFill>
                <a:latin typeface="Tahoma"/>
                <a:ea typeface="Tahoma"/>
                <a:cs typeface="Tahoma"/>
                <a:sym typeface="Tahoma"/>
              </a:rPr>
              <a:t>) = </a:t>
            </a:r>
            <a:r>
              <a:rPr b="0" i="1" lang="en-US" sz="3200" u="none">
                <a:solidFill>
                  <a:schemeClr val="dk1"/>
                </a:solidFill>
                <a:latin typeface="Tahoma"/>
                <a:ea typeface="Tahoma"/>
                <a:cs typeface="Tahoma"/>
                <a:sym typeface="Tahoma"/>
              </a:rPr>
              <a:t>support count</a:t>
            </a:r>
            <a:r>
              <a:rPr b="0" i="0" lang="en-US" sz="3200" u="none">
                <a:solidFill>
                  <a:schemeClr val="dk1"/>
                </a:solidFill>
                <a:latin typeface="Tahoma"/>
                <a:ea typeface="Tahoma"/>
                <a:cs typeface="Tahoma"/>
                <a:sym typeface="Tahoma"/>
              </a:rPr>
              <a:t>(</a:t>
            </a:r>
            <a:r>
              <a:rPr b="0" i="1" lang="en-US" sz="3200" u="none">
                <a:solidFill>
                  <a:schemeClr val="dk1"/>
                </a:solidFill>
                <a:latin typeface="Tahoma"/>
                <a:ea typeface="Tahoma"/>
                <a:cs typeface="Tahoma"/>
                <a:sym typeface="Tahoma"/>
              </a:rPr>
              <a:t>Y</a:t>
            </a:r>
            <a:r>
              <a:rPr b="0" i="0" lang="en-US" sz="3200" u="none">
                <a:solidFill>
                  <a:schemeClr val="dk1"/>
                </a:solidFill>
                <a:latin typeface="Tahoma"/>
                <a:ea typeface="Tahoma"/>
                <a:cs typeface="Tahoma"/>
                <a:sym typeface="Tahoma"/>
              </a:rPr>
              <a:t>)</a:t>
            </a:r>
            <a:r>
              <a:rPr b="0" i="1" lang="en-US" sz="3200" u="none">
                <a:solidFill>
                  <a:schemeClr val="dk1"/>
                </a:solidFill>
                <a:latin typeface="Tahoma"/>
                <a:ea typeface="Tahoma"/>
                <a:cs typeface="Tahoma"/>
                <a:sym typeface="Tahoma"/>
              </a:rPr>
              <a:t>, then X and all of X’s descendants in the set enumeration tree cannot be frequent closed itemsets and thus can</a:t>
            </a:r>
            <a:endParaRPr/>
          </a:p>
          <a:p>
            <a:pPr indent="0" lvl="0" marL="0" marR="0" rtl="0" algn="l">
              <a:lnSpc>
                <a:spcPct val="100000"/>
              </a:lnSpc>
              <a:spcBef>
                <a:spcPts val="0"/>
              </a:spcBef>
              <a:spcAft>
                <a:spcPts val="0"/>
              </a:spcAft>
              <a:buClr>
                <a:schemeClr val="dk1"/>
              </a:buClr>
              <a:buSzPts val="3200"/>
              <a:buFont typeface="Tahoma"/>
              <a:buNone/>
            </a:pPr>
            <a:r>
              <a:rPr b="0" i="1" lang="en-US" sz="3200" u="none">
                <a:solidFill>
                  <a:schemeClr val="dk1"/>
                </a:solidFill>
                <a:latin typeface="Tahoma"/>
                <a:ea typeface="Tahoma"/>
                <a:cs typeface="Tahoma"/>
                <a:sym typeface="Tahoma"/>
              </a:rPr>
              <a:t>be pruned.</a:t>
            </a:r>
            <a:endParaRPr/>
          </a:p>
        </p:txBody>
      </p:sp>
      <p:sp>
        <p:nvSpPr>
          <p:cNvPr id="883" name="Google Shape;883;p78"/>
          <p:cNvSpPr txBox="1"/>
          <p:nvPr>
            <p:ph idx="1" type="body"/>
          </p:nvPr>
        </p:nvSpPr>
        <p:spPr>
          <a:xfrm>
            <a:off x="381000" y="76200"/>
            <a:ext cx="8382000" cy="6705600"/>
          </a:xfrm>
          <a:prstGeom prst="rect">
            <a:avLst/>
          </a:prstGeom>
          <a:solidFill>
            <a:schemeClr val="accen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Suppose a transaction database has only two transactions: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100),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50)}, and the minimum support count is </a:t>
            </a:r>
            <a:r>
              <a:rPr b="0" i="1" lang="en-US" sz="2800" u="none">
                <a:solidFill>
                  <a:schemeClr val="dk1"/>
                </a:solidFill>
                <a:latin typeface="Tahoma"/>
                <a:ea typeface="Tahoma"/>
                <a:cs typeface="Tahoma"/>
                <a:sym typeface="Tahoma"/>
              </a:rPr>
              <a:t>min sup </a:t>
            </a:r>
            <a:r>
              <a:rPr b="0" i="0" lang="en-US" sz="2800" u="none">
                <a:solidFill>
                  <a:schemeClr val="dk1"/>
                </a:solidFill>
                <a:latin typeface="Tahoma"/>
                <a:ea typeface="Tahoma"/>
                <a:cs typeface="Tahoma"/>
                <a:sym typeface="Tahoma"/>
              </a:rPr>
              <a:t>=2.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projection on the first item,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derives the frequent itemset,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50:2}, based on the </a:t>
            </a:r>
            <a:r>
              <a:rPr b="0" i="1" lang="en-US" sz="2800" u="none">
                <a:solidFill>
                  <a:schemeClr val="dk1"/>
                </a:solidFill>
                <a:latin typeface="Tahoma"/>
                <a:ea typeface="Tahoma"/>
                <a:cs typeface="Tahoma"/>
                <a:sym typeface="Tahoma"/>
              </a:rPr>
              <a:t>itemset merging </a:t>
            </a:r>
            <a:r>
              <a:rPr b="0" i="0" lang="en-US" sz="2800" u="none">
                <a:solidFill>
                  <a:schemeClr val="dk1"/>
                </a:solidFill>
                <a:latin typeface="Tahoma"/>
                <a:ea typeface="Tahoma"/>
                <a:cs typeface="Tahoma"/>
                <a:sym typeface="Tahoma"/>
              </a:rPr>
              <a:t>optimization.</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 Because support({</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support({</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50})=2, and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is a proper subset of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50}, there is no need to examine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2 and its projected database.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Similar pruning can be done for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3, : : : ,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50 as well. Thus the mining of closed frequent itemsets in this data set terminates after mining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1’s projected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83">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83">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83">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83">
                                            <p:txEl>
                                              <p:pRg end="3" st="3"/>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90" name="Google Shape;890;p79"/>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880"/>
              <a:buFont typeface="Noto Sans Symbols"/>
              <a:buChar char="■"/>
            </a:pPr>
            <a:r>
              <a:rPr b="0" i="0" lang="en-US" sz="4800" u="none">
                <a:solidFill>
                  <a:srgbClr val="FF0000"/>
                </a:solidFill>
                <a:latin typeface="Tahoma"/>
                <a:ea typeface="Tahoma"/>
                <a:cs typeface="Tahoma"/>
                <a:sym typeface="Tahoma"/>
              </a:rPr>
              <a:t>3</a:t>
            </a:r>
            <a:r>
              <a:rPr b="0" i="0" lang="en-US" sz="3600" u="none">
                <a:solidFill>
                  <a:schemeClr val="dk1"/>
                </a:solidFill>
                <a:latin typeface="Tahoma"/>
                <a:ea typeface="Tahoma"/>
                <a:cs typeface="Tahoma"/>
                <a:sym typeface="Tahoma"/>
              </a:rPr>
              <a:t>. Item skipping: </a:t>
            </a:r>
            <a:r>
              <a:rPr b="0" i="1" lang="en-US" sz="3600" u="none">
                <a:solidFill>
                  <a:schemeClr val="dk1"/>
                </a:solidFill>
                <a:latin typeface="Tahoma"/>
                <a:ea typeface="Tahoma"/>
                <a:cs typeface="Tahoma"/>
                <a:sym typeface="Tahoma"/>
              </a:rPr>
              <a:t>In the depth-first mining of closed itemsets, at each level, there will be a prefix itemset X associated with a header table and a projected database. If a local frequent item p has the same support in several header tables at different levels, we can safely prune p from the header tables at higher levels</a:t>
            </a:r>
            <a:r>
              <a:rPr b="0" i="0" lang="en-US" sz="3600" u="none">
                <a:solidFill>
                  <a:schemeClr val="dk1"/>
                </a:solidFill>
                <a:latin typeface="Tahoma"/>
                <a:ea typeface="Tahoma"/>
                <a:cs typeface="Tahoma"/>
                <a:sym typeface="Tahoma"/>
              </a:rPr>
              <a:t>.</a:t>
            </a:r>
            <a:endParaRPr/>
          </a:p>
        </p:txBody>
      </p:sp>
      <p:sp>
        <p:nvSpPr>
          <p:cNvPr id="891" name="Google Shape;891;p7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892" name="Google Shape;892;p7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893" name="Google Shape;893;p7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8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899" name="Google Shape;899;p80"/>
          <p:cNvSpPr txBox="1"/>
          <p:nvPr>
            <p:ph idx="1" type="body"/>
          </p:nvPr>
        </p:nvSpPr>
        <p:spPr>
          <a:xfrm>
            <a:off x="381000" y="12192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Example, the transaction database above having only two transactions: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1,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2, : : : ,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100i, h</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1,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2, : : : ,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50)}, where </a:t>
            </a:r>
            <a:r>
              <a:rPr b="0" i="1" lang="en-US" sz="3200" u="none">
                <a:solidFill>
                  <a:schemeClr val="dk1"/>
                </a:solidFill>
                <a:latin typeface="Tahoma"/>
                <a:ea typeface="Tahoma"/>
                <a:cs typeface="Tahoma"/>
                <a:sym typeface="Tahoma"/>
              </a:rPr>
              <a:t>min sup</a:t>
            </a:r>
            <a:r>
              <a:rPr b="0" i="0" lang="en-US" sz="3200" u="none">
                <a:solidFill>
                  <a:schemeClr val="dk1"/>
                </a:solidFill>
                <a:latin typeface="Tahoma"/>
                <a:ea typeface="Tahoma"/>
                <a:cs typeface="Tahoma"/>
                <a:sym typeface="Tahoma"/>
              </a:rPr>
              <a:t>=2. Because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2 in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1’s projected database has the same support as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2 in the global header table,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2 can be pruned from the global header table. Similar pruning can be done for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3, : : : ,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50. There is no need to mine anything more after mining </a:t>
            </a:r>
            <a:r>
              <a:rPr b="0" i="1" lang="en-US" sz="3200" u="none">
                <a:solidFill>
                  <a:schemeClr val="dk1"/>
                </a:solidFill>
                <a:latin typeface="Tahoma"/>
                <a:ea typeface="Tahoma"/>
                <a:cs typeface="Tahoma"/>
                <a:sym typeface="Tahoma"/>
              </a:rPr>
              <a:t>a</a:t>
            </a:r>
            <a:r>
              <a:rPr b="0" i="0" lang="en-US" sz="3200" u="none">
                <a:solidFill>
                  <a:schemeClr val="dk1"/>
                </a:solidFill>
                <a:latin typeface="Tahoma"/>
                <a:ea typeface="Tahoma"/>
                <a:cs typeface="Tahoma"/>
                <a:sym typeface="Tahoma"/>
              </a:rPr>
              <a:t>1’s projected database.</a:t>
            </a:r>
            <a:endParaRPr/>
          </a:p>
        </p:txBody>
      </p:sp>
      <p:sp>
        <p:nvSpPr>
          <p:cNvPr id="900" name="Google Shape;900;p8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901" name="Google Shape;901;p8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Data Mining: Concepts and Techniques</a:t>
            </a:r>
            <a:endParaRPr/>
          </a:p>
        </p:txBody>
      </p:sp>
      <p:sp>
        <p:nvSpPr>
          <p:cNvPr id="902" name="Google Shape;902;p8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81"/>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908" name="Google Shape;908;p81"/>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Another important optimization is to perform efficient checking of a newly derived frequent itemset to see whether it is closed.</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When a new frequent itemset is derived, it is necessary to perform two kinds of closure checking: </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(1) </a:t>
            </a:r>
            <a:r>
              <a:rPr b="0" i="1" lang="en-US" sz="2400" u="none" cap="none" strike="noStrike">
                <a:solidFill>
                  <a:schemeClr val="dk1"/>
                </a:solidFill>
                <a:latin typeface="Tahoma"/>
                <a:ea typeface="Tahoma"/>
                <a:cs typeface="Tahoma"/>
                <a:sym typeface="Tahoma"/>
              </a:rPr>
              <a:t>superset checking</a:t>
            </a:r>
            <a:r>
              <a:rPr b="0" i="0" lang="en-US" sz="2400" u="none" cap="none" strike="noStrike">
                <a:solidFill>
                  <a:schemeClr val="dk1"/>
                </a:solidFill>
                <a:latin typeface="Tahoma"/>
                <a:ea typeface="Tahoma"/>
                <a:cs typeface="Tahoma"/>
                <a:sym typeface="Tahoma"/>
              </a:rPr>
              <a:t>, which checks if this new frequent itemset is a superset of some already found closed itemsets with the same support, and </a:t>
            </a:r>
            <a:endParaRPr/>
          </a:p>
          <a:p>
            <a:pPr indent="-285750" lvl="1" marL="742950" marR="0" rtl="0" algn="l">
              <a:lnSpc>
                <a:spcPct val="100000"/>
              </a:lnSpc>
              <a:spcBef>
                <a:spcPts val="56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(2) </a:t>
            </a:r>
            <a:r>
              <a:rPr b="0" i="1" lang="en-US" sz="2400" u="none" cap="none" strike="noStrike">
                <a:solidFill>
                  <a:schemeClr val="dk1"/>
                </a:solidFill>
                <a:latin typeface="Tahoma"/>
                <a:ea typeface="Tahoma"/>
                <a:cs typeface="Tahoma"/>
                <a:sym typeface="Tahoma"/>
              </a:rPr>
              <a:t>subset checking</a:t>
            </a:r>
            <a:r>
              <a:rPr b="0" i="0" lang="en-US" sz="2400" u="none" cap="none" strike="noStrike">
                <a:solidFill>
                  <a:schemeClr val="dk1"/>
                </a:solidFill>
                <a:latin typeface="Tahoma"/>
                <a:ea typeface="Tahoma"/>
                <a:cs typeface="Tahoma"/>
                <a:sym typeface="Tahoma"/>
              </a:rPr>
              <a:t>, which checks whether the newly found itemset is a subset of an already found closed itemset with the same support</a:t>
            </a:r>
            <a:r>
              <a:rPr b="0" i="0" lang="en-US" sz="2800" u="none" cap="none" strike="noStrike">
                <a:solidFill>
                  <a:schemeClr val="dk1"/>
                </a:solidFill>
                <a:latin typeface="Tahoma"/>
                <a:ea typeface="Tahoma"/>
                <a:cs typeface="Tahoma"/>
                <a:sym typeface="Tahoma"/>
              </a:rPr>
              <a:t>.</a:t>
            </a:r>
            <a:endParaRPr/>
          </a:p>
        </p:txBody>
      </p:sp>
      <p:sp>
        <p:nvSpPr>
          <p:cNvPr id="909" name="Google Shape;909;p8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10" name="Google Shape;910;p8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11" name="Google Shape;911;p8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17" name="Google Shape;917;p8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18" name="Google Shape;918;p8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919" name="Google Shape;919;p82"/>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Chapter 5: Mining Frequent Patterns, Association and Correlations</a:t>
            </a:r>
            <a:endParaRPr/>
          </a:p>
        </p:txBody>
      </p:sp>
      <p:sp>
        <p:nvSpPr>
          <p:cNvPr id="920" name="Google Shape;920;p82"/>
          <p:cNvSpPr txBox="1"/>
          <p:nvPr>
            <p:ph idx="1" type="body"/>
          </p:nvPr>
        </p:nvSpPr>
        <p:spPr>
          <a:xfrm>
            <a:off x="381000" y="1524000"/>
            <a:ext cx="79248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sp>
        <p:nvSpPr>
          <p:cNvPr id="921" name="Google Shape;921;p82"/>
          <p:cNvSpPr/>
          <p:nvPr/>
        </p:nvSpPr>
        <p:spPr>
          <a:xfrm rot="600000">
            <a:off x="7620000" y="3733800"/>
            <a:ext cx="6858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8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t/>
            </a:r>
            <a:endParaRPr sz="12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200"/>
              <a:buFont typeface="Tahoma"/>
              <a:buNone/>
            </a:pPr>
            <a:r>
              <a:t/>
            </a:r>
            <a:endParaRPr sz="1200">
              <a:solidFill>
                <a:schemeClr val="dk1"/>
              </a:solidFill>
              <a:latin typeface="Tahoma"/>
              <a:ea typeface="Tahoma"/>
              <a:cs typeface="Tahoma"/>
              <a:sym typeface="Tahoma"/>
            </a:endParaRPr>
          </a:p>
        </p:txBody>
      </p:sp>
      <p:sp>
        <p:nvSpPr>
          <p:cNvPr id="927" name="Google Shape;927;p8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28" name="Google Shape;928;p8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929" name="Google Shape;929;p83"/>
          <p:cNvSpPr txBox="1"/>
          <p:nvPr>
            <p:ph type="title"/>
          </p:nvPr>
        </p:nvSpPr>
        <p:spPr>
          <a:xfrm>
            <a:off x="838200" y="381000"/>
            <a:ext cx="7620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Various Kinds of Association Rules</a:t>
            </a:r>
            <a:endParaRPr/>
          </a:p>
        </p:txBody>
      </p:sp>
      <p:sp>
        <p:nvSpPr>
          <p:cNvPr id="930" name="Google Shape;930;p83"/>
          <p:cNvSpPr txBox="1"/>
          <p:nvPr>
            <p:ph idx="1" type="body"/>
          </p:nvPr>
        </p:nvSpPr>
        <p:spPr>
          <a:xfrm>
            <a:off x="381000" y="1447800"/>
            <a:ext cx="8534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7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multilevel association</a:t>
            </a:r>
            <a:endParaRPr/>
          </a:p>
          <a:p>
            <a:pPr indent="-342900" lvl="0" marL="342900" rtl="0" algn="l">
              <a:lnSpc>
                <a:spcPct val="17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Miming multidimensional association</a:t>
            </a:r>
            <a:endParaRPr/>
          </a:p>
          <a:p>
            <a:pPr indent="-342900" lvl="0" marL="342900" rtl="0" algn="l">
              <a:lnSpc>
                <a:spcPct val="17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quantitative association </a:t>
            </a:r>
            <a:endParaRPr/>
          </a:p>
          <a:p>
            <a:pPr indent="-342900" lvl="0" marL="342900" rtl="0" algn="l">
              <a:lnSpc>
                <a:spcPct val="17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interesting correlation patterns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Mining Multilevel Association Rules</a:t>
            </a:r>
            <a:endParaRPr/>
          </a:p>
        </p:txBody>
      </p:sp>
      <p:sp>
        <p:nvSpPr>
          <p:cNvPr id="936" name="Google Shape;936;p84"/>
          <p:cNvSpPr txBox="1"/>
          <p:nvPr>
            <p:ph idx="1" type="body"/>
          </p:nvPr>
        </p:nvSpPr>
        <p:spPr>
          <a:xfrm>
            <a:off x="381000" y="11430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560"/>
              <a:buFont typeface="Noto Sans Symbols"/>
              <a:buChar char="■"/>
            </a:pPr>
            <a:r>
              <a:rPr b="0" i="0" lang="en-US" sz="2600" u="none">
                <a:solidFill>
                  <a:schemeClr val="dk1"/>
                </a:solidFill>
                <a:latin typeface="Tahoma"/>
                <a:ea typeface="Tahoma"/>
                <a:cs typeface="Tahoma"/>
                <a:sym typeface="Tahoma"/>
              </a:rPr>
              <a:t>Association rules generated from mining data at multiple levels of abstraction are called multiple-level or multilevel association rules.</a:t>
            </a:r>
            <a:endParaRPr/>
          </a:p>
          <a:p>
            <a:pPr indent="-342900" lvl="0" marL="342900" marR="0" rtl="0" algn="l">
              <a:lnSpc>
                <a:spcPct val="100000"/>
              </a:lnSpc>
              <a:spcBef>
                <a:spcPts val="520"/>
              </a:spcBef>
              <a:spcAft>
                <a:spcPts val="0"/>
              </a:spcAft>
              <a:buClr>
                <a:schemeClr val="folHlink"/>
              </a:buClr>
              <a:buSzPts val="1560"/>
              <a:buFont typeface="Noto Sans Symbols"/>
              <a:buChar char="■"/>
            </a:pPr>
            <a:r>
              <a:rPr b="0" i="0" lang="en-US" sz="2600" u="none">
                <a:solidFill>
                  <a:schemeClr val="dk1"/>
                </a:solidFill>
                <a:latin typeface="Tahoma"/>
                <a:ea typeface="Tahoma"/>
                <a:cs typeface="Tahoma"/>
                <a:sym typeface="Tahoma"/>
              </a:rPr>
              <a:t> Multilevel association rules can be mined efficiently using concept hierarchies under a support-confidence framework.</a:t>
            </a:r>
            <a:endParaRPr/>
          </a:p>
          <a:p>
            <a:pPr indent="-342900" lvl="0" marL="342900" marR="0" rtl="0" algn="l">
              <a:lnSpc>
                <a:spcPct val="100000"/>
              </a:lnSpc>
              <a:spcBef>
                <a:spcPts val="520"/>
              </a:spcBef>
              <a:spcAft>
                <a:spcPts val="0"/>
              </a:spcAft>
              <a:buClr>
                <a:schemeClr val="folHlink"/>
              </a:buClr>
              <a:buSzPts val="1560"/>
              <a:buFont typeface="Noto Sans Symbols"/>
              <a:buChar char="■"/>
            </a:pPr>
            <a:r>
              <a:rPr b="0" i="0" lang="en-US" sz="2600" u="none">
                <a:solidFill>
                  <a:schemeClr val="dk1"/>
                </a:solidFill>
                <a:latin typeface="Tahoma"/>
                <a:ea typeface="Tahoma"/>
                <a:cs typeface="Tahoma"/>
                <a:sym typeface="Tahoma"/>
              </a:rPr>
              <a:t>In general, a top-down strategy is employed, where counts are accumulated for the calculation of frequent itemsets at each concept level, starting at the concept level 1 and working downward in the hierarchy toward the more specific concept levels, until no more frequent itemsets can be found.</a:t>
            </a:r>
            <a:endParaRPr/>
          </a:p>
        </p:txBody>
      </p:sp>
      <p:sp>
        <p:nvSpPr>
          <p:cNvPr id="937" name="Google Shape;937;p8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38" name="Google Shape;938;p8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39" name="Google Shape;939;p8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88" name="Google Shape;188;p2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89" name="Google Shape;189;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90" name="Google Shape;190;p22"/>
          <p:cNvSpPr txBox="1"/>
          <p:nvPr>
            <p:ph type="title"/>
          </p:nvPr>
        </p:nvSpPr>
        <p:spPr>
          <a:xfrm>
            <a:off x="838200" y="228600"/>
            <a:ext cx="79248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Closed Patterns and Max-Patterns</a:t>
            </a:r>
            <a:endParaRPr/>
          </a:p>
        </p:txBody>
      </p:sp>
      <p:sp>
        <p:nvSpPr>
          <p:cNvPr id="191" name="Google Shape;191;p22"/>
          <p:cNvSpPr txBox="1"/>
          <p:nvPr>
            <p:ph idx="1" type="body"/>
          </p:nvPr>
        </p:nvSpPr>
        <p:spPr>
          <a:xfrm>
            <a:off x="381000" y="1295400"/>
            <a:ext cx="83820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Exercise.  DB = {&lt;a</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 a</a:t>
            </a:r>
            <a:r>
              <a:rPr b="0" baseline="-25000" i="0" lang="en-US" sz="2800" u="none">
                <a:solidFill>
                  <a:schemeClr val="dk1"/>
                </a:solidFill>
                <a:latin typeface="Tahoma"/>
                <a:ea typeface="Tahoma"/>
                <a:cs typeface="Tahoma"/>
                <a:sym typeface="Tahoma"/>
              </a:rPr>
              <a:t>100</a:t>
            </a:r>
            <a:r>
              <a:rPr b="0" i="0" lang="en-US" sz="2800" u="none">
                <a:solidFill>
                  <a:schemeClr val="dk1"/>
                </a:solidFill>
                <a:latin typeface="Tahoma"/>
                <a:ea typeface="Tahoma"/>
                <a:cs typeface="Tahoma"/>
                <a:sym typeface="Tahoma"/>
              </a:rPr>
              <a:t>&gt;, &lt; a</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 a</a:t>
            </a:r>
            <a:r>
              <a:rPr b="0" baseline="-25000" i="0" lang="en-US" sz="2800" u="none">
                <a:solidFill>
                  <a:schemeClr val="dk1"/>
                </a:solidFill>
                <a:latin typeface="Tahoma"/>
                <a:ea typeface="Tahoma"/>
                <a:cs typeface="Tahoma"/>
                <a:sym typeface="Tahoma"/>
              </a:rPr>
              <a:t>50</a:t>
            </a:r>
            <a:r>
              <a:rPr b="0" i="0" lang="en-US" sz="2800" u="none">
                <a:solidFill>
                  <a:schemeClr val="dk1"/>
                </a:solidFill>
                <a:latin typeface="Tahoma"/>
                <a:ea typeface="Tahoma"/>
                <a:cs typeface="Tahoma"/>
                <a:sym typeface="Tahoma"/>
              </a:rPr>
              <a:t>&gt;} </a:t>
            </a:r>
            <a:endParaRPr b="0" i="0" sz="2800" u="none">
              <a:solidFill>
                <a:schemeClr val="dk1"/>
              </a:solidFill>
              <a:latin typeface="Tahoma"/>
              <a:ea typeface="Tahoma"/>
              <a:cs typeface="Tahoma"/>
              <a:sym typeface="Tahoma"/>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Min_sup = 1.</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What is the set of </a:t>
            </a:r>
            <a:r>
              <a:rPr b="0" i="0" lang="en-US" sz="2800" u="none">
                <a:solidFill>
                  <a:schemeClr val="hlink"/>
                </a:solidFill>
                <a:latin typeface="Tahoma"/>
                <a:ea typeface="Tahoma"/>
                <a:cs typeface="Tahoma"/>
                <a:sym typeface="Tahoma"/>
              </a:rPr>
              <a:t>closed itemset</a:t>
            </a:r>
            <a:r>
              <a:rPr b="0" i="0" lang="en-US" sz="2800" u="none">
                <a:solidFill>
                  <a:schemeClr val="dk1"/>
                </a:solidFill>
                <a:latin typeface="Tahoma"/>
                <a:ea typeface="Tahoma"/>
                <a:cs typeface="Tahoma"/>
                <a:sym typeface="Tahoma"/>
              </a:rPr>
              <a:t>?</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&lt;a</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 a</a:t>
            </a:r>
            <a:r>
              <a:rPr b="0" baseline="-25000" i="0" lang="en-US" sz="2800" u="none">
                <a:solidFill>
                  <a:schemeClr val="dk1"/>
                </a:solidFill>
                <a:latin typeface="Tahoma"/>
                <a:ea typeface="Tahoma"/>
                <a:cs typeface="Tahoma"/>
                <a:sym typeface="Tahoma"/>
              </a:rPr>
              <a:t>100</a:t>
            </a:r>
            <a:r>
              <a:rPr b="0" i="0" lang="en-US" sz="2800" u="none">
                <a:solidFill>
                  <a:schemeClr val="dk1"/>
                </a:solidFill>
                <a:latin typeface="Tahoma"/>
                <a:ea typeface="Tahoma"/>
                <a:cs typeface="Tahoma"/>
                <a:sym typeface="Tahoma"/>
              </a:rPr>
              <a:t>&gt;: 1</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&lt; a</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 a</a:t>
            </a:r>
            <a:r>
              <a:rPr b="0" baseline="-25000" i="0" lang="en-US" sz="2800" u="none">
                <a:solidFill>
                  <a:schemeClr val="dk1"/>
                </a:solidFill>
                <a:latin typeface="Tahoma"/>
                <a:ea typeface="Tahoma"/>
                <a:cs typeface="Tahoma"/>
                <a:sym typeface="Tahoma"/>
              </a:rPr>
              <a:t>50</a:t>
            </a:r>
            <a:r>
              <a:rPr b="0" i="0" lang="en-US" sz="2800" u="none">
                <a:solidFill>
                  <a:schemeClr val="dk1"/>
                </a:solidFill>
                <a:latin typeface="Tahoma"/>
                <a:ea typeface="Tahoma"/>
                <a:cs typeface="Tahoma"/>
                <a:sym typeface="Tahoma"/>
              </a:rPr>
              <a:t>&gt;: 2</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What is the set of </a:t>
            </a:r>
            <a:r>
              <a:rPr b="0" i="0" lang="en-US" sz="2800" u="none">
                <a:solidFill>
                  <a:schemeClr val="hlink"/>
                </a:solidFill>
                <a:latin typeface="Tahoma"/>
                <a:ea typeface="Tahoma"/>
                <a:cs typeface="Tahoma"/>
                <a:sym typeface="Tahoma"/>
              </a:rPr>
              <a:t>max-pattern?</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&lt;a</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 a</a:t>
            </a:r>
            <a:r>
              <a:rPr b="0" baseline="-25000" i="0" lang="en-US" sz="2800" u="none">
                <a:solidFill>
                  <a:schemeClr val="dk1"/>
                </a:solidFill>
                <a:latin typeface="Tahoma"/>
                <a:ea typeface="Tahoma"/>
                <a:cs typeface="Tahoma"/>
                <a:sym typeface="Tahoma"/>
              </a:rPr>
              <a:t>100</a:t>
            </a:r>
            <a:r>
              <a:rPr b="0" i="0" lang="en-US" sz="2800" u="none">
                <a:solidFill>
                  <a:schemeClr val="dk1"/>
                </a:solidFill>
                <a:latin typeface="Tahoma"/>
                <a:ea typeface="Tahoma"/>
                <a:cs typeface="Tahoma"/>
                <a:sym typeface="Tahoma"/>
              </a:rPr>
              <a:t>&gt;: 1</a:t>
            </a:r>
            <a:endParaRPr/>
          </a:p>
          <a:p>
            <a:pPr indent="-342900" lvl="0" marL="34290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What is the set of </a:t>
            </a:r>
            <a:r>
              <a:rPr b="0" i="0" lang="en-US" sz="2800" u="none">
                <a:solidFill>
                  <a:schemeClr val="hlink"/>
                </a:solidFill>
                <a:latin typeface="Tahoma"/>
                <a:ea typeface="Tahoma"/>
                <a:cs typeface="Tahoma"/>
                <a:sym typeface="Tahoma"/>
              </a:rPr>
              <a:t>all patterns</a:t>
            </a:r>
            <a:r>
              <a:rPr b="0" i="0" lang="en-US" sz="2800" u="none">
                <a:solidFill>
                  <a:schemeClr val="dk1"/>
                </a:solidFill>
                <a:latin typeface="Tahoma"/>
                <a:ea typeface="Tahoma"/>
                <a:cs typeface="Tahoma"/>
                <a:sym typeface="Tahoma"/>
              </a:rPr>
              <a:t>?</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hlink"/>
                </a:solidFill>
                <a:latin typeface="Tahoma"/>
                <a:ea typeface="Tahoma"/>
                <a:cs typeface="Tahoma"/>
                <a:sym typeface="Tahoma"/>
              </a:rPr>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8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945" name="Google Shape;945;p85"/>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Using uniform minimum support for all levels</a:t>
            </a:r>
            <a:endParaRPr/>
          </a:p>
        </p:txBody>
      </p:sp>
      <p:sp>
        <p:nvSpPr>
          <p:cNvPr id="946" name="Google Shape;946;p8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47" name="Google Shape;947;p8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48" name="Google Shape;948;p8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pSp>
        <p:nvGrpSpPr>
          <p:cNvPr id="949" name="Google Shape;949;p85"/>
          <p:cNvGrpSpPr/>
          <p:nvPr/>
        </p:nvGrpSpPr>
        <p:grpSpPr>
          <a:xfrm>
            <a:off x="1428750" y="3265487"/>
            <a:ext cx="5581650" cy="2795587"/>
            <a:chOff x="819150" y="2667000"/>
            <a:chExt cx="5581650" cy="2887967"/>
          </a:xfrm>
        </p:grpSpPr>
        <p:sp>
          <p:nvSpPr>
            <p:cNvPr id="950" name="Google Shape;950;p85"/>
            <p:cNvSpPr txBox="1"/>
            <p:nvPr/>
          </p:nvSpPr>
          <p:spPr>
            <a:xfrm>
              <a:off x="819150" y="2667000"/>
              <a:ext cx="2438400" cy="67799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00"/>
                <a:buFont typeface="Tahoma"/>
                <a:buNone/>
              </a:pPr>
              <a:r>
                <a:rPr b="0" i="0" lang="en-US" sz="2000" u="none">
                  <a:solidFill>
                    <a:schemeClr val="hlink"/>
                  </a:solidFill>
                  <a:latin typeface="Tahoma"/>
                  <a:ea typeface="Tahoma"/>
                  <a:cs typeface="Tahoma"/>
                  <a:sym typeface="Tahoma"/>
                </a:rPr>
                <a:t>uniform support</a:t>
              </a:r>
              <a:endParaRPr/>
            </a:p>
          </p:txBody>
        </p:sp>
        <p:sp>
          <p:nvSpPr>
            <p:cNvPr id="951" name="Google Shape;951;p85"/>
            <p:cNvSpPr txBox="1"/>
            <p:nvPr/>
          </p:nvSpPr>
          <p:spPr>
            <a:xfrm>
              <a:off x="3581400" y="3080462"/>
              <a:ext cx="1905000" cy="801287"/>
            </a:xfrm>
            <a:prstGeom prst="rect">
              <a:avLst/>
            </a:prstGeom>
            <a:solidFill>
              <a:schemeClr val="accent2"/>
            </a:solidFill>
            <a:ln cap="flat" cmpd="sng" w="635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Milk</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10%]</a:t>
              </a:r>
              <a:endParaRPr/>
            </a:p>
          </p:txBody>
        </p:sp>
        <p:sp>
          <p:nvSpPr>
            <p:cNvPr id="952" name="Google Shape;952;p85"/>
            <p:cNvSpPr txBox="1"/>
            <p:nvPr/>
          </p:nvSpPr>
          <p:spPr>
            <a:xfrm>
              <a:off x="2667000" y="4737781"/>
              <a:ext cx="1828800" cy="817186"/>
            </a:xfrm>
            <a:prstGeom prst="rect">
              <a:avLst/>
            </a:prstGeom>
            <a:solidFill>
              <a:schemeClr val="accent2"/>
            </a:solidFill>
            <a:ln cap="flat" cmpd="sng" w="635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60000"/>
                </a:lnSpc>
                <a:spcBef>
                  <a:spcPts val="12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Milk </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6%]</a:t>
              </a:r>
              <a:endParaRPr/>
            </a:p>
          </p:txBody>
        </p:sp>
        <p:sp>
          <p:nvSpPr>
            <p:cNvPr id="953" name="Google Shape;953;p85"/>
            <p:cNvSpPr txBox="1"/>
            <p:nvPr/>
          </p:nvSpPr>
          <p:spPr>
            <a:xfrm>
              <a:off x="4648200" y="4737781"/>
              <a:ext cx="1752600" cy="801287"/>
            </a:xfrm>
            <a:prstGeom prst="rect">
              <a:avLst/>
            </a:prstGeom>
            <a:solidFill>
              <a:schemeClr val="accent2">
                <a:alpha val="49803"/>
              </a:schemeClr>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lt2"/>
                </a:solidFill>
                <a:latin typeface="Times New Roman"/>
                <a:ea typeface="Times New Roman"/>
                <a:cs typeface="Times New Roman"/>
                <a:sym typeface="Times New Roman"/>
              </a:endParaRPr>
            </a:p>
            <a:p>
              <a:pPr indent="0" lvl="0" marL="0" marR="0" rtl="0" algn="ctr">
                <a:lnSpc>
                  <a:spcPct val="60000"/>
                </a:lnSpc>
                <a:spcBef>
                  <a:spcPts val="90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Skim Milk </a:t>
              </a:r>
              <a:endParaRPr/>
            </a:p>
            <a:p>
              <a:pPr indent="0" lvl="0" marL="0" marR="0" rtl="0" algn="ctr">
                <a:lnSpc>
                  <a:spcPct val="60000"/>
                </a:lnSpc>
                <a:spcBef>
                  <a:spcPts val="90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[support = 4%]</a:t>
              </a:r>
              <a:endParaRPr/>
            </a:p>
          </p:txBody>
        </p:sp>
        <p:sp>
          <p:nvSpPr>
            <p:cNvPr id="954" name="Google Shape;954;p85"/>
            <p:cNvSpPr txBox="1"/>
            <p:nvPr/>
          </p:nvSpPr>
          <p:spPr>
            <a:xfrm>
              <a:off x="1066800" y="3268794"/>
              <a:ext cx="1452563" cy="7486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1</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sp>
          <p:nvSpPr>
            <p:cNvPr id="955" name="Google Shape;955;p85"/>
            <p:cNvSpPr txBox="1"/>
            <p:nvPr/>
          </p:nvSpPr>
          <p:spPr>
            <a:xfrm>
              <a:off x="1066800" y="4737781"/>
              <a:ext cx="1452563" cy="7486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2</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cxnSp>
          <p:nvCxnSpPr>
            <p:cNvPr id="956" name="Google Shape;956;p85"/>
            <p:cNvCxnSpPr/>
            <p:nvPr/>
          </p:nvCxnSpPr>
          <p:spPr>
            <a:xfrm flipH="1">
              <a:off x="3581400" y="3881749"/>
              <a:ext cx="952500" cy="856032"/>
            </a:xfrm>
            <a:prstGeom prst="straightConnector1">
              <a:avLst/>
            </a:prstGeom>
            <a:noFill/>
            <a:ln cap="flat" cmpd="sng" w="9525">
              <a:solidFill>
                <a:schemeClr val="dk1"/>
              </a:solidFill>
              <a:prstDash val="solid"/>
              <a:miter lim="800000"/>
              <a:headEnd len="med" w="med" type="none"/>
              <a:tailEnd len="med" w="med" type="triangle"/>
            </a:ln>
          </p:spPr>
        </p:cxnSp>
        <p:cxnSp>
          <p:nvCxnSpPr>
            <p:cNvPr id="957" name="Google Shape;957;p85"/>
            <p:cNvCxnSpPr/>
            <p:nvPr/>
          </p:nvCxnSpPr>
          <p:spPr>
            <a:xfrm>
              <a:off x="4533900" y="3881749"/>
              <a:ext cx="990600" cy="856032"/>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6"/>
          <p:cNvSpPr txBox="1"/>
          <p:nvPr>
            <p:ph type="title"/>
          </p:nvPr>
        </p:nvSpPr>
        <p:spPr>
          <a:xfrm>
            <a:off x="381000" y="6096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Using uniform minimum support for all levels</a:t>
            </a:r>
            <a:endParaRPr/>
          </a:p>
        </p:txBody>
      </p:sp>
      <p:sp>
        <p:nvSpPr>
          <p:cNvPr id="963" name="Google Shape;963;p86"/>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When a uniform minimum support threshold is used, the search procedure is simplified.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method is also simple in that users are required to specify only one min_sup threshold.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An Apriori-like optimization technique can be adopted, based on the knowledge that an ancestor is a  superset of its descendants: The search avoids examining itemsets containing any item whose ancestors do not have minimum support.</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964" name="Google Shape;964;p8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65" name="Google Shape;965;p8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66" name="Google Shape;966;p8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8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972" name="Google Shape;972;p87"/>
          <p:cNvSpPr txBox="1"/>
          <p:nvPr>
            <p:ph idx="1" type="body"/>
          </p:nvPr>
        </p:nvSpPr>
        <p:spPr>
          <a:xfrm>
            <a:off x="381000" y="1219200"/>
            <a:ext cx="8382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uniform support approach, however, has some difficulties.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It is unlikely that items at lower levels of abstraction will occur as frequently as those at higher levels of abstraction.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If the minimum support threshold is set too high, it could miss some meaningful associations occurring at low abstraction levels.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If the threshold is set too low, it may generate many uninteresting associations occurring at high abstraction levels.</a:t>
            </a:r>
            <a:endParaRPr/>
          </a:p>
        </p:txBody>
      </p:sp>
      <p:sp>
        <p:nvSpPr>
          <p:cNvPr id="973" name="Google Shape;973;p8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74" name="Google Shape;974;p8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75" name="Google Shape;975;p8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88"/>
          <p:cNvSpPr txBox="1"/>
          <p:nvPr>
            <p:ph type="title"/>
          </p:nvPr>
        </p:nvSpPr>
        <p:spPr>
          <a:xfrm>
            <a:off x="381000" y="457200"/>
            <a:ext cx="8305800" cy="838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Using reduced minimum support at lower levels</a:t>
            </a:r>
            <a:endParaRPr/>
          </a:p>
        </p:txBody>
      </p:sp>
      <p:sp>
        <p:nvSpPr>
          <p:cNvPr id="981" name="Google Shape;981;p8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Each level of abstraction has its own minimum support threshold.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deeper the level of abstraction, the smaller the corresponding threshold is. </a:t>
            </a:r>
            <a:endParaRPr/>
          </a:p>
        </p:txBody>
      </p:sp>
      <p:sp>
        <p:nvSpPr>
          <p:cNvPr id="982" name="Google Shape;982;p8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983" name="Google Shape;983;p8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984" name="Google Shape;984;p8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pSp>
        <p:nvGrpSpPr>
          <p:cNvPr id="985" name="Google Shape;985;p88"/>
          <p:cNvGrpSpPr/>
          <p:nvPr/>
        </p:nvGrpSpPr>
        <p:grpSpPr>
          <a:xfrm>
            <a:off x="838200" y="3200400"/>
            <a:ext cx="7253287" cy="3011487"/>
            <a:chOff x="384" y="1392"/>
            <a:chExt cx="4569" cy="1230"/>
          </a:xfrm>
        </p:grpSpPr>
        <p:sp>
          <p:nvSpPr>
            <p:cNvPr id="986" name="Google Shape;986;p88"/>
            <p:cNvSpPr txBox="1"/>
            <p:nvPr/>
          </p:nvSpPr>
          <p:spPr>
            <a:xfrm>
              <a:off x="384" y="1392"/>
              <a:ext cx="1536" cy="2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00"/>
                <a:buFont typeface="Tahoma"/>
                <a:buNone/>
              </a:pPr>
              <a:r>
                <a:rPr b="0" i="0" lang="en-US" sz="2000" u="none">
                  <a:solidFill>
                    <a:schemeClr val="hlink"/>
                  </a:solidFill>
                  <a:latin typeface="Tahoma"/>
                  <a:ea typeface="Tahoma"/>
                  <a:cs typeface="Tahoma"/>
                  <a:sym typeface="Tahoma"/>
                </a:rPr>
                <a:t>uniform support</a:t>
              </a:r>
              <a:endParaRPr/>
            </a:p>
          </p:txBody>
        </p:sp>
        <p:sp>
          <p:nvSpPr>
            <p:cNvPr id="987" name="Google Shape;987;p88"/>
            <p:cNvSpPr txBox="1"/>
            <p:nvPr/>
          </p:nvSpPr>
          <p:spPr>
            <a:xfrm>
              <a:off x="528" y="1680"/>
              <a:ext cx="915" cy="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1</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sp>
          <p:nvSpPr>
            <p:cNvPr id="988" name="Google Shape;988;p88"/>
            <p:cNvSpPr txBox="1"/>
            <p:nvPr/>
          </p:nvSpPr>
          <p:spPr>
            <a:xfrm>
              <a:off x="528" y="2304"/>
              <a:ext cx="915" cy="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2</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sp>
          <p:nvSpPr>
            <p:cNvPr id="989" name="Google Shape;989;p88"/>
            <p:cNvSpPr txBox="1"/>
            <p:nvPr/>
          </p:nvSpPr>
          <p:spPr>
            <a:xfrm>
              <a:off x="3984" y="1776"/>
              <a:ext cx="814" cy="2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Level 1</a:t>
              </a:r>
              <a:endParaRPr/>
            </a:p>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min_sup = 5%</a:t>
              </a:r>
              <a:endParaRPr/>
            </a:p>
          </p:txBody>
        </p:sp>
        <p:sp>
          <p:nvSpPr>
            <p:cNvPr id="990" name="Google Shape;990;p88"/>
            <p:cNvSpPr txBox="1"/>
            <p:nvPr/>
          </p:nvSpPr>
          <p:spPr>
            <a:xfrm>
              <a:off x="4032" y="2304"/>
              <a:ext cx="814" cy="2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Level 2</a:t>
              </a:r>
              <a:endParaRPr/>
            </a:p>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min_sup = 3%</a:t>
              </a:r>
              <a:endParaRPr/>
            </a:p>
          </p:txBody>
        </p:sp>
        <p:sp>
          <p:nvSpPr>
            <p:cNvPr id="991" name="Google Shape;991;p88"/>
            <p:cNvSpPr txBox="1"/>
            <p:nvPr/>
          </p:nvSpPr>
          <p:spPr>
            <a:xfrm>
              <a:off x="3456" y="1392"/>
              <a:ext cx="149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ahoma"/>
                <a:buNone/>
              </a:pPr>
              <a:r>
                <a:rPr b="0" i="0" lang="en-US" sz="2400" u="none">
                  <a:solidFill>
                    <a:schemeClr val="folHlink"/>
                  </a:solidFill>
                  <a:latin typeface="Tahoma"/>
                  <a:ea typeface="Tahoma"/>
                  <a:cs typeface="Tahoma"/>
                  <a:sym typeface="Tahoma"/>
                </a:rPr>
                <a:t>reduced support</a:t>
              </a:r>
              <a:endParaRPr/>
            </a:p>
          </p:txBody>
        </p:sp>
        <p:cxnSp>
          <p:nvCxnSpPr>
            <p:cNvPr id="992" name="Google Shape;992;p88"/>
            <p:cNvCxnSpPr/>
            <p:nvPr/>
          </p:nvCxnSpPr>
          <p:spPr>
            <a:xfrm flipH="1">
              <a:off x="2112" y="2006"/>
              <a:ext cx="600" cy="298"/>
            </a:xfrm>
            <a:prstGeom prst="straightConnector1">
              <a:avLst/>
            </a:prstGeom>
            <a:noFill/>
            <a:ln cap="flat" cmpd="sng" w="9525">
              <a:solidFill>
                <a:schemeClr val="dk1"/>
              </a:solidFill>
              <a:prstDash val="solid"/>
              <a:miter lim="800000"/>
              <a:headEnd len="med" w="med" type="none"/>
              <a:tailEnd len="med" w="med" type="triangle"/>
            </a:ln>
          </p:spPr>
        </p:cxnSp>
        <p:cxnSp>
          <p:nvCxnSpPr>
            <p:cNvPr id="993" name="Google Shape;993;p88"/>
            <p:cNvCxnSpPr/>
            <p:nvPr/>
          </p:nvCxnSpPr>
          <p:spPr>
            <a:xfrm>
              <a:off x="2712" y="2006"/>
              <a:ext cx="624" cy="298"/>
            </a:xfrm>
            <a:prstGeom prst="straightConnector1">
              <a:avLst/>
            </a:prstGeom>
            <a:noFill/>
            <a:ln cap="flat" cmpd="sng" w="9525">
              <a:solidFill>
                <a:schemeClr val="dk1"/>
              </a:solidFill>
              <a:prstDash val="solid"/>
              <a:miter lim="800000"/>
              <a:headEnd len="med" w="med" type="none"/>
              <a:tailEnd len="med" w="med" type="triangle"/>
            </a:ln>
          </p:spPr>
        </p:cxnSp>
      </p:grpSp>
      <p:sp>
        <p:nvSpPr>
          <p:cNvPr id="994" name="Google Shape;994;p88"/>
          <p:cNvSpPr txBox="1"/>
          <p:nvPr/>
        </p:nvSpPr>
        <p:spPr>
          <a:xfrm>
            <a:off x="2667000" y="5457825"/>
            <a:ext cx="1828800" cy="790575"/>
          </a:xfrm>
          <a:prstGeom prst="rect">
            <a:avLst/>
          </a:prstGeom>
          <a:solidFill>
            <a:schemeClr val="accent2"/>
          </a:solidFill>
          <a:ln cap="flat" cmpd="sng" w="635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60000"/>
              </a:lnSpc>
              <a:spcBef>
                <a:spcPts val="12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Milk </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6%]</a:t>
            </a:r>
            <a:endParaRPr/>
          </a:p>
        </p:txBody>
      </p:sp>
      <p:sp>
        <p:nvSpPr>
          <p:cNvPr id="995" name="Google Shape;995;p88"/>
          <p:cNvSpPr txBox="1"/>
          <p:nvPr/>
        </p:nvSpPr>
        <p:spPr>
          <a:xfrm>
            <a:off x="3581400" y="3886200"/>
            <a:ext cx="1905000" cy="776287"/>
          </a:xfrm>
          <a:prstGeom prst="rect">
            <a:avLst/>
          </a:prstGeom>
          <a:solidFill>
            <a:schemeClr val="accent2"/>
          </a:solidFill>
          <a:ln cap="flat" cmpd="sng" w="635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dk1"/>
              </a:solidFill>
              <a:latin typeface="Times New Roman"/>
              <a:ea typeface="Times New Roman"/>
              <a:cs typeface="Times New Roman"/>
              <a:sym typeface="Times New Roman"/>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Milk</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10%]</a:t>
            </a:r>
            <a:endParaRPr/>
          </a:p>
        </p:txBody>
      </p:sp>
      <p:sp>
        <p:nvSpPr>
          <p:cNvPr id="996" name="Google Shape;996;p88"/>
          <p:cNvSpPr txBox="1"/>
          <p:nvPr/>
        </p:nvSpPr>
        <p:spPr>
          <a:xfrm>
            <a:off x="4648200" y="5448300"/>
            <a:ext cx="1752600" cy="776287"/>
          </a:xfrm>
          <a:prstGeom prst="rect">
            <a:avLst/>
          </a:prstGeom>
          <a:solidFill>
            <a:schemeClr val="accent2">
              <a:alpha val="49803"/>
            </a:schemeClr>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800"/>
              <a:buFont typeface="Tahoma"/>
              <a:buNone/>
            </a:pPr>
            <a:r>
              <a:t/>
            </a:r>
            <a:endParaRPr b="1" i="0" sz="800" u="none">
              <a:solidFill>
                <a:schemeClr val="lt2"/>
              </a:solidFill>
              <a:latin typeface="Times New Roman"/>
              <a:ea typeface="Times New Roman"/>
              <a:cs typeface="Times New Roman"/>
              <a:sym typeface="Times New Roman"/>
            </a:endParaRPr>
          </a:p>
          <a:p>
            <a:pPr indent="0" lvl="0" marL="0" marR="0" rtl="0" algn="ctr">
              <a:lnSpc>
                <a:spcPct val="60000"/>
              </a:lnSpc>
              <a:spcBef>
                <a:spcPts val="90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Skim Milk </a:t>
            </a:r>
            <a:endParaRPr/>
          </a:p>
          <a:p>
            <a:pPr indent="0" lvl="0" marL="0" marR="0" rtl="0" algn="ctr">
              <a:lnSpc>
                <a:spcPct val="60000"/>
              </a:lnSpc>
              <a:spcBef>
                <a:spcPts val="90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[support = 4%]</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89"/>
          <p:cNvSpPr txBox="1"/>
          <p:nvPr>
            <p:ph type="title"/>
          </p:nvPr>
        </p:nvSpPr>
        <p:spPr>
          <a:xfrm>
            <a:off x="381000" y="609600"/>
            <a:ext cx="86106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Using item or group-based </a:t>
            </a:r>
            <a:br>
              <a:rPr b="0" i="0" lang="en-US" sz="3600" u="none">
                <a:solidFill>
                  <a:schemeClr val="dk2"/>
                </a:solidFill>
                <a:latin typeface="Tahoma"/>
                <a:ea typeface="Tahoma"/>
                <a:cs typeface="Tahoma"/>
                <a:sym typeface="Tahoma"/>
              </a:rPr>
            </a:br>
            <a:r>
              <a:rPr b="0" i="0" lang="en-US" sz="3600" u="none">
                <a:solidFill>
                  <a:schemeClr val="dk2"/>
                </a:solidFill>
                <a:latin typeface="Tahoma"/>
                <a:ea typeface="Tahoma"/>
                <a:cs typeface="Tahoma"/>
                <a:sym typeface="Tahoma"/>
              </a:rPr>
              <a:t>minimum support</a:t>
            </a:r>
            <a:endParaRPr/>
          </a:p>
        </p:txBody>
      </p:sp>
      <p:sp>
        <p:nvSpPr>
          <p:cNvPr id="1002" name="Google Shape;1002;p89"/>
          <p:cNvSpPr txBox="1"/>
          <p:nvPr>
            <p:ph idx="1" type="body"/>
          </p:nvPr>
        </p:nvSpPr>
        <p:spPr>
          <a:xfrm>
            <a:off x="381000" y="12192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Because users or experts often have insight as to which groups are more important than others, it is sometimes more desirable to set up user-specific, item, or group based minimal support thresholds when mining multilevel rules. </a:t>
            </a:r>
            <a:endParaRPr/>
          </a:p>
        </p:txBody>
      </p:sp>
      <p:sp>
        <p:nvSpPr>
          <p:cNvPr id="1003" name="Google Shape;1003;p8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04" name="Google Shape;1004;p8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05" name="Google Shape;1005;p8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9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11" name="Google Shape;1011;p9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12" name="Google Shape;1012;p9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13" name="Google Shape;1013;p90"/>
          <p:cNvSpPr txBox="1"/>
          <p:nvPr>
            <p:ph type="title"/>
          </p:nvPr>
        </p:nvSpPr>
        <p:spPr>
          <a:xfrm>
            <a:off x="687387" y="381000"/>
            <a:ext cx="7845425"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Multiple-Level Association Rules</a:t>
            </a:r>
            <a:endParaRPr/>
          </a:p>
        </p:txBody>
      </p:sp>
      <p:sp>
        <p:nvSpPr>
          <p:cNvPr id="1014" name="Google Shape;1014;p90"/>
          <p:cNvSpPr txBox="1"/>
          <p:nvPr>
            <p:ph idx="1" type="body"/>
          </p:nvPr>
        </p:nvSpPr>
        <p:spPr>
          <a:xfrm>
            <a:off x="457200" y="1371600"/>
            <a:ext cx="83820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Items often form hierarchies</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Flexible support settings </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Items at the lower level are expected to have lower support</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Exploration of </a:t>
            </a:r>
            <a:r>
              <a:rPr b="0" i="1" lang="en-US" sz="2400" u="none">
                <a:solidFill>
                  <a:schemeClr val="folHlink"/>
                </a:solidFill>
                <a:latin typeface="Tahoma"/>
                <a:ea typeface="Tahoma"/>
                <a:cs typeface="Tahoma"/>
                <a:sym typeface="Tahoma"/>
              </a:rPr>
              <a:t>shared</a:t>
            </a:r>
            <a:r>
              <a:rPr b="0" i="0" lang="en-US" sz="2400" u="none">
                <a:solidFill>
                  <a:schemeClr val="dk1"/>
                </a:solidFill>
                <a:latin typeface="Tahoma"/>
                <a:ea typeface="Tahoma"/>
                <a:cs typeface="Tahoma"/>
                <a:sym typeface="Tahoma"/>
              </a:rPr>
              <a:t> multi-level mining </a:t>
            </a:r>
            <a:endParaRPr/>
          </a:p>
        </p:txBody>
      </p:sp>
      <p:grpSp>
        <p:nvGrpSpPr>
          <p:cNvPr id="1015" name="Google Shape;1015;p90"/>
          <p:cNvGrpSpPr/>
          <p:nvPr/>
        </p:nvGrpSpPr>
        <p:grpSpPr>
          <a:xfrm>
            <a:off x="838200" y="3962400"/>
            <a:ext cx="7253287" cy="2249487"/>
            <a:chOff x="384" y="1392"/>
            <a:chExt cx="4569" cy="1230"/>
          </a:xfrm>
        </p:grpSpPr>
        <p:sp>
          <p:nvSpPr>
            <p:cNvPr id="1016" name="Google Shape;1016;p90"/>
            <p:cNvSpPr txBox="1"/>
            <p:nvPr/>
          </p:nvSpPr>
          <p:spPr>
            <a:xfrm>
              <a:off x="384" y="1392"/>
              <a:ext cx="1536" cy="2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000"/>
                <a:buFont typeface="Tahoma"/>
                <a:buNone/>
              </a:pPr>
              <a:r>
                <a:rPr b="0" i="0" lang="en-US" sz="2000" u="none">
                  <a:solidFill>
                    <a:schemeClr val="hlink"/>
                  </a:solidFill>
                  <a:latin typeface="Tahoma"/>
                  <a:ea typeface="Tahoma"/>
                  <a:cs typeface="Tahoma"/>
                  <a:sym typeface="Tahoma"/>
                </a:rPr>
                <a:t>uniform support</a:t>
              </a:r>
              <a:endParaRPr/>
            </a:p>
          </p:txBody>
        </p:sp>
        <p:sp>
          <p:nvSpPr>
            <p:cNvPr id="1017" name="Google Shape;1017;p90"/>
            <p:cNvSpPr txBox="1"/>
            <p:nvPr/>
          </p:nvSpPr>
          <p:spPr>
            <a:xfrm>
              <a:off x="2112" y="1776"/>
              <a:ext cx="1200" cy="31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Milk</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10%]</a:t>
              </a:r>
              <a:endParaRPr/>
            </a:p>
          </p:txBody>
        </p:sp>
        <p:sp>
          <p:nvSpPr>
            <p:cNvPr id="1018" name="Google Shape;1018;p90"/>
            <p:cNvSpPr txBox="1"/>
            <p:nvPr/>
          </p:nvSpPr>
          <p:spPr>
            <a:xfrm>
              <a:off x="1536" y="2304"/>
              <a:ext cx="1152" cy="31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Milk </a:t>
              </a:r>
              <a:endParaRPr/>
            </a:p>
            <a:p>
              <a:pPr indent="0" lvl="0" marL="0" marR="0" rtl="0" algn="ctr">
                <a:lnSpc>
                  <a:spcPct val="60000"/>
                </a:lnSpc>
                <a:spcBef>
                  <a:spcPts val="90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[support = 6%]</a:t>
              </a:r>
              <a:endParaRPr/>
            </a:p>
          </p:txBody>
        </p:sp>
        <p:sp>
          <p:nvSpPr>
            <p:cNvPr id="1019" name="Google Shape;1019;p90"/>
            <p:cNvSpPr txBox="1"/>
            <p:nvPr/>
          </p:nvSpPr>
          <p:spPr>
            <a:xfrm>
              <a:off x="2784" y="2304"/>
              <a:ext cx="1104" cy="31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60000"/>
                </a:lnSpc>
                <a:spcBef>
                  <a:spcPts val="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Skim Milk </a:t>
              </a:r>
              <a:endParaRPr/>
            </a:p>
            <a:p>
              <a:pPr indent="0" lvl="0" marL="0" marR="0" rtl="0" algn="ctr">
                <a:lnSpc>
                  <a:spcPct val="60000"/>
                </a:lnSpc>
                <a:spcBef>
                  <a:spcPts val="900"/>
                </a:spcBef>
                <a:spcAft>
                  <a:spcPts val="0"/>
                </a:spcAft>
                <a:buClr>
                  <a:schemeClr val="lt2"/>
                </a:buClr>
                <a:buSzPts val="1800"/>
                <a:buFont typeface="Times New Roman"/>
                <a:buNone/>
              </a:pPr>
              <a:r>
                <a:rPr b="1" i="0" lang="en-US" sz="1800" u="none">
                  <a:solidFill>
                    <a:schemeClr val="lt2"/>
                  </a:solidFill>
                  <a:latin typeface="Times New Roman"/>
                  <a:ea typeface="Times New Roman"/>
                  <a:cs typeface="Times New Roman"/>
                  <a:sym typeface="Times New Roman"/>
                </a:rPr>
                <a:t>[support = 4%]</a:t>
              </a:r>
              <a:endParaRPr/>
            </a:p>
          </p:txBody>
        </p:sp>
        <p:sp>
          <p:nvSpPr>
            <p:cNvPr id="1020" name="Google Shape;1020;p90"/>
            <p:cNvSpPr txBox="1"/>
            <p:nvPr/>
          </p:nvSpPr>
          <p:spPr>
            <a:xfrm>
              <a:off x="528" y="1680"/>
              <a:ext cx="915" cy="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1</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sp>
          <p:nvSpPr>
            <p:cNvPr id="1021" name="Google Shape;1021;p90"/>
            <p:cNvSpPr txBox="1"/>
            <p:nvPr/>
          </p:nvSpPr>
          <p:spPr>
            <a:xfrm>
              <a:off x="528" y="2304"/>
              <a:ext cx="915" cy="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Level 2</a:t>
              </a:r>
              <a:endParaRPr/>
            </a:p>
            <a:p>
              <a:pPr indent="0" lvl="0" marL="0" marR="0" rtl="0" algn="l">
                <a:lnSpc>
                  <a:spcPct val="100000"/>
                </a:lnSpc>
                <a:spcBef>
                  <a:spcPts val="0"/>
                </a:spcBef>
                <a:spcAft>
                  <a:spcPts val="0"/>
                </a:spcAft>
                <a:buClr>
                  <a:schemeClr val="hlink"/>
                </a:buClr>
                <a:buSzPts val="1600"/>
                <a:buFont typeface="Times New Roman"/>
                <a:buNone/>
              </a:pPr>
              <a:r>
                <a:rPr b="1" i="0" lang="en-US" sz="1600" u="none">
                  <a:solidFill>
                    <a:schemeClr val="hlink"/>
                  </a:solidFill>
                  <a:latin typeface="Times New Roman"/>
                  <a:ea typeface="Times New Roman"/>
                  <a:cs typeface="Times New Roman"/>
                  <a:sym typeface="Times New Roman"/>
                </a:rPr>
                <a:t>min_sup = 5%</a:t>
              </a:r>
              <a:endParaRPr/>
            </a:p>
          </p:txBody>
        </p:sp>
        <p:sp>
          <p:nvSpPr>
            <p:cNvPr id="1022" name="Google Shape;1022;p90"/>
            <p:cNvSpPr txBox="1"/>
            <p:nvPr/>
          </p:nvSpPr>
          <p:spPr>
            <a:xfrm>
              <a:off x="3984" y="1776"/>
              <a:ext cx="814" cy="2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Level 1</a:t>
              </a:r>
              <a:endParaRPr/>
            </a:p>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min_sup = 5%</a:t>
              </a:r>
              <a:endParaRPr/>
            </a:p>
          </p:txBody>
        </p:sp>
        <p:sp>
          <p:nvSpPr>
            <p:cNvPr id="1023" name="Google Shape;1023;p90"/>
            <p:cNvSpPr txBox="1"/>
            <p:nvPr/>
          </p:nvSpPr>
          <p:spPr>
            <a:xfrm>
              <a:off x="4032" y="2304"/>
              <a:ext cx="814" cy="2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Level 2</a:t>
              </a:r>
              <a:endParaRPr/>
            </a:p>
            <a:p>
              <a:pPr indent="0" lvl="0" marL="0" marR="0" rtl="0" algn="l">
                <a:lnSpc>
                  <a:spcPct val="100000"/>
                </a:lnSpc>
                <a:spcBef>
                  <a:spcPts val="0"/>
                </a:spcBef>
                <a:spcAft>
                  <a:spcPts val="0"/>
                </a:spcAft>
                <a:buClr>
                  <a:schemeClr val="folHlink"/>
                </a:buClr>
                <a:buSzPts val="1400"/>
                <a:buFont typeface="Times New Roman"/>
                <a:buNone/>
              </a:pPr>
              <a:r>
                <a:rPr b="1" i="0" lang="en-US" sz="1400" u="none">
                  <a:solidFill>
                    <a:schemeClr val="folHlink"/>
                  </a:solidFill>
                  <a:latin typeface="Times New Roman"/>
                  <a:ea typeface="Times New Roman"/>
                  <a:cs typeface="Times New Roman"/>
                  <a:sym typeface="Times New Roman"/>
                </a:rPr>
                <a:t>min_sup = 3%</a:t>
              </a:r>
              <a:endParaRPr/>
            </a:p>
          </p:txBody>
        </p:sp>
        <p:sp>
          <p:nvSpPr>
            <p:cNvPr id="1024" name="Google Shape;1024;p90"/>
            <p:cNvSpPr txBox="1"/>
            <p:nvPr/>
          </p:nvSpPr>
          <p:spPr>
            <a:xfrm>
              <a:off x="3456" y="1392"/>
              <a:ext cx="149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ahoma"/>
                <a:buNone/>
              </a:pPr>
              <a:r>
                <a:rPr b="0" i="0" lang="en-US" sz="2400" u="none">
                  <a:solidFill>
                    <a:schemeClr val="folHlink"/>
                  </a:solidFill>
                  <a:latin typeface="Tahoma"/>
                  <a:ea typeface="Tahoma"/>
                  <a:cs typeface="Tahoma"/>
                  <a:sym typeface="Tahoma"/>
                </a:rPr>
                <a:t>reduced support</a:t>
              </a:r>
              <a:endParaRPr/>
            </a:p>
          </p:txBody>
        </p:sp>
        <p:cxnSp>
          <p:nvCxnSpPr>
            <p:cNvPr id="1025" name="Google Shape;1025;p90"/>
            <p:cNvCxnSpPr/>
            <p:nvPr/>
          </p:nvCxnSpPr>
          <p:spPr>
            <a:xfrm flipH="1">
              <a:off x="2112" y="2135"/>
              <a:ext cx="600" cy="169"/>
            </a:xfrm>
            <a:prstGeom prst="straightConnector1">
              <a:avLst/>
            </a:prstGeom>
            <a:noFill/>
            <a:ln cap="flat" cmpd="sng" w="9525">
              <a:solidFill>
                <a:schemeClr val="dk1"/>
              </a:solidFill>
              <a:prstDash val="solid"/>
              <a:miter lim="800000"/>
              <a:headEnd len="med" w="med" type="none"/>
              <a:tailEnd len="med" w="med" type="triangle"/>
            </a:ln>
          </p:spPr>
        </p:cxnSp>
        <p:cxnSp>
          <p:nvCxnSpPr>
            <p:cNvPr id="1026" name="Google Shape;1026;p90"/>
            <p:cNvCxnSpPr/>
            <p:nvPr/>
          </p:nvCxnSpPr>
          <p:spPr>
            <a:xfrm>
              <a:off x="2712" y="2135"/>
              <a:ext cx="624" cy="169"/>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32" name="Google Shape;1032;p9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33" name="Google Shape;1033;p9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34" name="Google Shape;1034;p91"/>
          <p:cNvSpPr txBox="1"/>
          <p:nvPr>
            <p:ph type="title"/>
          </p:nvPr>
        </p:nvSpPr>
        <p:spPr>
          <a:xfrm>
            <a:off x="381000" y="381000"/>
            <a:ext cx="8458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Multi-level Association: Redundancy Filtering</a:t>
            </a:r>
            <a:endParaRPr/>
          </a:p>
        </p:txBody>
      </p:sp>
      <p:sp>
        <p:nvSpPr>
          <p:cNvPr id="1035" name="Google Shape;1035;p91"/>
          <p:cNvSpPr txBox="1"/>
          <p:nvPr>
            <p:ph idx="1" type="body"/>
          </p:nvPr>
        </p:nvSpPr>
        <p:spPr>
          <a:xfrm>
            <a:off x="457200" y="1219200"/>
            <a:ext cx="8382000" cy="4814887"/>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Some rules may be redundant due to “ancestor” relationships between items.</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Example</a:t>
            </a:r>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folHlink"/>
                </a:solidFill>
                <a:latin typeface="Tahoma"/>
                <a:ea typeface="Tahoma"/>
                <a:cs typeface="Tahoma"/>
                <a:sym typeface="Tahoma"/>
              </a:rPr>
              <a:t>milk ⇒ wheat bread    </a:t>
            </a:r>
            <a:r>
              <a:rPr b="0" i="0" lang="en-US" sz="2000" u="none">
                <a:solidFill>
                  <a:schemeClr val="folHlink"/>
                </a:solidFill>
                <a:latin typeface="Tahoma"/>
                <a:ea typeface="Tahoma"/>
                <a:cs typeface="Tahoma"/>
                <a:sym typeface="Tahoma"/>
              </a:rPr>
              <a:t>[support = 8%, confidence = 70%]</a:t>
            </a:r>
            <a:endParaRPr b="0" i="0" sz="2400" u="none">
              <a:solidFill>
                <a:schemeClr val="dk1"/>
              </a:solidFill>
              <a:latin typeface="Tahoma"/>
              <a:ea typeface="Tahoma"/>
              <a:cs typeface="Tahoma"/>
              <a:sym typeface="Tahoma"/>
            </a:endParaRPr>
          </a:p>
          <a:p>
            <a:pPr indent="-285750" lvl="1" marL="742950" rtl="0" algn="l">
              <a:lnSpc>
                <a:spcPct val="120000"/>
              </a:lnSpc>
              <a:spcBef>
                <a:spcPts val="480"/>
              </a:spcBef>
              <a:spcAft>
                <a:spcPts val="0"/>
              </a:spcAft>
              <a:buClr>
                <a:schemeClr val="hlink"/>
              </a:buClr>
              <a:buSzPts val="1320"/>
              <a:buFont typeface="Noto Sans Symbols"/>
              <a:buChar char="■"/>
            </a:pPr>
            <a:r>
              <a:rPr b="0" i="0" lang="en-US" sz="2400" u="none">
                <a:solidFill>
                  <a:schemeClr val="folHlink"/>
                </a:solidFill>
                <a:latin typeface="Tahoma"/>
                <a:ea typeface="Tahoma"/>
                <a:cs typeface="Tahoma"/>
                <a:sym typeface="Tahoma"/>
              </a:rPr>
              <a:t>2% milk ⇒ wheat bread </a:t>
            </a:r>
            <a:r>
              <a:rPr b="0" i="0" lang="en-US" sz="2000" u="none">
                <a:solidFill>
                  <a:schemeClr val="folHlink"/>
                </a:solidFill>
                <a:latin typeface="Tahoma"/>
                <a:ea typeface="Tahoma"/>
                <a:cs typeface="Tahoma"/>
                <a:sym typeface="Tahoma"/>
              </a:rPr>
              <a:t>[support = 2%, confidence = 72%]</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We say the first rule is an ancestor of the second rule.</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rule is redundant if its support is close to the “expected” value, based on the rule’s ancestor.</a:t>
            </a:r>
            <a:endParaRPr/>
          </a:p>
          <a:p>
            <a:pPr indent="-342900" lvl="0" marL="34290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second rule here is not interesting because it does not give any additional information and is less general than the other</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
        <p:nvSpPr>
          <p:cNvPr id="1036" name="Google Shape;1036;p91"/>
          <p:cNvSpPr txBox="1"/>
          <p:nvPr/>
        </p:nvSpPr>
        <p:spPr>
          <a:xfrm>
            <a:off x="381000" y="5410200"/>
            <a:ext cx="83820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36"/>
                                        </p:tgtEl>
                                        <p:attrNameLst>
                                          <p:attrName>style.visibility</p:attrName>
                                        </p:attrNameLst>
                                      </p:cBhvr>
                                      <p:to>
                                        <p:strVal val="visible"/>
                                      </p:to>
                                    </p:set>
                                    <p:anim calcmode="lin" valueType="num">
                                      <p:cBhvr additive="base">
                                        <p:cTn dur="500"/>
                                        <p:tgtEl>
                                          <p:spTgt spid="10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9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42" name="Google Shape;1042;p9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43" name="Google Shape;1043;p9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44" name="Google Shape;1044;p92"/>
          <p:cNvSpPr txBox="1"/>
          <p:nvPr>
            <p:ph type="title"/>
          </p:nvPr>
        </p:nvSpPr>
        <p:spPr>
          <a:xfrm>
            <a:off x="914400" y="381000"/>
            <a:ext cx="7564437"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Multi-Dimensional Association</a:t>
            </a:r>
            <a:endParaRPr/>
          </a:p>
        </p:txBody>
      </p:sp>
      <p:sp>
        <p:nvSpPr>
          <p:cNvPr id="1045" name="Google Shape;1045;p92"/>
          <p:cNvSpPr txBox="1"/>
          <p:nvPr>
            <p:ph idx="1" type="body"/>
          </p:nvPr>
        </p:nvSpPr>
        <p:spPr>
          <a:xfrm>
            <a:off x="304800" y="1371600"/>
            <a:ext cx="86868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Single-dimensional rules:</a:t>
            </a:r>
            <a:endParaRPr/>
          </a:p>
          <a:p>
            <a:pPr indent="-228600" lvl="2" marL="1143000" rtl="0" algn="l">
              <a:lnSpc>
                <a:spcPct val="110000"/>
              </a:lnSpc>
              <a:spcBef>
                <a:spcPts val="400"/>
              </a:spcBef>
              <a:spcAft>
                <a:spcPts val="0"/>
              </a:spcAft>
              <a:buSzPts val="1000"/>
              <a:buNone/>
            </a:pPr>
            <a:r>
              <a:rPr b="0" i="0" lang="en-US" sz="2000" u="none">
                <a:solidFill>
                  <a:schemeClr val="folHlink"/>
                </a:solidFill>
                <a:latin typeface="Tahoma"/>
                <a:ea typeface="Tahoma"/>
                <a:cs typeface="Tahoma"/>
                <a:sym typeface="Tahoma"/>
              </a:rPr>
              <a:t>buys(X, “milk”) ⇒ buys(X, “bread”)</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Considering each database attribute or warehouse dimension as a predicate, we can therefore mine association rules containing </a:t>
            </a:r>
            <a:r>
              <a:rPr b="0" i="1" lang="en-US" sz="2400" u="none">
                <a:solidFill>
                  <a:schemeClr val="dk1"/>
                </a:solidFill>
                <a:latin typeface="Tahoma"/>
                <a:ea typeface="Tahoma"/>
                <a:cs typeface="Tahoma"/>
                <a:sym typeface="Tahoma"/>
              </a:rPr>
              <a:t>multiple </a:t>
            </a:r>
            <a:r>
              <a:rPr b="0" i="0" lang="en-US" sz="2400" u="none">
                <a:solidFill>
                  <a:schemeClr val="dk1"/>
                </a:solidFill>
                <a:latin typeface="Tahoma"/>
                <a:ea typeface="Tahoma"/>
                <a:cs typeface="Tahoma"/>
                <a:sym typeface="Tahoma"/>
              </a:rPr>
              <a:t>predicates</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Multi-dimensional rules: ≥ 2 dimensions or predicates</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Inter-dimension assoc. rules (</a:t>
            </a:r>
            <a:r>
              <a:rPr b="0" i="1" lang="en-US" sz="2400" u="none">
                <a:solidFill>
                  <a:schemeClr val="dk1"/>
                </a:solidFill>
                <a:latin typeface="Tahoma"/>
                <a:ea typeface="Tahoma"/>
                <a:cs typeface="Tahoma"/>
                <a:sym typeface="Tahoma"/>
              </a:rPr>
              <a:t>no repeated predicates</a:t>
            </a:r>
            <a:r>
              <a:rPr b="0" i="0" lang="en-US" sz="2400" u="none">
                <a:solidFill>
                  <a:schemeClr val="dk1"/>
                </a:solidFill>
                <a:latin typeface="Tahoma"/>
                <a:ea typeface="Tahoma"/>
                <a:cs typeface="Tahoma"/>
                <a:sym typeface="Tahoma"/>
              </a:rPr>
              <a:t>)</a:t>
            </a:r>
            <a:endParaRPr/>
          </a:p>
          <a:p>
            <a:pPr indent="-228600" lvl="2" marL="1143000" rtl="0" algn="l">
              <a:lnSpc>
                <a:spcPct val="110000"/>
              </a:lnSpc>
              <a:spcBef>
                <a:spcPts val="400"/>
              </a:spcBef>
              <a:spcAft>
                <a:spcPts val="0"/>
              </a:spcAft>
              <a:buSzPts val="1000"/>
              <a:buNone/>
            </a:pPr>
            <a:r>
              <a:rPr b="0" i="0" lang="en-US" sz="2000" u="none">
                <a:solidFill>
                  <a:schemeClr val="folHlink"/>
                </a:solidFill>
                <a:latin typeface="Tahoma"/>
                <a:ea typeface="Tahoma"/>
                <a:cs typeface="Tahoma"/>
                <a:sym typeface="Tahoma"/>
              </a:rPr>
              <a:t>age(X,”19-25”) ∧ occupation(X,“ student”) ⇒ buys(X, “coke”)</a:t>
            </a:r>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hybrid-dimension assoc. rules (</a:t>
            </a:r>
            <a:r>
              <a:rPr b="0" i="1" lang="en-US" sz="2400" u="none">
                <a:solidFill>
                  <a:schemeClr val="dk1"/>
                </a:solidFill>
                <a:latin typeface="Tahoma"/>
                <a:ea typeface="Tahoma"/>
                <a:cs typeface="Tahoma"/>
                <a:sym typeface="Tahoma"/>
              </a:rPr>
              <a:t>repeated predicates</a:t>
            </a:r>
            <a:r>
              <a:rPr b="0" i="0" lang="en-US" sz="2400" u="none">
                <a:solidFill>
                  <a:schemeClr val="dk1"/>
                </a:solidFill>
                <a:latin typeface="Tahoma"/>
                <a:ea typeface="Tahoma"/>
                <a:cs typeface="Tahoma"/>
                <a:sym typeface="Tahoma"/>
              </a:rPr>
              <a:t>)</a:t>
            </a:r>
            <a:endParaRPr/>
          </a:p>
          <a:p>
            <a:pPr indent="-228600" lvl="2" marL="1143000" rtl="0" algn="l">
              <a:lnSpc>
                <a:spcPct val="110000"/>
              </a:lnSpc>
              <a:spcBef>
                <a:spcPts val="400"/>
              </a:spcBef>
              <a:spcAft>
                <a:spcPts val="0"/>
              </a:spcAft>
              <a:buSzPts val="1000"/>
              <a:buNone/>
            </a:pPr>
            <a:r>
              <a:rPr b="0" i="0" lang="en-US" sz="2000" u="none">
                <a:solidFill>
                  <a:schemeClr val="folHlink"/>
                </a:solidFill>
                <a:latin typeface="Tahoma"/>
                <a:ea typeface="Tahoma"/>
                <a:cs typeface="Tahoma"/>
                <a:sym typeface="Tahoma"/>
              </a:rPr>
              <a:t>age(X,”19-25”) ∧  buys(X, “popcorn”) ⇒ buys(X, “coke”)</a:t>
            </a:r>
            <a:endParaRPr/>
          </a:p>
          <a:p>
            <a:pPr indent="-266700" lvl="0" marL="342900" rtl="0" algn="l">
              <a:spcBef>
                <a:spcPts val="400"/>
              </a:spcBef>
              <a:spcAft>
                <a:spcPts val="0"/>
              </a:spcAft>
              <a:buSzPts val="1200"/>
              <a:buNone/>
            </a:pPr>
            <a:r>
              <a:t/>
            </a:r>
            <a:endParaRPr b="0" i="0" sz="2000" u="none">
              <a:solidFill>
                <a:schemeClr val="folHlink"/>
              </a:solidFill>
              <a:latin typeface="Tahoma"/>
              <a:ea typeface="Tahoma"/>
              <a:cs typeface="Tahoma"/>
              <a:sym typeface="Tahoma"/>
            </a:endParaRPr>
          </a:p>
        </p:txBody>
      </p:sp>
      <p:sp>
        <p:nvSpPr>
          <p:cNvPr id="1046" name="Google Shape;1046;p92"/>
          <p:cNvSpPr txBox="1"/>
          <p:nvPr/>
        </p:nvSpPr>
        <p:spPr>
          <a:xfrm>
            <a:off x="381000" y="3886200"/>
            <a:ext cx="8382000" cy="266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6"/>
                                        </p:tgtEl>
                                        <p:attrNameLst>
                                          <p:attrName>style.visibility</p:attrName>
                                        </p:attrNameLst>
                                      </p:cBhvr>
                                      <p:to>
                                        <p:strVal val="visible"/>
                                      </p:to>
                                    </p:set>
                                    <p:anim calcmode="lin" valueType="num">
                                      <p:cBhvr additive="base">
                                        <p:cTn dur="500"/>
                                        <p:tgtEl>
                                          <p:spTgt spid="10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9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052" name="Google Shape;1052;p93"/>
          <p:cNvSpPr txBox="1"/>
          <p:nvPr>
            <p:ph idx="1" type="body"/>
          </p:nvPr>
        </p:nvSpPr>
        <p:spPr>
          <a:xfrm>
            <a:off x="228600" y="1295400"/>
            <a:ext cx="8610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Categorical Attributes: finite number of possible values, no ordering among values—data cube approach</a:t>
            </a:r>
            <a:endParaRPr/>
          </a:p>
          <a:p>
            <a:pPr indent="-342900" lvl="0" marL="342900" marR="0" rtl="0" algn="l">
              <a:lnSpc>
                <a:spcPct val="11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Quantitative Attributes: numeric, implicit ordering among values—discretization, clustering, and gradient approaches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Techniques for mining multidimensional association rules can be categorized into two basic approaches regarding the treatment of quantitative attributes.</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1053" name="Google Shape;1053;p9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54" name="Google Shape;1054;p9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55" name="Google Shape;1055;p9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94"/>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First approach, </a:t>
            </a:r>
            <a:r>
              <a:rPr b="0" i="1" lang="en-US" sz="2800" u="none">
                <a:solidFill>
                  <a:schemeClr val="dk1"/>
                </a:solidFill>
                <a:latin typeface="Tahoma"/>
                <a:ea typeface="Tahoma"/>
                <a:cs typeface="Tahoma"/>
                <a:sym typeface="Tahoma"/>
              </a:rPr>
              <a:t>quantitative attributes are discretized using predefined concept hierarchies</a:t>
            </a:r>
            <a:r>
              <a:rPr b="0" i="0" lang="en-US" sz="2800" u="none">
                <a:solidFill>
                  <a:schemeClr val="dk1"/>
                </a:solidFill>
                <a:latin typeface="Tahoma"/>
                <a:ea typeface="Tahoma"/>
                <a:cs typeface="Tahoma"/>
                <a:sym typeface="Tahoma"/>
              </a:rPr>
              <a: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 This discretization occurs before mining.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This is referred to as mining multidimensional association rules using static discretization of quantitative attributes.</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1061" name="Google Shape;1061;p9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62" name="Google Shape;1062;p9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63" name="Google Shape;1063;p9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64" name="Google Shape;1064;p94"/>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Multi-Dimensional Association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52400" y="533400"/>
            <a:ext cx="8763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Frequent pattern mining can be classified in various ways, based on the following criteria:</a:t>
            </a:r>
            <a:endParaRPr/>
          </a:p>
        </p:txBody>
      </p:sp>
      <p:sp>
        <p:nvSpPr>
          <p:cNvPr id="197" name="Google Shape;197;p23"/>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completeness </a:t>
            </a:r>
            <a:r>
              <a:rPr b="0" i="0" lang="en-US" sz="2800" u="none" cap="none" strike="noStrike">
                <a:solidFill>
                  <a:schemeClr val="dk1"/>
                </a:solidFill>
                <a:latin typeface="Tahoma"/>
                <a:ea typeface="Tahoma"/>
                <a:cs typeface="Tahoma"/>
                <a:sym typeface="Tahoma"/>
              </a:rPr>
              <a:t>of patterns to be mined</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levels of abstraction </a:t>
            </a:r>
            <a:r>
              <a:rPr b="0" i="0" lang="en-US" sz="2800" u="none" cap="none" strike="noStrike">
                <a:solidFill>
                  <a:schemeClr val="dk1"/>
                </a:solidFill>
                <a:latin typeface="Tahoma"/>
                <a:ea typeface="Tahoma"/>
                <a:cs typeface="Tahoma"/>
                <a:sym typeface="Tahoma"/>
              </a:rPr>
              <a:t>involved in the rule set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number of data dimensions </a:t>
            </a:r>
            <a:r>
              <a:rPr b="0" i="0" lang="en-US" sz="2800" u="none" cap="none" strike="noStrike">
                <a:solidFill>
                  <a:schemeClr val="dk1"/>
                </a:solidFill>
                <a:latin typeface="Tahoma"/>
                <a:ea typeface="Tahoma"/>
                <a:cs typeface="Tahoma"/>
                <a:sym typeface="Tahoma"/>
              </a:rPr>
              <a:t>involved in the rule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types of values </a:t>
            </a:r>
            <a:r>
              <a:rPr b="0" i="0" lang="en-US" sz="2800" u="none" cap="none" strike="noStrike">
                <a:solidFill>
                  <a:schemeClr val="dk1"/>
                </a:solidFill>
                <a:latin typeface="Tahoma"/>
                <a:ea typeface="Tahoma"/>
                <a:cs typeface="Tahoma"/>
                <a:sym typeface="Tahoma"/>
              </a:rPr>
              <a:t>handled in the rule</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kinds of rules </a:t>
            </a:r>
            <a:r>
              <a:rPr b="0" i="0" lang="en-US" sz="2800" u="none" cap="none" strike="noStrike">
                <a:solidFill>
                  <a:schemeClr val="dk1"/>
                </a:solidFill>
                <a:latin typeface="Tahoma"/>
                <a:ea typeface="Tahoma"/>
                <a:cs typeface="Tahoma"/>
                <a:sym typeface="Tahoma"/>
              </a:rPr>
              <a:t>to be mined</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Based on the </a:t>
            </a:r>
            <a:r>
              <a:rPr b="0" i="1" lang="en-US" sz="2800" u="none" cap="none" strike="noStrike">
                <a:solidFill>
                  <a:schemeClr val="dk1"/>
                </a:solidFill>
                <a:latin typeface="Tahoma"/>
                <a:ea typeface="Tahoma"/>
                <a:cs typeface="Tahoma"/>
                <a:sym typeface="Tahoma"/>
              </a:rPr>
              <a:t>kinds of patterns </a:t>
            </a:r>
            <a:r>
              <a:rPr b="0" i="0" lang="en-US" sz="2800" u="none" cap="none" strike="noStrike">
                <a:solidFill>
                  <a:schemeClr val="dk1"/>
                </a:solidFill>
                <a:latin typeface="Tahoma"/>
                <a:ea typeface="Tahoma"/>
                <a:cs typeface="Tahoma"/>
                <a:sym typeface="Tahoma"/>
              </a:rPr>
              <a:t>to be mined</a:t>
            </a:r>
            <a:endParaRPr/>
          </a:p>
        </p:txBody>
      </p:sp>
      <p:sp>
        <p:nvSpPr>
          <p:cNvPr id="198" name="Google Shape;198;p2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99" name="Google Shape;199;p2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00" name="Google Shape;200;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95"/>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Second approach, </a:t>
            </a:r>
            <a:r>
              <a:rPr b="0" i="1" lang="en-US" sz="2800" u="none">
                <a:solidFill>
                  <a:schemeClr val="dk1"/>
                </a:solidFill>
                <a:latin typeface="Tahoma"/>
                <a:ea typeface="Tahoma"/>
                <a:cs typeface="Tahoma"/>
                <a:sym typeface="Tahoma"/>
              </a:rPr>
              <a:t>quantitative attributes are discretized or clustered into “bins” based on the distribution of the data</a:t>
            </a:r>
            <a:r>
              <a:rPr b="0" i="0" lang="en-US" sz="2800" u="none">
                <a:solidFill>
                  <a:schemeClr val="dk1"/>
                </a:solidFill>
                <a:latin typeface="Tahoma"/>
                <a:ea typeface="Tahoma"/>
                <a:cs typeface="Tahoma"/>
                <a:sym typeface="Tahoma"/>
              </a:rPr>
              <a:t>.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These bins may be further combined during the mining process.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discretization process is </a:t>
            </a:r>
            <a:r>
              <a:rPr b="0" i="1" lang="en-US" sz="2800" u="none">
                <a:solidFill>
                  <a:schemeClr val="dk1"/>
                </a:solidFill>
                <a:latin typeface="Tahoma"/>
                <a:ea typeface="Tahoma"/>
                <a:cs typeface="Tahoma"/>
                <a:sym typeface="Tahoma"/>
              </a:rPr>
              <a:t>dynamic </a:t>
            </a:r>
            <a:r>
              <a:rPr b="0" i="0" lang="en-US" sz="2800" u="none">
                <a:solidFill>
                  <a:schemeClr val="dk1"/>
                </a:solidFill>
                <a:latin typeface="Tahoma"/>
                <a:ea typeface="Tahoma"/>
                <a:cs typeface="Tahoma"/>
                <a:sym typeface="Tahoma"/>
              </a:rPr>
              <a:t>and established so as to satisfy some mining criteria, such as maximizing the confidence of the rules mined.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This approach are also referred to as (dynamic) quantitative association rules.</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1070" name="Google Shape;1070;p9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71" name="Google Shape;1071;p9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72" name="Google Shape;1072;p9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73" name="Google Shape;1073;p9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Multi-Dimensional Association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96"/>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In multidimensional association rule mining we search for frequent </a:t>
            </a:r>
            <a:r>
              <a:rPr b="0" i="1" lang="en-US" sz="2800" u="none">
                <a:solidFill>
                  <a:schemeClr val="dk1"/>
                </a:solidFill>
                <a:latin typeface="Tahoma"/>
                <a:ea typeface="Tahoma"/>
                <a:cs typeface="Tahoma"/>
                <a:sym typeface="Tahoma"/>
              </a:rPr>
              <a:t>predicate sets </a:t>
            </a:r>
            <a:r>
              <a:rPr b="0" i="0" lang="en-US" sz="2800" u="none">
                <a:solidFill>
                  <a:schemeClr val="dk1"/>
                </a:solidFill>
                <a:latin typeface="Tahoma"/>
                <a:ea typeface="Tahoma"/>
                <a:cs typeface="Tahoma"/>
                <a:sym typeface="Tahoma"/>
              </a:rPr>
              <a:t>rather than searching for frequent itemsets .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 </a:t>
            </a:r>
            <a:r>
              <a:rPr b="0" i="1" lang="en-US" sz="2800" u="none">
                <a:solidFill>
                  <a:schemeClr val="dk1"/>
                </a:solidFill>
                <a:latin typeface="Tahoma"/>
                <a:ea typeface="Tahoma"/>
                <a:cs typeface="Tahoma"/>
                <a:sym typeface="Tahoma"/>
              </a:rPr>
              <a:t>k</a:t>
            </a:r>
            <a:r>
              <a:rPr b="0" i="0" lang="en-US" sz="2800" u="none">
                <a:solidFill>
                  <a:schemeClr val="dk1"/>
                </a:solidFill>
                <a:latin typeface="Tahoma"/>
                <a:ea typeface="Tahoma"/>
                <a:cs typeface="Tahoma"/>
                <a:sym typeface="Tahoma"/>
              </a:rPr>
              <a:t>-predicate set is a set containing </a:t>
            </a:r>
            <a:r>
              <a:rPr b="0" i="1" lang="en-US" sz="2800" u="none">
                <a:solidFill>
                  <a:schemeClr val="dk1"/>
                </a:solidFill>
                <a:latin typeface="Tahoma"/>
                <a:ea typeface="Tahoma"/>
                <a:cs typeface="Tahoma"/>
                <a:sym typeface="Tahoma"/>
              </a:rPr>
              <a:t>k </a:t>
            </a:r>
            <a:r>
              <a:rPr b="0" i="0" lang="en-US" sz="2800" u="none">
                <a:solidFill>
                  <a:schemeClr val="dk1"/>
                </a:solidFill>
                <a:latin typeface="Tahoma"/>
                <a:ea typeface="Tahoma"/>
                <a:cs typeface="Tahoma"/>
                <a:sym typeface="Tahoma"/>
              </a:rPr>
              <a:t>conjunctive predicates. </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For instance, the set of predicates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None/>
            </a:pPr>
            <a:r>
              <a:rPr b="0" i="0" lang="en-US" sz="28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age, occupation, buys</a:t>
            </a:r>
            <a:r>
              <a:rPr b="0" i="0" lang="en-US" sz="2800" u="none">
                <a:solidFill>
                  <a:schemeClr val="dk1"/>
                </a:solidFill>
                <a:latin typeface="Tahoma"/>
                <a:ea typeface="Tahoma"/>
                <a:cs typeface="Tahoma"/>
                <a:sym typeface="Tahoma"/>
              </a:rPr>
              <a:t>} is a 3-predicate set.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Similar to the notation used for itemsets, we use the notation </a:t>
            </a:r>
            <a:r>
              <a:rPr b="0" i="1" lang="en-US" sz="2800" u="none">
                <a:solidFill>
                  <a:schemeClr val="dk1"/>
                </a:solidFill>
                <a:latin typeface="Tahoma"/>
                <a:ea typeface="Tahoma"/>
                <a:cs typeface="Tahoma"/>
                <a:sym typeface="Tahoma"/>
              </a:rPr>
              <a:t>L</a:t>
            </a:r>
            <a:r>
              <a:rPr b="0" baseline="-25000" i="1" lang="en-US" sz="2800" u="none">
                <a:solidFill>
                  <a:schemeClr val="dk1"/>
                </a:solidFill>
                <a:latin typeface="Tahoma"/>
                <a:ea typeface="Tahoma"/>
                <a:cs typeface="Tahoma"/>
                <a:sym typeface="Tahoma"/>
              </a:rPr>
              <a:t>k</a:t>
            </a:r>
            <a:r>
              <a:rPr b="0" i="1" lang="en-US" sz="28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to refer to the set of frequent     </a:t>
            </a:r>
            <a:r>
              <a:rPr b="0" i="1" lang="en-US" sz="2800" u="none">
                <a:solidFill>
                  <a:schemeClr val="dk1"/>
                </a:solidFill>
                <a:latin typeface="Tahoma"/>
                <a:ea typeface="Tahoma"/>
                <a:cs typeface="Tahoma"/>
                <a:sym typeface="Tahoma"/>
              </a:rPr>
              <a:t>k</a:t>
            </a:r>
            <a:r>
              <a:rPr b="0" i="0" lang="en-US" sz="2800" u="none">
                <a:solidFill>
                  <a:schemeClr val="dk1"/>
                </a:solidFill>
                <a:latin typeface="Tahoma"/>
                <a:ea typeface="Tahoma"/>
                <a:cs typeface="Tahoma"/>
                <a:sym typeface="Tahoma"/>
              </a:rPr>
              <a:t>-predicate sets.</a:t>
            </a:r>
            <a:endParaRPr/>
          </a:p>
        </p:txBody>
      </p:sp>
      <p:sp>
        <p:nvSpPr>
          <p:cNvPr id="1079" name="Google Shape;1079;p9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80" name="Google Shape;1080;p9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81" name="Google Shape;1081;p9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82" name="Google Shape;1082;p96"/>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Multi-Dimensional Association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9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Tahoma"/>
              <a:buNone/>
            </a:pPr>
            <a:r>
              <a:rPr b="1" i="0" lang="en-US" sz="2400" u="none">
                <a:solidFill>
                  <a:schemeClr val="dk2"/>
                </a:solidFill>
                <a:latin typeface="Tahoma"/>
                <a:ea typeface="Tahoma"/>
                <a:cs typeface="Tahoma"/>
                <a:sym typeface="Tahoma"/>
              </a:rPr>
              <a:t>Mining Multidimensional Association Rules Using</a:t>
            </a:r>
            <a:br>
              <a:rPr b="1" i="0" lang="en-US" sz="2400" u="none">
                <a:solidFill>
                  <a:schemeClr val="dk2"/>
                </a:solidFill>
                <a:latin typeface="Tahoma"/>
                <a:ea typeface="Tahoma"/>
                <a:cs typeface="Tahoma"/>
                <a:sym typeface="Tahoma"/>
              </a:rPr>
            </a:br>
            <a:r>
              <a:rPr b="1" i="0" lang="en-US" sz="2400" u="none">
                <a:solidFill>
                  <a:schemeClr val="dk2"/>
                </a:solidFill>
                <a:latin typeface="Tahoma"/>
                <a:ea typeface="Tahoma"/>
                <a:cs typeface="Tahoma"/>
                <a:sym typeface="Tahoma"/>
              </a:rPr>
              <a:t>Static Discretization of Quantitative Attributes</a:t>
            </a:r>
            <a:endParaRPr/>
          </a:p>
        </p:txBody>
      </p:sp>
      <p:sp>
        <p:nvSpPr>
          <p:cNvPr id="1088" name="Google Shape;1088;p97"/>
          <p:cNvSpPr txBox="1"/>
          <p:nvPr>
            <p:ph idx="1" type="body"/>
          </p:nvPr>
        </p:nvSpPr>
        <p:spPr>
          <a:xfrm>
            <a:off x="381000" y="1143000"/>
            <a:ext cx="87630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Quantitative attributes, in this case, are discretized before mining using predefined concept hierarchies or data discretization techniques, where numeric values are replaced by interval labels.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transformed multidimensional data may be used to construct a </a:t>
            </a:r>
            <a:r>
              <a:rPr b="0" i="1" lang="en-US" sz="2800" u="none">
                <a:solidFill>
                  <a:schemeClr val="dk1"/>
                </a:solidFill>
                <a:latin typeface="Tahoma"/>
                <a:ea typeface="Tahoma"/>
                <a:cs typeface="Tahoma"/>
                <a:sym typeface="Tahoma"/>
              </a:rPr>
              <a:t>data cube</a:t>
            </a:r>
            <a:r>
              <a:rPr b="0" i="0" lang="en-US" sz="2800" u="none">
                <a:solidFill>
                  <a:schemeClr val="dk1"/>
                </a:solidFill>
                <a:latin typeface="Tahoma"/>
                <a:ea typeface="Tahoma"/>
                <a:cs typeface="Tahoma"/>
                <a:sym typeface="Tahoma"/>
              </a:rPr>
              <a:t>.</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It is possible that a data cube containing the dimensions that are of interest to the usermay already exist, fully materialized. If this is the case, we can simply fetch the corresponding aggregate values and return the rules needed using a rule generation algorithm.</a:t>
            </a:r>
            <a:endParaRPr/>
          </a:p>
          <a:p>
            <a:pPr indent="-236220" lvl="0" marL="342900" marR="0" rtl="0" algn="l">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p:txBody>
      </p:sp>
      <p:sp>
        <p:nvSpPr>
          <p:cNvPr id="1089" name="Google Shape;1089;p9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90" name="Google Shape;1090;p9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91" name="Google Shape;1091;p9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9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098" name="Google Shape;1098;p9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099" name="Google Shape;1099;p9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00" name="Google Shape;1100;p98"/>
          <p:cNvSpPr txBox="1"/>
          <p:nvPr>
            <p:ph type="title"/>
          </p:nvPr>
        </p:nvSpPr>
        <p:spPr>
          <a:xfrm>
            <a:off x="685800" y="228600"/>
            <a:ext cx="8001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Mining Quantitative Association Rules</a:t>
            </a:r>
            <a:endParaRPr/>
          </a:p>
        </p:txBody>
      </p:sp>
      <p:sp>
        <p:nvSpPr>
          <p:cNvPr id="1101" name="Google Shape;1101;p98"/>
          <p:cNvSpPr txBox="1"/>
          <p:nvPr>
            <p:ph idx="1" type="body"/>
          </p:nvPr>
        </p:nvSpPr>
        <p:spPr>
          <a:xfrm>
            <a:off x="457200" y="1447800"/>
            <a:ext cx="83820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Quantitative association rules are multidimensional association rules in which the numeric attributes are </a:t>
            </a:r>
            <a:r>
              <a:rPr b="0" i="1" lang="en-US" sz="2400" u="none">
                <a:solidFill>
                  <a:schemeClr val="dk1"/>
                </a:solidFill>
                <a:latin typeface="Tahoma"/>
                <a:ea typeface="Tahoma"/>
                <a:cs typeface="Tahoma"/>
                <a:sym typeface="Tahoma"/>
              </a:rPr>
              <a:t>dynamically </a:t>
            </a:r>
            <a:r>
              <a:rPr b="0" i="0" lang="en-US" sz="2400" u="none">
                <a:solidFill>
                  <a:schemeClr val="dk1"/>
                </a:solidFill>
                <a:latin typeface="Tahoma"/>
                <a:ea typeface="Tahoma"/>
                <a:cs typeface="Tahoma"/>
                <a:sym typeface="Tahoma"/>
              </a:rPr>
              <a:t>discretized during the mining process so as to satisfy some mining criteria, such as maximizing the confidence or compactness of the rules mined.</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9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107" name="Google Shape;1107;p99"/>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Techniques can be categorized by how numerical attributes, such as </a:t>
            </a:r>
            <a:r>
              <a:rPr b="0" i="0" lang="en-US" sz="2400" u="none">
                <a:solidFill>
                  <a:schemeClr val="folHlink"/>
                </a:solidFill>
                <a:latin typeface="Tahoma"/>
                <a:ea typeface="Tahoma"/>
                <a:cs typeface="Tahoma"/>
                <a:sym typeface="Tahoma"/>
              </a:rPr>
              <a:t>age </a:t>
            </a:r>
            <a:r>
              <a:rPr b="0" i="0" lang="en-US" sz="2400" u="none">
                <a:solidFill>
                  <a:schemeClr val="dk1"/>
                </a:solidFill>
                <a:latin typeface="Tahoma"/>
                <a:ea typeface="Tahoma"/>
                <a:cs typeface="Tahoma"/>
                <a:sym typeface="Tahoma"/>
              </a:rPr>
              <a:t>or</a:t>
            </a:r>
            <a:r>
              <a:rPr b="0" i="0" lang="en-US" sz="2400" u="none">
                <a:solidFill>
                  <a:schemeClr val="folHlink"/>
                </a:solidFill>
                <a:latin typeface="Tahoma"/>
                <a:ea typeface="Tahoma"/>
                <a:cs typeface="Tahoma"/>
                <a:sym typeface="Tahoma"/>
              </a:rPr>
              <a:t> salary</a:t>
            </a:r>
            <a:r>
              <a:rPr b="0" i="0" lang="en-US" sz="2400" u="none">
                <a:solidFill>
                  <a:schemeClr val="dk1"/>
                </a:solidFill>
                <a:latin typeface="Tahoma"/>
                <a:ea typeface="Tahoma"/>
                <a:cs typeface="Tahoma"/>
                <a:sym typeface="Tahoma"/>
              </a:rPr>
              <a:t> are treated</a:t>
            </a:r>
            <a:endParaRPr/>
          </a:p>
          <a:p>
            <a:pPr indent="-342900" lvl="0" marL="342900" marR="0" rtl="0" algn="l">
              <a:lnSpc>
                <a:spcPct val="110000"/>
              </a:lnSpc>
              <a:spcBef>
                <a:spcPts val="480"/>
              </a:spcBef>
              <a:spcAft>
                <a:spcPts val="0"/>
              </a:spcAft>
              <a:buClr>
                <a:schemeClr val="folHlink"/>
              </a:buClr>
              <a:buSzPts val="1440"/>
              <a:buFont typeface="Noto Sans Symbols"/>
              <a:buAutoNum type="arabicPeriod"/>
            </a:pPr>
            <a:r>
              <a:rPr b="0" i="0" lang="en-US" sz="2400" u="none">
                <a:solidFill>
                  <a:schemeClr val="dk1"/>
                </a:solidFill>
                <a:latin typeface="Tahoma"/>
                <a:ea typeface="Tahoma"/>
                <a:cs typeface="Tahoma"/>
                <a:sym typeface="Tahoma"/>
              </a:rPr>
              <a:t>Static discretization based on predefined concept hierarchies (data cube methods)</a:t>
            </a:r>
            <a:endParaRPr/>
          </a:p>
          <a:p>
            <a:pPr indent="-342900" lvl="0" marL="342900" marR="0" rtl="0" algn="l">
              <a:lnSpc>
                <a:spcPct val="110000"/>
              </a:lnSpc>
              <a:spcBef>
                <a:spcPts val="480"/>
              </a:spcBef>
              <a:spcAft>
                <a:spcPts val="0"/>
              </a:spcAft>
              <a:buClr>
                <a:schemeClr val="folHlink"/>
              </a:buClr>
              <a:buSzPts val="1440"/>
              <a:buFont typeface="Noto Sans Symbols"/>
              <a:buAutoNum type="arabicPeriod"/>
            </a:pPr>
            <a:r>
              <a:rPr b="0" i="0" lang="en-US" sz="2400" u="none">
                <a:solidFill>
                  <a:schemeClr val="dk1"/>
                </a:solidFill>
                <a:latin typeface="Tahoma"/>
                <a:ea typeface="Tahoma"/>
                <a:cs typeface="Tahoma"/>
                <a:sym typeface="Tahoma"/>
              </a:rPr>
              <a:t>Dynamic discretization based on data distribution (quantitative rules, e.g., Agrawal &amp; Srikant@SIGMOD96) </a:t>
            </a:r>
            <a:endParaRPr/>
          </a:p>
          <a:p>
            <a:pPr indent="-342900" lvl="0" marL="342900" marR="0" rtl="0" algn="l">
              <a:lnSpc>
                <a:spcPct val="110000"/>
              </a:lnSpc>
              <a:spcBef>
                <a:spcPts val="480"/>
              </a:spcBef>
              <a:spcAft>
                <a:spcPts val="0"/>
              </a:spcAft>
              <a:buClr>
                <a:schemeClr val="folHlink"/>
              </a:buClr>
              <a:buSzPts val="1440"/>
              <a:buFont typeface="Noto Sans Symbols"/>
              <a:buAutoNum type="arabicPeriod"/>
            </a:pPr>
            <a:r>
              <a:rPr b="0" i="0" lang="en-US" sz="2400" u="none">
                <a:solidFill>
                  <a:schemeClr val="dk1"/>
                </a:solidFill>
                <a:latin typeface="Tahoma"/>
                <a:ea typeface="Tahoma"/>
                <a:cs typeface="Tahoma"/>
                <a:sym typeface="Tahoma"/>
              </a:rPr>
              <a:t>Clustering: Distance-based association (e.g., Yang &amp; Miller@SIGMOD97) </a:t>
            </a:r>
            <a:endParaRPr/>
          </a:p>
          <a:p>
            <a:pPr indent="-533400" lvl="1" marL="990600" marR="0" rtl="0" algn="l">
              <a:lnSpc>
                <a:spcPct val="11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one dimensional clustering then association</a:t>
            </a:r>
            <a:endParaRPr/>
          </a:p>
          <a:p>
            <a:pPr indent="-342900" lvl="0" marL="342900" marR="0" rtl="0" algn="l">
              <a:lnSpc>
                <a:spcPct val="110000"/>
              </a:lnSpc>
              <a:spcBef>
                <a:spcPts val="480"/>
              </a:spcBef>
              <a:spcAft>
                <a:spcPts val="0"/>
              </a:spcAft>
              <a:buClr>
                <a:schemeClr val="folHlink"/>
              </a:buClr>
              <a:buSzPts val="1440"/>
              <a:buFont typeface="Noto Sans Symbols"/>
              <a:buAutoNum type="arabicPeriod"/>
            </a:pPr>
            <a:r>
              <a:rPr b="0" i="0" lang="en-US" sz="2400" u="none">
                <a:solidFill>
                  <a:schemeClr val="dk1"/>
                </a:solidFill>
                <a:latin typeface="Tahoma"/>
                <a:ea typeface="Tahoma"/>
                <a:cs typeface="Tahoma"/>
                <a:sym typeface="Tahoma"/>
              </a:rPr>
              <a:t>Deviation: (such as Aumann and Lindell@KDD99)</a:t>
            </a:r>
            <a:endParaRPr/>
          </a:p>
          <a:p>
            <a:pPr indent="-533400" lvl="1" marL="990600" marR="0" rtl="0" algn="l">
              <a:lnSpc>
                <a:spcPct val="110000"/>
              </a:lnSpc>
              <a:spcBef>
                <a:spcPts val="400"/>
              </a:spcBef>
              <a:spcAft>
                <a:spcPts val="0"/>
              </a:spcAft>
              <a:buClr>
                <a:schemeClr val="hlink"/>
              </a:buClr>
              <a:buSzPts val="1100"/>
              <a:buFont typeface="Noto Sans Symbols"/>
              <a:buNone/>
            </a:pPr>
            <a:r>
              <a:rPr b="0" i="0" lang="en-US" sz="2000" u="none" cap="none" strike="noStrike">
                <a:solidFill>
                  <a:schemeClr val="dk1"/>
                </a:solidFill>
                <a:latin typeface="Tahoma"/>
                <a:ea typeface="Tahoma"/>
                <a:cs typeface="Tahoma"/>
                <a:sym typeface="Tahoma"/>
              </a:rPr>
              <a:t>Sex = female =&gt; Wage: mean=$7/hr (overall mean = $9)</a:t>
            </a:r>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marR="0" rtl="0" algn="l">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p:txBody>
      </p:sp>
      <p:sp>
        <p:nvSpPr>
          <p:cNvPr id="1108" name="Google Shape;1108;p9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09" name="Google Shape;1109;p9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10" name="Google Shape;1110;p9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0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16" name="Google Shape;1116;p10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17" name="Google Shape;1117;p10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18" name="Google Shape;1118;p100"/>
          <p:cNvSpPr txBox="1"/>
          <p:nvPr>
            <p:ph type="title"/>
          </p:nvPr>
        </p:nvSpPr>
        <p:spPr>
          <a:xfrm>
            <a:off x="381000" y="381000"/>
            <a:ext cx="8382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Static Discretization of Quantitative Attributes</a:t>
            </a:r>
            <a:endParaRPr/>
          </a:p>
        </p:txBody>
      </p:sp>
      <p:sp>
        <p:nvSpPr>
          <p:cNvPr id="1119" name="Google Shape;1119;p100"/>
          <p:cNvSpPr txBox="1"/>
          <p:nvPr/>
        </p:nvSpPr>
        <p:spPr>
          <a:xfrm>
            <a:off x="304800" y="1447800"/>
            <a:ext cx="8458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Discretized prior to mining using concept hierarchy.</a:t>
            </a:r>
            <a:endParaRPr/>
          </a:p>
          <a:p>
            <a:pPr indent="-342900" lvl="0" marL="342900" marR="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Numeric values are replaced by ranges.</a:t>
            </a:r>
            <a:endParaRPr/>
          </a:p>
          <a:p>
            <a:pPr indent="-342900" lvl="0" marL="342900" marR="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relational database, finding all frequent k-predicate sets will require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 or </a:t>
            </a:r>
            <a:r>
              <a:rPr b="0" i="1" lang="en-US" sz="2400" u="none">
                <a:solidFill>
                  <a:schemeClr val="dk1"/>
                </a:solidFill>
                <a:latin typeface="Tahoma"/>
                <a:ea typeface="Tahoma"/>
                <a:cs typeface="Tahoma"/>
                <a:sym typeface="Tahoma"/>
              </a:rPr>
              <a:t>k</a:t>
            </a:r>
            <a:r>
              <a:rPr b="0" i="0" lang="en-US" sz="2400" u="none">
                <a:solidFill>
                  <a:schemeClr val="dk1"/>
                </a:solidFill>
                <a:latin typeface="Tahoma"/>
                <a:ea typeface="Tahoma"/>
                <a:cs typeface="Tahoma"/>
                <a:sym typeface="Tahoma"/>
              </a:rPr>
              <a:t>+1 table scans.</a:t>
            </a:r>
            <a:endParaRPr/>
          </a:p>
          <a:p>
            <a:pPr indent="-342900" lvl="0" marL="342900" marR="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Data cube is well suited for mining.</a:t>
            </a:r>
            <a:endParaRPr/>
          </a:p>
          <a:p>
            <a:pPr indent="-342900" lvl="0" marL="342900" marR="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cells of an n-dimensional </a:t>
            </a:r>
            <a:endParaRPr/>
          </a:p>
          <a:p>
            <a:pPr indent="-285750" lvl="1" marL="742950" marR="0" rtl="0" algn="l">
              <a:lnSpc>
                <a:spcPct val="120000"/>
              </a:lnSpc>
              <a:spcBef>
                <a:spcPts val="480"/>
              </a:spcBef>
              <a:spcAft>
                <a:spcPts val="0"/>
              </a:spcAft>
              <a:buClr>
                <a:srgbClr val="003366"/>
              </a:buClr>
              <a:buSzPts val="2400"/>
              <a:buFont typeface="Tahoma"/>
              <a:buNone/>
            </a:pPr>
            <a:r>
              <a:rPr b="0" i="0" lang="en-US" sz="2400" u="none" cap="none" strike="noStrike">
                <a:solidFill>
                  <a:srgbClr val="003366"/>
                </a:solidFill>
                <a:latin typeface="Tahoma"/>
                <a:ea typeface="Tahoma"/>
                <a:cs typeface="Tahoma"/>
                <a:sym typeface="Tahoma"/>
              </a:rPr>
              <a:t>cuboid correspond to the </a:t>
            </a:r>
            <a:endParaRPr/>
          </a:p>
          <a:p>
            <a:pPr indent="-285750" lvl="1" marL="742950" marR="0" rtl="0" algn="l">
              <a:lnSpc>
                <a:spcPct val="120000"/>
              </a:lnSpc>
              <a:spcBef>
                <a:spcPts val="480"/>
              </a:spcBef>
              <a:spcAft>
                <a:spcPts val="0"/>
              </a:spcAft>
              <a:buClr>
                <a:srgbClr val="003366"/>
              </a:buClr>
              <a:buSzPts val="2400"/>
              <a:buFont typeface="Tahoma"/>
              <a:buNone/>
            </a:pPr>
            <a:r>
              <a:rPr b="0" i="0" lang="en-US" sz="2400" u="none" cap="none" strike="noStrike">
                <a:solidFill>
                  <a:srgbClr val="003366"/>
                </a:solidFill>
                <a:latin typeface="Tahoma"/>
                <a:ea typeface="Tahoma"/>
                <a:cs typeface="Tahoma"/>
                <a:sym typeface="Tahoma"/>
              </a:rPr>
              <a:t>predicate sets.</a:t>
            </a:r>
            <a:endParaRPr b="0" i="0" sz="2000" u="none" cap="none" strike="noStrike">
              <a:solidFill>
                <a:srgbClr val="003366"/>
              </a:solidFill>
              <a:latin typeface="Tahoma"/>
              <a:ea typeface="Tahoma"/>
              <a:cs typeface="Tahoma"/>
              <a:sym typeface="Tahoma"/>
            </a:endParaRPr>
          </a:p>
          <a:p>
            <a:pPr indent="-342900" lvl="0" marL="342900" marR="0" rtl="0" algn="l">
              <a:lnSpc>
                <a:spcPct val="12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Mining from data cubes</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can be much faster.</a:t>
            </a:r>
            <a:endParaRPr/>
          </a:p>
        </p:txBody>
      </p:sp>
      <p:grpSp>
        <p:nvGrpSpPr>
          <p:cNvPr id="1120" name="Google Shape;1120;p100"/>
          <p:cNvGrpSpPr/>
          <p:nvPr/>
        </p:nvGrpSpPr>
        <p:grpSpPr>
          <a:xfrm>
            <a:off x="4610100" y="3429000"/>
            <a:ext cx="4229100" cy="3094037"/>
            <a:chOff x="2904" y="2160"/>
            <a:chExt cx="2664" cy="1949"/>
          </a:xfrm>
        </p:grpSpPr>
        <p:cxnSp>
          <p:nvCxnSpPr>
            <p:cNvPr id="1121" name="Google Shape;1121;p100"/>
            <p:cNvCxnSpPr/>
            <p:nvPr/>
          </p:nvCxnSpPr>
          <p:spPr>
            <a:xfrm flipH="1" rot="10800000">
              <a:off x="4356" y="3408"/>
              <a:ext cx="672" cy="480"/>
            </a:xfrm>
            <a:prstGeom prst="straightConnector1">
              <a:avLst/>
            </a:prstGeom>
            <a:noFill/>
            <a:ln cap="flat" cmpd="sng" w="12700">
              <a:solidFill>
                <a:srgbClr val="008484"/>
              </a:solidFill>
              <a:prstDash val="solid"/>
              <a:miter lim="800000"/>
              <a:headEnd len="med" w="med" type="none"/>
              <a:tailEnd len="med" w="med" type="none"/>
            </a:ln>
          </p:spPr>
        </p:cxnSp>
        <p:cxnSp>
          <p:nvCxnSpPr>
            <p:cNvPr id="1122" name="Google Shape;1122;p100"/>
            <p:cNvCxnSpPr/>
            <p:nvPr/>
          </p:nvCxnSpPr>
          <p:spPr>
            <a:xfrm rot="10800000">
              <a:off x="4376" y="3384"/>
              <a:ext cx="1" cy="528"/>
            </a:xfrm>
            <a:prstGeom prst="straightConnector1">
              <a:avLst/>
            </a:prstGeom>
            <a:noFill/>
            <a:ln cap="flat" cmpd="sng" w="12700">
              <a:solidFill>
                <a:srgbClr val="008484"/>
              </a:solidFill>
              <a:prstDash val="solid"/>
              <a:miter lim="800000"/>
              <a:headEnd len="med" w="med" type="none"/>
              <a:tailEnd len="med" w="med" type="none"/>
            </a:ln>
          </p:spPr>
        </p:cxnSp>
        <p:sp>
          <p:nvSpPr>
            <p:cNvPr id="1123" name="Google Shape;1123;p100"/>
            <p:cNvSpPr/>
            <p:nvPr/>
          </p:nvSpPr>
          <p:spPr>
            <a:xfrm>
              <a:off x="3712" y="3432"/>
              <a:ext cx="664" cy="480"/>
            </a:xfrm>
            <a:custGeom>
              <a:rect b="b" l="l" r="r" t="t"/>
              <a:pathLst>
                <a:path extrusionOk="0" h="480" w="664">
                  <a:moveTo>
                    <a:pt x="664" y="480"/>
                  </a:moveTo>
                  <a:lnTo>
                    <a:pt x="0" y="0"/>
                  </a:lnTo>
                </a:path>
              </a:pathLst>
            </a:custGeom>
            <a:noFill/>
            <a:ln cap="flat" cmpd="sng" w="12700">
              <a:solidFill>
                <a:srgbClr val="0084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4" name="Google Shape;1124;p100"/>
            <p:cNvSpPr txBox="1"/>
            <p:nvPr/>
          </p:nvSpPr>
          <p:spPr>
            <a:xfrm>
              <a:off x="4032" y="2688"/>
              <a:ext cx="576"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(income)</a:t>
              </a:r>
              <a:endParaRPr/>
            </a:p>
          </p:txBody>
        </p:sp>
        <p:cxnSp>
          <p:nvCxnSpPr>
            <p:cNvPr id="1125" name="Google Shape;1125;p100"/>
            <p:cNvCxnSpPr/>
            <p:nvPr/>
          </p:nvCxnSpPr>
          <p:spPr>
            <a:xfrm>
              <a:off x="3704" y="2808"/>
              <a:ext cx="1" cy="624"/>
            </a:xfrm>
            <a:prstGeom prst="straightConnector1">
              <a:avLst/>
            </a:prstGeom>
            <a:noFill/>
            <a:ln cap="flat" cmpd="sng" w="12700">
              <a:solidFill>
                <a:srgbClr val="008484"/>
              </a:solidFill>
              <a:prstDash val="solid"/>
              <a:miter lim="800000"/>
              <a:headEnd len="med" w="med" type="none"/>
              <a:tailEnd len="med" w="med" type="none"/>
            </a:ln>
          </p:spPr>
        </p:cxnSp>
        <p:cxnSp>
          <p:nvCxnSpPr>
            <p:cNvPr id="1126" name="Google Shape;1126;p100"/>
            <p:cNvCxnSpPr/>
            <p:nvPr/>
          </p:nvCxnSpPr>
          <p:spPr>
            <a:xfrm>
              <a:off x="3704" y="2808"/>
              <a:ext cx="672" cy="576"/>
            </a:xfrm>
            <a:prstGeom prst="straightConnector1">
              <a:avLst/>
            </a:prstGeom>
            <a:noFill/>
            <a:ln cap="flat" cmpd="sng" w="12700">
              <a:solidFill>
                <a:srgbClr val="008484"/>
              </a:solidFill>
              <a:prstDash val="solid"/>
              <a:miter lim="800000"/>
              <a:headEnd len="med" w="med" type="none"/>
              <a:tailEnd len="med" w="med" type="none"/>
            </a:ln>
          </p:spPr>
        </p:cxnSp>
        <p:cxnSp>
          <p:nvCxnSpPr>
            <p:cNvPr id="1127" name="Google Shape;1127;p100"/>
            <p:cNvCxnSpPr/>
            <p:nvPr/>
          </p:nvCxnSpPr>
          <p:spPr>
            <a:xfrm>
              <a:off x="5048" y="2856"/>
              <a:ext cx="1" cy="576"/>
            </a:xfrm>
            <a:prstGeom prst="straightConnector1">
              <a:avLst/>
            </a:prstGeom>
            <a:noFill/>
            <a:ln cap="flat" cmpd="sng" w="12700">
              <a:solidFill>
                <a:srgbClr val="008484"/>
              </a:solidFill>
              <a:prstDash val="solid"/>
              <a:miter lim="800000"/>
              <a:headEnd len="med" w="med" type="none"/>
              <a:tailEnd len="med" w="med" type="none"/>
            </a:ln>
          </p:spPr>
        </p:cxnSp>
        <p:cxnSp>
          <p:nvCxnSpPr>
            <p:cNvPr id="1128" name="Google Shape;1128;p100"/>
            <p:cNvCxnSpPr/>
            <p:nvPr/>
          </p:nvCxnSpPr>
          <p:spPr>
            <a:xfrm>
              <a:off x="4376" y="2808"/>
              <a:ext cx="672" cy="624"/>
            </a:xfrm>
            <a:prstGeom prst="straightConnector1">
              <a:avLst/>
            </a:prstGeom>
            <a:noFill/>
            <a:ln cap="flat" cmpd="sng" w="12700">
              <a:solidFill>
                <a:srgbClr val="008484"/>
              </a:solidFill>
              <a:prstDash val="solid"/>
              <a:miter lim="800000"/>
              <a:headEnd len="med" w="med" type="none"/>
              <a:tailEnd len="med" w="med" type="none"/>
            </a:ln>
          </p:spPr>
        </p:cxnSp>
        <p:cxnSp>
          <p:nvCxnSpPr>
            <p:cNvPr id="1129" name="Google Shape;1129;p100"/>
            <p:cNvCxnSpPr/>
            <p:nvPr/>
          </p:nvCxnSpPr>
          <p:spPr>
            <a:xfrm rot="10800000">
              <a:off x="4424" y="2376"/>
              <a:ext cx="624" cy="480"/>
            </a:xfrm>
            <a:prstGeom prst="straightConnector1">
              <a:avLst/>
            </a:prstGeom>
            <a:noFill/>
            <a:ln cap="flat" cmpd="sng" w="12700">
              <a:solidFill>
                <a:srgbClr val="008484"/>
              </a:solidFill>
              <a:prstDash val="solid"/>
              <a:miter lim="800000"/>
              <a:headEnd len="med" w="med" type="none"/>
              <a:tailEnd len="med" w="med" type="none"/>
            </a:ln>
          </p:spPr>
        </p:cxnSp>
        <p:cxnSp>
          <p:nvCxnSpPr>
            <p:cNvPr id="1130" name="Google Shape;1130;p100"/>
            <p:cNvCxnSpPr/>
            <p:nvPr/>
          </p:nvCxnSpPr>
          <p:spPr>
            <a:xfrm flipH="1" rot="10800000">
              <a:off x="3704" y="2376"/>
              <a:ext cx="720" cy="432"/>
            </a:xfrm>
            <a:prstGeom prst="straightConnector1">
              <a:avLst/>
            </a:prstGeom>
            <a:noFill/>
            <a:ln cap="flat" cmpd="sng" w="12700">
              <a:solidFill>
                <a:srgbClr val="008484"/>
              </a:solidFill>
              <a:prstDash val="solid"/>
              <a:miter lim="800000"/>
              <a:headEnd len="med" w="med" type="none"/>
              <a:tailEnd len="med" w="med" type="none"/>
            </a:ln>
          </p:spPr>
        </p:cxnSp>
        <p:cxnSp>
          <p:nvCxnSpPr>
            <p:cNvPr id="1131" name="Google Shape;1131;p100"/>
            <p:cNvCxnSpPr/>
            <p:nvPr/>
          </p:nvCxnSpPr>
          <p:spPr>
            <a:xfrm flipH="1">
              <a:off x="4376" y="2376"/>
              <a:ext cx="48" cy="432"/>
            </a:xfrm>
            <a:prstGeom prst="straightConnector1">
              <a:avLst/>
            </a:prstGeom>
            <a:noFill/>
            <a:ln cap="flat" cmpd="sng" w="12700">
              <a:solidFill>
                <a:srgbClr val="008484"/>
              </a:solidFill>
              <a:prstDash val="solid"/>
              <a:miter lim="800000"/>
              <a:headEnd len="med" w="med" type="none"/>
              <a:tailEnd len="med" w="med" type="none"/>
            </a:ln>
          </p:spPr>
        </p:cxnSp>
        <p:sp>
          <p:nvSpPr>
            <p:cNvPr id="1132" name="Google Shape;1132;p100"/>
            <p:cNvSpPr txBox="1"/>
            <p:nvPr/>
          </p:nvSpPr>
          <p:spPr>
            <a:xfrm>
              <a:off x="3370" y="2688"/>
              <a:ext cx="296"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(age)</a:t>
              </a:r>
              <a:endParaRPr/>
            </a:p>
          </p:txBody>
        </p:sp>
        <p:sp>
          <p:nvSpPr>
            <p:cNvPr id="1133" name="Google Shape;1133;p100"/>
            <p:cNvSpPr txBox="1"/>
            <p:nvPr/>
          </p:nvSpPr>
          <p:spPr>
            <a:xfrm>
              <a:off x="4328" y="2160"/>
              <a:ext cx="212" cy="2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a:t>
              </a:r>
              <a:endParaRPr/>
            </a:p>
          </p:txBody>
        </p:sp>
        <p:cxnSp>
          <p:nvCxnSpPr>
            <p:cNvPr id="1134" name="Google Shape;1134;p100"/>
            <p:cNvCxnSpPr/>
            <p:nvPr/>
          </p:nvCxnSpPr>
          <p:spPr>
            <a:xfrm flipH="1" rot="10800000">
              <a:off x="3704" y="2808"/>
              <a:ext cx="672" cy="624"/>
            </a:xfrm>
            <a:prstGeom prst="straightConnector1">
              <a:avLst/>
            </a:prstGeom>
            <a:noFill/>
            <a:ln cap="flat" cmpd="sng" w="12700">
              <a:solidFill>
                <a:srgbClr val="008484"/>
              </a:solidFill>
              <a:prstDash val="solid"/>
              <a:miter lim="800000"/>
              <a:headEnd len="med" w="med" type="none"/>
              <a:tailEnd len="med" w="med" type="none"/>
            </a:ln>
          </p:spPr>
        </p:cxnSp>
        <p:cxnSp>
          <p:nvCxnSpPr>
            <p:cNvPr id="1135" name="Google Shape;1135;p100"/>
            <p:cNvCxnSpPr/>
            <p:nvPr/>
          </p:nvCxnSpPr>
          <p:spPr>
            <a:xfrm flipH="1" rot="10800000">
              <a:off x="4376" y="2856"/>
              <a:ext cx="672" cy="528"/>
            </a:xfrm>
            <a:prstGeom prst="straightConnector1">
              <a:avLst/>
            </a:prstGeom>
            <a:noFill/>
            <a:ln cap="flat" cmpd="sng" w="12700">
              <a:solidFill>
                <a:srgbClr val="008484"/>
              </a:solidFill>
              <a:prstDash val="solid"/>
              <a:miter lim="800000"/>
              <a:headEnd len="med" w="med" type="none"/>
              <a:tailEnd len="med" w="med" type="none"/>
            </a:ln>
          </p:spPr>
        </p:cxnSp>
        <p:sp>
          <p:nvSpPr>
            <p:cNvPr id="1136" name="Google Shape;1136;p100"/>
            <p:cNvSpPr txBox="1"/>
            <p:nvPr/>
          </p:nvSpPr>
          <p:spPr>
            <a:xfrm>
              <a:off x="5008" y="2688"/>
              <a:ext cx="368"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(buys)</a:t>
              </a:r>
              <a:endParaRPr/>
            </a:p>
          </p:txBody>
        </p:sp>
        <p:sp>
          <p:nvSpPr>
            <p:cNvPr id="1137" name="Google Shape;1137;p100"/>
            <p:cNvSpPr txBox="1"/>
            <p:nvPr/>
          </p:nvSpPr>
          <p:spPr>
            <a:xfrm>
              <a:off x="2904" y="3360"/>
              <a:ext cx="792"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(age, income)</a:t>
              </a:r>
              <a:endParaRPr/>
            </a:p>
          </p:txBody>
        </p:sp>
        <p:sp>
          <p:nvSpPr>
            <p:cNvPr id="1138" name="Google Shape;1138;p100"/>
            <p:cNvSpPr txBox="1"/>
            <p:nvPr/>
          </p:nvSpPr>
          <p:spPr>
            <a:xfrm>
              <a:off x="4060" y="3360"/>
              <a:ext cx="604"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(age,buys)</a:t>
              </a:r>
              <a:endParaRPr/>
            </a:p>
          </p:txBody>
        </p:sp>
        <p:sp>
          <p:nvSpPr>
            <p:cNvPr id="1139" name="Google Shape;1139;p100"/>
            <p:cNvSpPr txBox="1"/>
            <p:nvPr/>
          </p:nvSpPr>
          <p:spPr>
            <a:xfrm>
              <a:off x="4740" y="3360"/>
              <a:ext cx="828"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(income,buys)</a:t>
              </a:r>
              <a:endParaRPr/>
            </a:p>
          </p:txBody>
        </p:sp>
        <p:sp>
          <p:nvSpPr>
            <p:cNvPr id="1140" name="Google Shape;1140;p100"/>
            <p:cNvSpPr txBox="1"/>
            <p:nvPr/>
          </p:nvSpPr>
          <p:spPr>
            <a:xfrm>
              <a:off x="3784" y="3936"/>
              <a:ext cx="1064" cy="17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8484"/>
                </a:buClr>
                <a:buSzPts val="1800"/>
                <a:buFont typeface="Times New Roman"/>
                <a:buNone/>
              </a:pPr>
              <a:r>
                <a:rPr b="0" i="0" lang="en-US" sz="1800" u="none">
                  <a:solidFill>
                    <a:srgbClr val="008484"/>
                  </a:solidFill>
                  <a:latin typeface="Times New Roman"/>
                  <a:ea typeface="Times New Roman"/>
                  <a:cs typeface="Times New Roman"/>
                  <a:sym typeface="Times New Roman"/>
                </a:rPr>
                <a:t>(age,income,buys)</a:t>
              </a:r>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0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46" name="Google Shape;1146;p10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47" name="Google Shape;1147;p10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48" name="Google Shape;1148;p101"/>
          <p:cNvSpPr txBox="1"/>
          <p:nvPr>
            <p:ph type="title"/>
          </p:nvPr>
        </p:nvSpPr>
        <p:spPr>
          <a:xfrm>
            <a:off x="1143000" y="381000"/>
            <a:ext cx="765175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Quantitative Association Rules</a:t>
            </a:r>
            <a:endParaRPr/>
          </a:p>
        </p:txBody>
      </p:sp>
      <p:sp>
        <p:nvSpPr>
          <p:cNvPr id="1149" name="Google Shape;1149;p101"/>
          <p:cNvSpPr txBox="1"/>
          <p:nvPr/>
        </p:nvSpPr>
        <p:spPr>
          <a:xfrm>
            <a:off x="381000" y="1371600"/>
            <a:ext cx="83820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Proposed by Lent, Swami and Widom ICDE’97</a:t>
            </a:r>
            <a:endParaRPr/>
          </a:p>
          <a:p>
            <a:pPr indent="-342900" lvl="0" marL="342900" marR="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Numeric attributes are </a:t>
            </a:r>
            <a:r>
              <a:rPr b="0" i="1" lang="en-US" sz="2400" u="none">
                <a:solidFill>
                  <a:schemeClr val="dk1"/>
                </a:solidFill>
                <a:latin typeface="Tahoma"/>
                <a:ea typeface="Tahoma"/>
                <a:cs typeface="Tahoma"/>
                <a:sym typeface="Tahoma"/>
              </a:rPr>
              <a:t>dynamically</a:t>
            </a:r>
            <a:r>
              <a:rPr b="0" i="0" lang="en-US" sz="2400" u="none">
                <a:solidFill>
                  <a:schemeClr val="dk1"/>
                </a:solidFill>
                <a:latin typeface="Tahoma"/>
                <a:ea typeface="Tahoma"/>
                <a:cs typeface="Tahoma"/>
                <a:sym typeface="Tahoma"/>
              </a:rPr>
              <a:t> discretized</a:t>
            </a:r>
            <a:endParaRPr/>
          </a:p>
          <a:p>
            <a:pPr indent="-285750" lvl="1" marL="742950" marR="0" rtl="0" algn="l">
              <a:lnSpc>
                <a:spcPct val="9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Such that the confidence or compactness of the rules mined is maximized</a:t>
            </a:r>
            <a:endParaRPr/>
          </a:p>
          <a:p>
            <a:pPr indent="-342900" lvl="0" marL="342900" marR="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2-D quantitative association rules: A</a:t>
            </a:r>
            <a:r>
              <a:rPr b="0" baseline="-25000" i="0" lang="en-US" sz="2400" u="none">
                <a:solidFill>
                  <a:schemeClr val="dk1"/>
                </a:solidFill>
                <a:latin typeface="Tahoma"/>
                <a:ea typeface="Tahoma"/>
                <a:cs typeface="Tahoma"/>
                <a:sym typeface="Tahoma"/>
              </a:rPr>
              <a:t>quan1</a:t>
            </a:r>
            <a:r>
              <a:rPr b="0" i="0" lang="en-US" sz="2400" u="none">
                <a:solidFill>
                  <a:schemeClr val="dk1"/>
                </a:solidFill>
                <a:latin typeface="Tahoma"/>
                <a:ea typeface="Tahoma"/>
                <a:cs typeface="Tahoma"/>
                <a:sym typeface="Tahoma"/>
              </a:rPr>
              <a:t> ∧ A</a:t>
            </a:r>
            <a:r>
              <a:rPr b="0" baseline="-25000" i="0" lang="en-US" sz="2400" u="none">
                <a:solidFill>
                  <a:schemeClr val="dk1"/>
                </a:solidFill>
                <a:latin typeface="Tahoma"/>
                <a:ea typeface="Tahoma"/>
                <a:cs typeface="Tahoma"/>
                <a:sym typeface="Tahoma"/>
              </a:rPr>
              <a:t>quan2 </a:t>
            </a:r>
            <a:r>
              <a:rPr b="0" i="0" lang="en-US" sz="2400" u="none">
                <a:solidFill>
                  <a:schemeClr val="dk1"/>
                </a:solidFill>
                <a:latin typeface="Tahoma"/>
                <a:ea typeface="Tahoma"/>
                <a:cs typeface="Tahoma"/>
                <a:sym typeface="Tahoma"/>
              </a:rPr>
              <a:t>⇒ A</a:t>
            </a:r>
            <a:r>
              <a:rPr b="0" baseline="-25000" i="0" lang="en-US" sz="2400" u="none">
                <a:solidFill>
                  <a:schemeClr val="dk1"/>
                </a:solidFill>
                <a:latin typeface="Tahoma"/>
                <a:ea typeface="Tahoma"/>
                <a:cs typeface="Tahoma"/>
                <a:sym typeface="Tahoma"/>
              </a:rPr>
              <a:t>cat</a:t>
            </a:r>
            <a:endParaRPr/>
          </a:p>
          <a:p>
            <a:pPr indent="-342900" lvl="0" marL="342900" marR="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Cluster </a:t>
            </a:r>
            <a:r>
              <a:rPr b="0" i="1" lang="en-US" sz="2400" u="none">
                <a:solidFill>
                  <a:schemeClr val="dk1"/>
                </a:solidFill>
                <a:latin typeface="Tahoma"/>
                <a:ea typeface="Tahoma"/>
                <a:cs typeface="Tahoma"/>
                <a:sym typeface="Tahoma"/>
              </a:rPr>
              <a:t>adjacent   </a:t>
            </a:r>
            <a:r>
              <a:rPr b="0" i="0" lang="en-US" sz="2400" u="none">
                <a:solidFill>
                  <a:schemeClr val="dk1"/>
                </a:solidFill>
                <a:latin typeface="Tahoma"/>
                <a:ea typeface="Tahoma"/>
                <a:cs typeface="Tahoma"/>
                <a:sym typeface="Tahoma"/>
              </a:rPr>
              <a:t>                                          </a:t>
            </a:r>
            <a:r>
              <a:rPr b="0" i="0" lang="en-US" sz="2400" u="none">
                <a:solidFill>
                  <a:srgbClr val="003366"/>
                </a:solidFill>
                <a:latin typeface="Tahoma"/>
                <a:ea typeface="Tahoma"/>
                <a:cs typeface="Tahoma"/>
                <a:sym typeface="Tahoma"/>
              </a:rPr>
              <a:t>association rules to form general rules using a 2-D grid</a:t>
            </a:r>
            <a:endParaRPr b="0" i="0" sz="24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02"/>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155" name="Google Shape;1155;p102"/>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A system called ARCS uses approach that maps pairs of quantitative attributes onto a 2-D grid for tuples satisfying a given categorical attribute condition.</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grid is then searched for clusters of points from which the association rules are generated.</a:t>
            </a:r>
            <a:endParaRPr/>
          </a:p>
        </p:txBody>
      </p:sp>
      <p:sp>
        <p:nvSpPr>
          <p:cNvPr id="1156" name="Google Shape;1156;p10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57" name="Google Shape;1157;p10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58" name="Google Shape;1158;p10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03"/>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164" name="Google Shape;1164;p10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65" name="Google Shape;1165;p10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66" name="Google Shape;1166;p10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67" name="Google Shape;1167;p103"/>
          <p:cNvSpPr txBox="1"/>
          <p:nvPr/>
        </p:nvSpPr>
        <p:spPr>
          <a:xfrm>
            <a:off x="304800" y="1266825"/>
            <a:ext cx="85344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Example</a:t>
            </a:r>
            <a:endParaRPr/>
          </a:p>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age(X,”34-35”) ∧ income(X,”30-50K”) </a:t>
            </a:r>
            <a:endParaRPr/>
          </a:p>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				⇒ buys(X,”high resolution TV”)</a:t>
            </a:r>
            <a:endParaRPr/>
          </a:p>
        </p:txBody>
      </p:sp>
      <p:pic>
        <p:nvPicPr>
          <p:cNvPr id="1168" name="Google Shape;1168;p103"/>
          <p:cNvPicPr preferRelativeResize="0"/>
          <p:nvPr/>
        </p:nvPicPr>
        <p:blipFill rotWithShape="1">
          <a:blip r:embed="rId3">
            <a:alphaModFix/>
          </a:blip>
          <a:srcRect b="0" l="0" r="0" t="0"/>
          <a:stretch/>
        </p:blipFill>
        <p:spPr>
          <a:xfrm>
            <a:off x="928687" y="2543175"/>
            <a:ext cx="7300912" cy="40862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0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74" name="Google Shape;1174;p10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75" name="Google Shape;1175;p10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76" name="Google Shape;1176;p104"/>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Chapter 5: Mining Frequent Patterns, Association and Correlations</a:t>
            </a:r>
            <a:endParaRPr/>
          </a:p>
        </p:txBody>
      </p:sp>
      <p:sp>
        <p:nvSpPr>
          <p:cNvPr id="1177" name="Google Shape;1177;p104"/>
          <p:cNvSpPr txBox="1"/>
          <p:nvPr>
            <p:ph idx="1" type="body"/>
          </p:nvPr>
        </p:nvSpPr>
        <p:spPr>
          <a:xfrm>
            <a:off x="381000" y="1524000"/>
            <a:ext cx="81534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sp>
        <p:nvSpPr>
          <p:cNvPr id="1178" name="Google Shape;1178;p104"/>
          <p:cNvSpPr/>
          <p:nvPr/>
        </p:nvSpPr>
        <p:spPr>
          <a:xfrm rot="-2220000">
            <a:off x="8305800" y="3733800"/>
            <a:ext cx="685800" cy="152400"/>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206" name="Google Shape;206;p2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207" name="Google Shape;207;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208" name="Google Shape;208;p24"/>
          <p:cNvSpPr txBox="1"/>
          <p:nvPr>
            <p:ph type="title"/>
          </p:nvPr>
        </p:nvSpPr>
        <p:spPr>
          <a:xfrm>
            <a:off x="381000" y="381000"/>
            <a:ext cx="8305800" cy="609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Chapter 5: Mining Frequent Patterns, Association and Correlations</a:t>
            </a:r>
            <a:endParaRPr/>
          </a:p>
        </p:txBody>
      </p:sp>
      <p:sp>
        <p:nvSpPr>
          <p:cNvPr id="209" name="Google Shape;209;p24"/>
          <p:cNvSpPr txBox="1"/>
          <p:nvPr>
            <p:ph idx="1" type="body"/>
          </p:nvPr>
        </p:nvSpPr>
        <p:spPr>
          <a:xfrm>
            <a:off x="381000" y="1524000"/>
            <a:ext cx="7924800" cy="4953000"/>
          </a:xfrm>
          <a:prstGeom prst="rect">
            <a:avLst/>
          </a:prstGeom>
          <a:noFill/>
          <a:ln>
            <a:noFill/>
          </a:ln>
        </p:spPr>
        <p:txBody>
          <a:bodyPr anchorCtr="0" anchor="t" bIns="46025" lIns="92075" spcFirstLastPara="1" rIns="92075" wrap="square" tIns="46025">
            <a:noAutofit/>
          </a:bodyPr>
          <a:lstStyle/>
          <a:p>
            <a:pPr indent="-457200" lvl="0" marL="457200" rtl="0" algn="l">
              <a:lnSpc>
                <a:spcPct val="12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Basic concepts and a road map</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Efficient and scalable frequent itemset mining methods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Mining various kinds of association rules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From association mining to correlation analysis</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Constraint-based association mining</a:t>
            </a:r>
            <a:endParaRPr/>
          </a:p>
          <a:p>
            <a:pPr indent="-457200" lvl="0" marL="457200" rtl="0" algn="l">
              <a:lnSpc>
                <a:spcPct val="12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Summary</a:t>
            </a:r>
            <a:endParaRPr/>
          </a:p>
        </p:txBody>
      </p:sp>
      <p:sp>
        <p:nvSpPr>
          <p:cNvPr id="210" name="Google Shape;210;p24"/>
          <p:cNvSpPr/>
          <p:nvPr/>
        </p:nvSpPr>
        <p:spPr>
          <a:xfrm rot="600000">
            <a:off x="2514600" y="3048000"/>
            <a:ext cx="693737" cy="150812"/>
          </a:xfrm>
          <a:prstGeom prst="lef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05"/>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84" name="Google Shape;1184;p105"/>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85" name="Google Shape;1185;p10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86" name="Google Shape;1186;p105"/>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(Lift)</a:t>
            </a:r>
            <a:endParaRPr/>
          </a:p>
        </p:txBody>
      </p:sp>
      <p:sp>
        <p:nvSpPr>
          <p:cNvPr id="1187" name="Google Shape;1187;p105"/>
          <p:cNvSpPr txBox="1"/>
          <p:nvPr>
            <p:ph idx="1" type="body"/>
          </p:nvPr>
        </p:nvSpPr>
        <p:spPr>
          <a:xfrm>
            <a:off x="381000" y="1295400"/>
            <a:ext cx="87630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320"/>
              <a:buFont typeface="Noto Sans Symbols"/>
              <a:buChar char="■"/>
            </a:pPr>
            <a:r>
              <a:rPr b="0" i="1" lang="en-US" sz="2200" u="none">
                <a:solidFill>
                  <a:schemeClr val="dk1"/>
                </a:solidFill>
                <a:latin typeface="Tahoma"/>
                <a:ea typeface="Tahoma"/>
                <a:cs typeface="Tahoma"/>
                <a:sym typeface="Tahoma"/>
              </a:rPr>
              <a:t>play basketball</a:t>
            </a:r>
            <a:r>
              <a:rPr b="0" i="0" lang="en-US" sz="2200" u="none">
                <a:solidFill>
                  <a:schemeClr val="dk1"/>
                </a:solidFill>
                <a:latin typeface="Tahoma"/>
                <a:ea typeface="Tahoma"/>
                <a:cs typeface="Tahoma"/>
                <a:sym typeface="Tahoma"/>
              </a:rPr>
              <a:t>  ⇒ </a:t>
            </a:r>
            <a:r>
              <a:rPr b="0" i="1" lang="en-US" sz="2200" u="none">
                <a:solidFill>
                  <a:schemeClr val="dk1"/>
                </a:solidFill>
                <a:latin typeface="Tahoma"/>
                <a:ea typeface="Tahoma"/>
                <a:cs typeface="Tahoma"/>
                <a:sym typeface="Tahoma"/>
              </a:rPr>
              <a:t>eat cereal</a:t>
            </a:r>
            <a:r>
              <a:rPr b="0" i="0" lang="en-US" sz="2200" u="none">
                <a:solidFill>
                  <a:schemeClr val="dk1"/>
                </a:solidFill>
                <a:latin typeface="Tahoma"/>
                <a:ea typeface="Tahoma"/>
                <a:cs typeface="Tahoma"/>
                <a:sym typeface="Tahoma"/>
              </a:rPr>
              <a:t> [40%, 66.7%]  is misleading</a:t>
            </a:r>
            <a:endParaRPr/>
          </a:p>
          <a:p>
            <a:pPr indent="-285750" lvl="1" marL="742950" rtl="0" algn="l">
              <a:lnSpc>
                <a:spcPct val="13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The overall % of students eating cereal is 75% &gt; 66.7%.</a:t>
            </a:r>
            <a:endParaRPr/>
          </a:p>
          <a:p>
            <a:pPr indent="-342900" lvl="0" marL="342900" rtl="0" algn="l">
              <a:lnSpc>
                <a:spcPct val="130000"/>
              </a:lnSpc>
              <a:spcBef>
                <a:spcPts val="440"/>
              </a:spcBef>
              <a:spcAft>
                <a:spcPts val="0"/>
              </a:spcAft>
              <a:buClr>
                <a:schemeClr val="folHlink"/>
              </a:buClr>
              <a:buSzPts val="1320"/>
              <a:buFont typeface="Noto Sans Symbols"/>
              <a:buChar char="■"/>
            </a:pPr>
            <a:r>
              <a:rPr b="0" i="1" lang="en-US" sz="2200" u="none">
                <a:solidFill>
                  <a:schemeClr val="dk1"/>
                </a:solidFill>
                <a:latin typeface="Tahoma"/>
                <a:ea typeface="Tahoma"/>
                <a:cs typeface="Tahoma"/>
                <a:sym typeface="Tahoma"/>
              </a:rPr>
              <a:t>play basketball</a:t>
            </a:r>
            <a:r>
              <a:rPr b="0" i="0" lang="en-US" sz="2200" u="none">
                <a:solidFill>
                  <a:schemeClr val="dk1"/>
                </a:solidFill>
                <a:latin typeface="Tahoma"/>
                <a:ea typeface="Tahoma"/>
                <a:cs typeface="Tahoma"/>
                <a:sym typeface="Tahoma"/>
              </a:rPr>
              <a:t>  ⇒ </a:t>
            </a:r>
            <a:r>
              <a:rPr b="0" i="1" lang="en-US" sz="2200" u="none">
                <a:solidFill>
                  <a:schemeClr val="dk1"/>
                </a:solidFill>
                <a:latin typeface="Tahoma"/>
                <a:ea typeface="Tahoma"/>
                <a:cs typeface="Tahoma"/>
                <a:sym typeface="Tahoma"/>
              </a:rPr>
              <a:t>not eat cereal</a:t>
            </a:r>
            <a:r>
              <a:rPr b="0" i="0" lang="en-US" sz="2200" u="none">
                <a:solidFill>
                  <a:schemeClr val="dk1"/>
                </a:solidFill>
                <a:latin typeface="Tahoma"/>
                <a:ea typeface="Tahoma"/>
                <a:cs typeface="Tahoma"/>
                <a:sym typeface="Tahoma"/>
              </a:rPr>
              <a:t> [20%, 33.3%] is more accurate, although with lower support and confidence</a:t>
            </a:r>
            <a:endParaRPr/>
          </a:p>
          <a:p>
            <a:pPr indent="-342900" lvl="0" marL="342900" rtl="0" algn="l">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The support and confidence measures are insufficient at filtering out uninteresting association rules. To tackle this weakness, a correlation measure can be used to augment the support-confidence framework for association rules. This leads to </a:t>
            </a:r>
            <a:r>
              <a:rPr b="0" i="1" lang="en-US" sz="2200" u="none">
                <a:solidFill>
                  <a:schemeClr val="dk1"/>
                </a:solidFill>
                <a:latin typeface="Tahoma"/>
                <a:ea typeface="Tahoma"/>
                <a:cs typeface="Tahoma"/>
                <a:sym typeface="Tahoma"/>
              </a:rPr>
              <a:t>correlation rules </a:t>
            </a:r>
            <a:r>
              <a:rPr b="0" i="0" lang="en-US" sz="2200" u="none">
                <a:solidFill>
                  <a:schemeClr val="dk1"/>
                </a:solidFill>
                <a:latin typeface="Tahoma"/>
                <a:ea typeface="Tahoma"/>
                <a:cs typeface="Tahoma"/>
                <a:sym typeface="Tahoma"/>
              </a:rPr>
              <a:t>of the form</a:t>
            </a:r>
            <a:endParaRPr/>
          </a:p>
          <a:p>
            <a:pPr indent="-342900" lvl="0" marL="342900" rtl="0" algn="l">
              <a:lnSpc>
                <a:spcPct val="100000"/>
              </a:lnSpc>
              <a:spcBef>
                <a:spcPts val="560"/>
              </a:spcBef>
              <a:spcAft>
                <a:spcPts val="0"/>
              </a:spcAft>
              <a:buSzPts val="1680"/>
              <a:buNone/>
            </a:pPr>
            <a:r>
              <a:rPr b="0" i="1" lang="en-US" sz="2800" u="none">
                <a:solidFill>
                  <a:schemeClr val="dk1"/>
                </a:solidFill>
                <a:latin typeface="Tahoma"/>
                <a:ea typeface="Tahoma"/>
                <a:cs typeface="Tahoma"/>
                <a:sym typeface="Tahoma"/>
              </a:rPr>
              <a:t>	A=&gt;B </a:t>
            </a:r>
            <a:r>
              <a:rPr b="0" i="0" lang="en-US" sz="2800" u="none">
                <a:solidFill>
                  <a:schemeClr val="dk1"/>
                </a:solidFill>
                <a:latin typeface="Tahoma"/>
                <a:ea typeface="Tahoma"/>
                <a:cs typeface="Tahoma"/>
                <a:sym typeface="Tahoma"/>
              </a:rPr>
              <a:t>[</a:t>
            </a:r>
            <a:r>
              <a:rPr b="0" i="1" lang="en-US" sz="2800" u="none">
                <a:solidFill>
                  <a:schemeClr val="dk1"/>
                </a:solidFill>
                <a:latin typeface="Tahoma"/>
                <a:ea typeface="Tahoma"/>
                <a:cs typeface="Tahoma"/>
                <a:sym typeface="Tahoma"/>
              </a:rPr>
              <a:t>support</a:t>
            </a:r>
            <a:r>
              <a:rPr b="0" i="0" lang="en-US" sz="28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confidence</a:t>
            </a:r>
            <a:r>
              <a:rPr b="0" i="0" lang="en-US" sz="2800" u="none">
                <a:solidFill>
                  <a:schemeClr val="dk1"/>
                </a:solidFill>
                <a:latin typeface="Tahoma"/>
                <a:ea typeface="Tahoma"/>
                <a:cs typeface="Tahoma"/>
                <a:sym typeface="Tahoma"/>
              </a:rPr>
              <a:t>. </a:t>
            </a:r>
            <a:r>
              <a:rPr b="0" i="1" lang="en-US" sz="2800" u="none">
                <a:solidFill>
                  <a:schemeClr val="dk1"/>
                </a:solidFill>
                <a:latin typeface="Tahoma"/>
                <a:ea typeface="Tahoma"/>
                <a:cs typeface="Tahoma"/>
                <a:sym typeface="Tahoma"/>
              </a:rPr>
              <a:t>correlation</a:t>
            </a:r>
            <a:r>
              <a:rPr b="0" i="0" lang="en-US" sz="2800" u="none">
                <a:solidFill>
                  <a:schemeClr val="dk1"/>
                </a:solidFill>
                <a:latin typeface="Tahoma"/>
                <a:ea typeface="Tahoma"/>
                <a:cs typeface="Tahoma"/>
                <a:sym typeface="Tahoma"/>
              </a:rPr>
              <a:t>]</a:t>
            </a:r>
            <a:r>
              <a:rPr b="0" i="0" lang="en-US" sz="1800" u="none">
                <a:solidFill>
                  <a:schemeClr val="dk1"/>
                </a:solidFill>
                <a:latin typeface="Tahoma"/>
                <a:ea typeface="Tahoma"/>
                <a:cs typeface="Tahoma"/>
                <a:sym typeface="Tahoma"/>
              </a:rPr>
              <a:t>.</a:t>
            </a:r>
            <a:endParaRPr/>
          </a:p>
          <a:p>
            <a:pPr indent="-342900" lvl="0" marL="342900" rtl="0" algn="l">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That is, a correlation rule is measured not only by its support and confidence but also by the correlation between itemsets </a:t>
            </a:r>
            <a:r>
              <a:rPr b="0" i="1" lang="en-US" sz="2200" u="none">
                <a:solidFill>
                  <a:schemeClr val="dk1"/>
                </a:solidFill>
                <a:latin typeface="Tahoma"/>
                <a:ea typeface="Tahoma"/>
                <a:cs typeface="Tahoma"/>
                <a:sym typeface="Tahoma"/>
              </a:rPr>
              <a:t>A </a:t>
            </a:r>
            <a:r>
              <a:rPr b="0" i="0" lang="en-US" sz="2200" u="none">
                <a:solidFill>
                  <a:schemeClr val="dk1"/>
                </a:solidFill>
                <a:latin typeface="Tahoma"/>
                <a:ea typeface="Tahoma"/>
                <a:cs typeface="Tahoma"/>
                <a:sym typeface="Tahoma"/>
              </a:rPr>
              <a:t>and </a:t>
            </a:r>
            <a:r>
              <a:rPr b="0" i="1" lang="en-US" sz="2200" u="none">
                <a:solidFill>
                  <a:schemeClr val="dk1"/>
                </a:solidFill>
                <a:latin typeface="Tahoma"/>
                <a:ea typeface="Tahoma"/>
                <a:cs typeface="Tahoma"/>
                <a:sym typeface="Tahoma"/>
              </a:rPr>
              <a:t>B</a:t>
            </a:r>
            <a:r>
              <a:rPr b="0" i="0" lang="en-US" sz="2200" u="none">
                <a:solidFill>
                  <a:schemeClr val="dk1"/>
                </a:solidFill>
                <a:latin typeface="Tahoma"/>
                <a:ea typeface="Tahoma"/>
                <a:cs typeface="Tahoma"/>
                <a:sym typeface="Tahoma"/>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06"/>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193" name="Google Shape;1193;p106"/>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194" name="Google Shape;1194;p10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95" name="Google Shape;1195;p106"/>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(Lift)</a:t>
            </a:r>
            <a:endParaRPr/>
          </a:p>
        </p:txBody>
      </p:sp>
      <p:sp>
        <p:nvSpPr>
          <p:cNvPr id="1196" name="Google Shape;1196;p106"/>
          <p:cNvSpPr txBox="1"/>
          <p:nvPr>
            <p:ph idx="1" type="body"/>
          </p:nvPr>
        </p:nvSpPr>
        <p:spPr>
          <a:xfrm>
            <a:off x="152400" y="1295400"/>
            <a:ext cx="8534400" cy="2895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Measure of dependent/correlated events: </a:t>
            </a:r>
            <a:r>
              <a:rPr b="0" i="0" lang="en-US" sz="2400" u="none">
                <a:solidFill>
                  <a:schemeClr val="hlink"/>
                </a:solidFill>
                <a:latin typeface="Tahoma"/>
                <a:ea typeface="Tahoma"/>
                <a:cs typeface="Tahoma"/>
                <a:sym typeface="Tahoma"/>
              </a:rPr>
              <a:t>lift</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Lift is a simple correlation measure that the occurrence of itemset </a:t>
            </a:r>
            <a:r>
              <a:rPr b="0" i="1" lang="en-US" sz="2400" u="none">
                <a:solidFill>
                  <a:schemeClr val="dk1"/>
                </a:solidFill>
                <a:latin typeface="Tahoma"/>
                <a:ea typeface="Tahoma"/>
                <a:cs typeface="Tahoma"/>
                <a:sym typeface="Tahoma"/>
              </a:rPr>
              <a:t>A </a:t>
            </a:r>
            <a:r>
              <a:rPr b="0" i="0" lang="en-US" sz="2400" u="none">
                <a:solidFill>
                  <a:schemeClr val="dk1"/>
                </a:solidFill>
                <a:latin typeface="Tahoma"/>
                <a:ea typeface="Tahoma"/>
                <a:cs typeface="Tahoma"/>
                <a:sym typeface="Tahoma"/>
              </a:rPr>
              <a:t>is independent of the occurrence of itemset </a:t>
            </a:r>
            <a:r>
              <a:rPr b="0" i="1" lang="en-US" sz="2400" u="none">
                <a:solidFill>
                  <a:schemeClr val="dk1"/>
                </a:solidFill>
                <a:latin typeface="Tahoma"/>
                <a:ea typeface="Tahoma"/>
                <a:cs typeface="Tahoma"/>
                <a:sym typeface="Tahoma"/>
              </a:rPr>
              <a:t>B </a:t>
            </a:r>
            <a:r>
              <a:rPr b="0" i="0" lang="en-US" sz="2400" u="none">
                <a:solidFill>
                  <a:schemeClr val="dk1"/>
                </a:solidFill>
                <a:latin typeface="Tahoma"/>
                <a:ea typeface="Tahoma"/>
                <a:cs typeface="Tahoma"/>
                <a:sym typeface="Tahoma"/>
              </a:rPr>
              <a:t>if </a:t>
            </a:r>
            <a:r>
              <a:rPr b="0" i="1" lang="en-US" sz="2400" u="none">
                <a:solidFill>
                  <a:schemeClr val="dk1"/>
                </a:solidFill>
                <a:latin typeface="Tahoma"/>
                <a:ea typeface="Tahoma"/>
                <a:cs typeface="Tahoma"/>
                <a:sym typeface="Tahoma"/>
              </a:rPr>
              <a:t>P</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A </a:t>
            </a:r>
            <a:r>
              <a:rPr b="0" i="0" lang="en-US" sz="2400" u="none">
                <a:solidFill>
                  <a:schemeClr val="dk1"/>
                </a:solidFill>
                <a:latin typeface="Tahoma"/>
                <a:ea typeface="Tahoma"/>
                <a:cs typeface="Tahoma"/>
                <a:sym typeface="Tahoma"/>
              </a:rPr>
              <a:t>U </a:t>
            </a:r>
            <a:r>
              <a:rPr b="0" i="1" lang="en-US" sz="2400" u="none">
                <a:solidFill>
                  <a:schemeClr val="dk1"/>
                </a:solidFill>
                <a:latin typeface="Tahoma"/>
                <a:ea typeface="Tahoma"/>
                <a:cs typeface="Tahoma"/>
                <a:sym typeface="Tahoma"/>
              </a:rPr>
              <a:t>B</a:t>
            </a:r>
            <a:r>
              <a:rPr b="0" i="0" lang="en-US" sz="2400" u="none">
                <a:solidFill>
                  <a:schemeClr val="dk1"/>
                </a:solidFill>
                <a:latin typeface="Tahoma"/>
                <a:ea typeface="Tahoma"/>
                <a:cs typeface="Tahoma"/>
                <a:sym typeface="Tahoma"/>
              </a:rPr>
              <a:t>) = </a:t>
            </a:r>
            <a:r>
              <a:rPr b="0" i="1" lang="en-US" sz="2400" u="none">
                <a:solidFill>
                  <a:schemeClr val="dk1"/>
                </a:solidFill>
                <a:latin typeface="Tahoma"/>
                <a:ea typeface="Tahoma"/>
                <a:cs typeface="Tahoma"/>
                <a:sym typeface="Tahoma"/>
              </a:rPr>
              <a:t>P</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A</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P</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B</a:t>
            </a:r>
            <a:r>
              <a:rPr b="0" i="0" lang="en-US" sz="2400" u="none">
                <a:solidFill>
                  <a:schemeClr val="dk1"/>
                </a:solidFill>
                <a:latin typeface="Tahoma"/>
                <a:ea typeface="Tahoma"/>
                <a:cs typeface="Tahoma"/>
                <a:sym typeface="Tahoma"/>
              </a:rPr>
              <a:t>); otherwise, itemsets </a:t>
            </a:r>
            <a:r>
              <a:rPr b="0" i="1" lang="en-US" sz="2400" u="none">
                <a:solidFill>
                  <a:schemeClr val="dk1"/>
                </a:solidFill>
                <a:latin typeface="Tahoma"/>
                <a:ea typeface="Tahoma"/>
                <a:cs typeface="Tahoma"/>
                <a:sym typeface="Tahoma"/>
              </a:rPr>
              <a:t>A </a:t>
            </a:r>
            <a:r>
              <a:rPr b="0" i="0" lang="en-US" sz="2400" u="none">
                <a:solidFill>
                  <a:schemeClr val="dk1"/>
                </a:solidFill>
                <a:latin typeface="Tahoma"/>
                <a:ea typeface="Tahoma"/>
                <a:cs typeface="Tahoma"/>
                <a:sym typeface="Tahoma"/>
              </a:rPr>
              <a:t>and </a:t>
            </a:r>
            <a:r>
              <a:rPr b="0" i="1" lang="en-US" sz="2400" u="none">
                <a:solidFill>
                  <a:schemeClr val="dk1"/>
                </a:solidFill>
                <a:latin typeface="Tahoma"/>
                <a:ea typeface="Tahoma"/>
                <a:cs typeface="Tahoma"/>
                <a:sym typeface="Tahoma"/>
              </a:rPr>
              <a:t>B </a:t>
            </a:r>
            <a:r>
              <a:rPr b="0" i="0" lang="en-US" sz="2400" u="none">
                <a:solidFill>
                  <a:schemeClr val="dk1"/>
                </a:solidFill>
                <a:latin typeface="Tahoma"/>
                <a:ea typeface="Tahoma"/>
                <a:cs typeface="Tahoma"/>
                <a:sym typeface="Tahoma"/>
              </a:rPr>
              <a:t>are dependent and correlated as events. </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lift between the occurrence of </a:t>
            </a:r>
            <a:r>
              <a:rPr b="0" i="1" lang="en-US" sz="2400" u="none">
                <a:solidFill>
                  <a:schemeClr val="dk1"/>
                </a:solidFill>
                <a:latin typeface="Tahoma"/>
                <a:ea typeface="Tahoma"/>
                <a:cs typeface="Tahoma"/>
                <a:sym typeface="Tahoma"/>
              </a:rPr>
              <a:t>A </a:t>
            </a:r>
            <a:r>
              <a:rPr b="0" i="0" lang="en-US" sz="2400" u="none">
                <a:solidFill>
                  <a:schemeClr val="dk1"/>
                </a:solidFill>
                <a:latin typeface="Tahoma"/>
                <a:ea typeface="Tahoma"/>
                <a:cs typeface="Tahoma"/>
                <a:sym typeface="Tahoma"/>
              </a:rPr>
              <a:t>and </a:t>
            </a:r>
            <a:r>
              <a:rPr b="0" i="1" lang="en-US" sz="2400" u="none">
                <a:solidFill>
                  <a:schemeClr val="dk1"/>
                </a:solidFill>
                <a:latin typeface="Tahoma"/>
                <a:ea typeface="Tahoma"/>
                <a:cs typeface="Tahoma"/>
                <a:sym typeface="Tahoma"/>
              </a:rPr>
              <a:t>B </a:t>
            </a:r>
            <a:r>
              <a:rPr b="0" i="0" lang="en-US" sz="2400" u="none">
                <a:solidFill>
                  <a:schemeClr val="dk1"/>
                </a:solidFill>
                <a:latin typeface="Tahoma"/>
                <a:ea typeface="Tahoma"/>
                <a:cs typeface="Tahoma"/>
                <a:sym typeface="Tahoma"/>
              </a:rPr>
              <a:t>can be measured by computing</a:t>
            </a:r>
            <a:endParaRPr/>
          </a:p>
        </p:txBody>
      </p:sp>
      <p:pic>
        <p:nvPicPr>
          <p:cNvPr id="1197" name="Google Shape;1197;p106"/>
          <p:cNvPicPr preferRelativeResize="0"/>
          <p:nvPr/>
        </p:nvPicPr>
        <p:blipFill rotWithShape="1">
          <a:blip r:embed="rId3">
            <a:alphaModFix/>
          </a:blip>
          <a:srcRect b="0" l="0" r="0" t="0"/>
          <a:stretch/>
        </p:blipFill>
        <p:spPr>
          <a:xfrm>
            <a:off x="762000" y="4138612"/>
            <a:ext cx="2592387" cy="111918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07"/>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03" name="Google Shape;1203;p107"/>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04" name="Google Shape;1204;p10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graphicFrame>
        <p:nvGraphicFramePr>
          <p:cNvPr id="1205" name="Google Shape;1205;p107"/>
          <p:cNvGraphicFramePr/>
          <p:nvPr/>
        </p:nvGraphicFramePr>
        <p:xfrm>
          <a:off x="381000" y="1309687"/>
          <a:ext cx="3000000" cy="3000000"/>
        </p:xfrm>
        <a:graphic>
          <a:graphicData uri="http://schemas.openxmlformats.org/drawingml/2006/table">
            <a:tbl>
              <a:tblPr>
                <a:noFill/>
                <a:tableStyleId>{0FD4FE5A-315B-41DA-85DB-21D0C43C2FDC}</a:tableStyleId>
              </a:tblPr>
              <a:tblGrid>
                <a:gridCol w="1919275"/>
                <a:gridCol w="1784350"/>
                <a:gridCol w="2606675"/>
                <a:gridCol w="1919275"/>
              </a:tblGrid>
              <a:tr h="61117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Basketball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Not basketball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Sum (row)</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Cereal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2000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1750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3750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Not cereal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1250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Sum(col.)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3000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2000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5000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206" name="Google Shape;1206;p107"/>
          <p:cNvPicPr preferRelativeResize="0"/>
          <p:nvPr/>
        </p:nvPicPr>
        <p:blipFill rotWithShape="1">
          <a:blip r:embed="rId3">
            <a:alphaModFix/>
          </a:blip>
          <a:srcRect b="0" l="0" r="0" t="0"/>
          <a:stretch/>
        </p:blipFill>
        <p:spPr>
          <a:xfrm>
            <a:off x="381000" y="3886200"/>
            <a:ext cx="8305800" cy="1219200"/>
          </a:xfrm>
          <a:prstGeom prst="rect">
            <a:avLst/>
          </a:prstGeom>
          <a:noFill/>
          <a:ln>
            <a:noFill/>
          </a:ln>
        </p:spPr>
      </p:pic>
      <p:pic>
        <p:nvPicPr>
          <p:cNvPr id="1207" name="Google Shape;1207;p107"/>
          <p:cNvPicPr preferRelativeResize="0"/>
          <p:nvPr/>
        </p:nvPicPr>
        <p:blipFill rotWithShape="1">
          <a:blip r:embed="rId4">
            <a:alphaModFix/>
          </a:blip>
          <a:srcRect b="0" l="0" r="0" t="0"/>
          <a:stretch/>
        </p:blipFill>
        <p:spPr>
          <a:xfrm>
            <a:off x="438150" y="5257800"/>
            <a:ext cx="8191500" cy="1219200"/>
          </a:xfrm>
          <a:prstGeom prst="rect">
            <a:avLst/>
          </a:prstGeom>
          <a:noFill/>
          <a:ln>
            <a:noFill/>
          </a:ln>
        </p:spPr>
      </p:pic>
      <p:sp>
        <p:nvSpPr>
          <p:cNvPr id="1208" name="Google Shape;1208;p107"/>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(Lift)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08"/>
          <p:cNvSpPr txBox="1"/>
          <p:nvPr>
            <p:ph idx="1" type="body"/>
          </p:nvPr>
        </p:nvSpPr>
        <p:spPr>
          <a:xfrm>
            <a:off x="381000" y="1371600"/>
            <a:ext cx="8382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If the resulting value is less than 1, then the occurrence of </a:t>
            </a:r>
            <a:r>
              <a:rPr b="0" i="1" lang="en-US" sz="2800" u="none">
                <a:solidFill>
                  <a:schemeClr val="dk1"/>
                </a:solidFill>
                <a:latin typeface="Tahoma"/>
                <a:ea typeface="Tahoma"/>
                <a:cs typeface="Tahoma"/>
                <a:sym typeface="Tahoma"/>
              </a:rPr>
              <a:t>A </a:t>
            </a:r>
            <a:r>
              <a:rPr b="0" i="0" lang="en-US" sz="2800" u="none">
                <a:solidFill>
                  <a:schemeClr val="dk1"/>
                </a:solidFill>
                <a:latin typeface="Tahoma"/>
                <a:ea typeface="Tahoma"/>
                <a:cs typeface="Tahoma"/>
                <a:sym typeface="Tahoma"/>
              </a:rPr>
              <a:t>is </a:t>
            </a:r>
            <a:r>
              <a:rPr b="0" i="1" lang="en-US" sz="2800" u="none">
                <a:solidFill>
                  <a:schemeClr val="dk1"/>
                </a:solidFill>
                <a:latin typeface="Tahoma"/>
                <a:ea typeface="Tahoma"/>
                <a:cs typeface="Tahoma"/>
                <a:sym typeface="Tahoma"/>
              </a:rPr>
              <a:t>negatively correlated with </a:t>
            </a:r>
            <a:r>
              <a:rPr b="0" i="0" lang="en-US" sz="2800" u="none">
                <a:solidFill>
                  <a:schemeClr val="dk1"/>
                </a:solidFill>
                <a:latin typeface="Tahoma"/>
                <a:ea typeface="Tahoma"/>
                <a:cs typeface="Tahoma"/>
                <a:sym typeface="Tahoma"/>
              </a:rPr>
              <a:t>the occurrence of </a:t>
            </a:r>
            <a:r>
              <a:rPr b="0" i="1" lang="en-US" sz="2800" u="none">
                <a:solidFill>
                  <a:schemeClr val="dk1"/>
                </a:solidFill>
                <a:latin typeface="Tahoma"/>
                <a:ea typeface="Tahoma"/>
                <a:cs typeface="Tahoma"/>
                <a:sym typeface="Tahoma"/>
              </a:rPr>
              <a:t>B</a:t>
            </a:r>
            <a:r>
              <a:rPr b="0" i="0" lang="en-US" sz="2800" u="none">
                <a:solidFill>
                  <a:schemeClr val="dk1"/>
                </a:solidFill>
                <a:latin typeface="Tahoma"/>
                <a:ea typeface="Tahoma"/>
                <a:cs typeface="Tahoma"/>
                <a:sym typeface="Tahoma"/>
              </a:rPr>
              <a:t>. </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If the resulting value is greater than 1, then </a:t>
            </a:r>
            <a:r>
              <a:rPr b="0" i="1" lang="en-US" sz="2800" u="none">
                <a:solidFill>
                  <a:schemeClr val="dk1"/>
                </a:solidFill>
                <a:latin typeface="Tahoma"/>
                <a:ea typeface="Tahoma"/>
                <a:cs typeface="Tahoma"/>
                <a:sym typeface="Tahoma"/>
              </a:rPr>
              <a:t>A </a:t>
            </a:r>
            <a:r>
              <a:rPr b="0" i="0" lang="en-US" sz="2800" u="none">
                <a:solidFill>
                  <a:schemeClr val="dk1"/>
                </a:solidFill>
                <a:latin typeface="Tahoma"/>
                <a:ea typeface="Tahoma"/>
                <a:cs typeface="Tahoma"/>
                <a:sym typeface="Tahoma"/>
              </a:rPr>
              <a:t>and </a:t>
            </a:r>
            <a:r>
              <a:rPr b="0" i="1" lang="en-US" sz="2800" u="none">
                <a:solidFill>
                  <a:schemeClr val="dk1"/>
                </a:solidFill>
                <a:latin typeface="Tahoma"/>
                <a:ea typeface="Tahoma"/>
                <a:cs typeface="Tahoma"/>
                <a:sym typeface="Tahoma"/>
              </a:rPr>
              <a:t>B </a:t>
            </a:r>
            <a:r>
              <a:rPr b="0" i="0" lang="en-US" sz="2800" u="none">
                <a:solidFill>
                  <a:schemeClr val="dk1"/>
                </a:solidFill>
                <a:latin typeface="Tahoma"/>
                <a:ea typeface="Tahoma"/>
                <a:cs typeface="Tahoma"/>
                <a:sym typeface="Tahoma"/>
              </a:rPr>
              <a:t>are </a:t>
            </a:r>
            <a:r>
              <a:rPr b="0" i="1" lang="en-US" sz="2800" u="none">
                <a:solidFill>
                  <a:schemeClr val="dk1"/>
                </a:solidFill>
                <a:latin typeface="Tahoma"/>
                <a:ea typeface="Tahoma"/>
                <a:cs typeface="Tahoma"/>
                <a:sym typeface="Tahoma"/>
              </a:rPr>
              <a:t>positively correlated</a:t>
            </a:r>
            <a:r>
              <a:rPr b="0" i="0" lang="en-US" sz="2800" u="none">
                <a:solidFill>
                  <a:schemeClr val="dk1"/>
                </a:solidFill>
                <a:latin typeface="Tahoma"/>
                <a:ea typeface="Tahoma"/>
                <a:cs typeface="Tahoma"/>
                <a:sym typeface="Tahoma"/>
              </a:rPr>
              <a:t>, meaning that the occurrence of one implies the occurrence of the other. </a:t>
            </a:r>
            <a:endParaRPr/>
          </a:p>
          <a:p>
            <a:pPr indent="-342900" lvl="0" marL="34290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If the resulting value is equal to 1, then </a:t>
            </a:r>
            <a:r>
              <a:rPr b="0" i="1" lang="en-US" sz="2800" u="none">
                <a:solidFill>
                  <a:schemeClr val="dk1"/>
                </a:solidFill>
                <a:latin typeface="Tahoma"/>
                <a:ea typeface="Tahoma"/>
                <a:cs typeface="Tahoma"/>
                <a:sym typeface="Tahoma"/>
              </a:rPr>
              <a:t>A </a:t>
            </a:r>
            <a:r>
              <a:rPr b="0" i="0" lang="en-US" sz="2800" u="none">
                <a:solidFill>
                  <a:schemeClr val="dk1"/>
                </a:solidFill>
                <a:latin typeface="Tahoma"/>
                <a:ea typeface="Tahoma"/>
                <a:cs typeface="Tahoma"/>
                <a:sym typeface="Tahoma"/>
              </a:rPr>
              <a:t>and </a:t>
            </a:r>
            <a:r>
              <a:rPr b="0" i="1" lang="en-US" sz="2800" u="none">
                <a:solidFill>
                  <a:schemeClr val="dk1"/>
                </a:solidFill>
                <a:latin typeface="Tahoma"/>
                <a:ea typeface="Tahoma"/>
                <a:cs typeface="Tahoma"/>
                <a:sym typeface="Tahoma"/>
              </a:rPr>
              <a:t>B </a:t>
            </a:r>
            <a:r>
              <a:rPr b="0" i="0" lang="en-US" sz="2800" u="none">
                <a:solidFill>
                  <a:schemeClr val="dk1"/>
                </a:solidFill>
                <a:latin typeface="Tahoma"/>
                <a:ea typeface="Tahoma"/>
                <a:cs typeface="Tahoma"/>
                <a:sym typeface="Tahoma"/>
              </a:rPr>
              <a:t>are </a:t>
            </a:r>
            <a:r>
              <a:rPr b="0" i="1" lang="en-US" sz="2800" u="none">
                <a:solidFill>
                  <a:schemeClr val="dk1"/>
                </a:solidFill>
                <a:latin typeface="Tahoma"/>
                <a:ea typeface="Tahoma"/>
                <a:cs typeface="Tahoma"/>
                <a:sym typeface="Tahoma"/>
              </a:rPr>
              <a:t>independent  </a:t>
            </a:r>
            <a:r>
              <a:rPr b="0" i="0" lang="en-US" sz="2800" u="none">
                <a:solidFill>
                  <a:schemeClr val="dk1"/>
                </a:solidFill>
                <a:latin typeface="Tahoma"/>
                <a:ea typeface="Tahoma"/>
                <a:cs typeface="Tahoma"/>
                <a:sym typeface="Tahoma"/>
              </a:rPr>
              <a:t>and there is no correlation between them.</a:t>
            </a:r>
            <a:endParaRPr/>
          </a:p>
        </p:txBody>
      </p:sp>
      <p:sp>
        <p:nvSpPr>
          <p:cNvPr id="1214" name="Google Shape;1214;p108"/>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15" name="Google Shape;1215;p108"/>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16" name="Google Shape;1216;p10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217" name="Google Shape;1217;p108"/>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(Lift)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09"/>
          <p:cNvSpPr txBox="1"/>
          <p:nvPr>
            <p:ph idx="1" type="body"/>
          </p:nvPr>
        </p:nvSpPr>
        <p:spPr>
          <a:xfrm>
            <a:off x="381000" y="1371600"/>
            <a:ext cx="8534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second correlation measure is the    measure. To compute the     value, we take the squared difference between the observed and expected value for a slot (A and B pair) in the contingency table, divided by the expected value. </a:t>
            </a:r>
            <a:endParaRPr b="0" i="0" sz="2800" u="none">
              <a:solidFill>
                <a:schemeClr val="dk1"/>
              </a:solidFill>
              <a:latin typeface="Tahoma"/>
              <a:ea typeface="Tahoma"/>
              <a:cs typeface="Tahoma"/>
              <a:sym typeface="Tahoma"/>
            </a:endParaRPr>
          </a:p>
          <a:p>
            <a:pPr indent="-236220" lvl="0" marL="342900" rtl="0" algn="l">
              <a:spcBef>
                <a:spcPts val="560"/>
              </a:spcBef>
              <a:spcAft>
                <a:spcPts val="0"/>
              </a:spcAft>
              <a:buSzPts val="1680"/>
              <a:buNone/>
            </a:pPr>
            <a:r>
              <a:t/>
            </a:r>
            <a:endParaRPr b="0" i="0" sz="2800" u="none">
              <a:solidFill>
                <a:schemeClr val="dk1"/>
              </a:solidFill>
              <a:latin typeface="Tahoma"/>
              <a:ea typeface="Tahoma"/>
              <a:cs typeface="Tahoma"/>
              <a:sym typeface="Tahoma"/>
            </a:endParaRPr>
          </a:p>
        </p:txBody>
      </p:sp>
      <p:sp>
        <p:nvSpPr>
          <p:cNvPr id="1223" name="Google Shape;1223;p109"/>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24" name="Google Shape;1224;p109"/>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25" name="Google Shape;1225;p10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226" name="Google Shape;1226;p109"/>
          <p:cNvPicPr preferRelativeResize="0"/>
          <p:nvPr/>
        </p:nvPicPr>
        <p:blipFill rotWithShape="1">
          <a:blip r:embed="rId3">
            <a:alphaModFix/>
          </a:blip>
          <a:srcRect b="0" l="0" r="0" t="0"/>
          <a:stretch/>
        </p:blipFill>
        <p:spPr>
          <a:xfrm>
            <a:off x="6858000" y="1295400"/>
            <a:ext cx="431800" cy="609600"/>
          </a:xfrm>
          <a:prstGeom prst="rect">
            <a:avLst/>
          </a:prstGeom>
          <a:noFill/>
          <a:ln>
            <a:noFill/>
          </a:ln>
        </p:spPr>
      </p:pic>
      <p:pic>
        <p:nvPicPr>
          <p:cNvPr id="1227" name="Google Shape;1227;p109"/>
          <p:cNvPicPr preferRelativeResize="0"/>
          <p:nvPr/>
        </p:nvPicPr>
        <p:blipFill rotWithShape="1">
          <a:blip r:embed="rId4">
            <a:alphaModFix/>
          </a:blip>
          <a:srcRect b="0" l="0" r="0" t="0"/>
          <a:stretch/>
        </p:blipFill>
        <p:spPr>
          <a:xfrm>
            <a:off x="4470400" y="3314700"/>
            <a:ext cx="203200" cy="228600"/>
          </a:xfrm>
          <a:prstGeom prst="rect">
            <a:avLst/>
          </a:prstGeom>
          <a:noFill/>
          <a:ln>
            <a:noFill/>
          </a:ln>
        </p:spPr>
      </p:pic>
      <p:pic>
        <p:nvPicPr>
          <p:cNvPr id="1228" name="Google Shape;1228;p109"/>
          <p:cNvPicPr preferRelativeResize="0"/>
          <p:nvPr/>
        </p:nvPicPr>
        <p:blipFill rotWithShape="1">
          <a:blip r:embed="rId3">
            <a:alphaModFix/>
          </a:blip>
          <a:srcRect b="0" l="0" r="0" t="0"/>
          <a:stretch/>
        </p:blipFill>
        <p:spPr>
          <a:xfrm>
            <a:off x="3352800" y="1752600"/>
            <a:ext cx="431800" cy="609600"/>
          </a:xfrm>
          <a:prstGeom prst="rect">
            <a:avLst/>
          </a:prstGeom>
          <a:noFill/>
          <a:ln>
            <a:noFill/>
          </a:ln>
        </p:spPr>
      </p:pic>
      <p:pic>
        <p:nvPicPr>
          <p:cNvPr id="1229" name="Google Shape;1229;p109"/>
          <p:cNvPicPr preferRelativeResize="0"/>
          <p:nvPr/>
        </p:nvPicPr>
        <p:blipFill rotWithShape="1">
          <a:blip r:embed="rId5">
            <a:alphaModFix/>
          </a:blip>
          <a:srcRect b="0" l="0" r="0" t="0"/>
          <a:stretch/>
        </p:blipFill>
        <p:spPr>
          <a:xfrm>
            <a:off x="1447800" y="4419600"/>
            <a:ext cx="6096000" cy="1143000"/>
          </a:xfrm>
          <a:prstGeom prst="rect">
            <a:avLst/>
          </a:prstGeom>
          <a:noFill/>
          <a:ln>
            <a:noFill/>
          </a:ln>
        </p:spPr>
      </p:pic>
      <p:sp>
        <p:nvSpPr>
          <p:cNvPr id="1230" name="Google Shape;1230;p109"/>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     )</a:t>
            </a:r>
            <a:endParaRPr/>
          </a:p>
        </p:txBody>
      </p:sp>
      <p:pic>
        <p:nvPicPr>
          <p:cNvPr id="1231" name="Google Shape;1231;p109"/>
          <p:cNvPicPr preferRelativeResize="0"/>
          <p:nvPr/>
        </p:nvPicPr>
        <p:blipFill rotWithShape="1">
          <a:blip r:embed="rId3">
            <a:alphaModFix/>
          </a:blip>
          <a:srcRect b="0" l="0" r="0" t="0"/>
          <a:stretch/>
        </p:blipFill>
        <p:spPr>
          <a:xfrm>
            <a:off x="7797800" y="381000"/>
            <a:ext cx="431800" cy="6096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10"/>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3600">
              <a:solidFill>
                <a:schemeClr val="dk2"/>
              </a:solidFill>
              <a:latin typeface="Tahoma"/>
              <a:ea typeface="Tahoma"/>
              <a:cs typeface="Tahoma"/>
              <a:sym typeface="Tahoma"/>
            </a:endParaRPr>
          </a:p>
        </p:txBody>
      </p:sp>
      <p:sp>
        <p:nvSpPr>
          <p:cNvPr id="1237" name="Google Shape;1237;p110"/>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38" name="Google Shape;1238;p110"/>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39" name="Google Shape;1239;p11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240" name="Google Shape;1240;p110"/>
          <p:cNvPicPr preferRelativeResize="0"/>
          <p:nvPr/>
        </p:nvPicPr>
        <p:blipFill rotWithShape="1">
          <a:blip r:embed="rId3">
            <a:alphaModFix/>
          </a:blip>
          <a:srcRect b="0" l="0" r="0" t="0"/>
          <a:stretch/>
        </p:blipFill>
        <p:spPr>
          <a:xfrm>
            <a:off x="304800" y="228600"/>
            <a:ext cx="8610600" cy="62484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11"/>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46" name="Google Shape;1246;p111"/>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47" name="Google Shape;1247;p11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248" name="Google Shape;1248;p111"/>
          <p:cNvPicPr preferRelativeResize="0"/>
          <p:nvPr/>
        </p:nvPicPr>
        <p:blipFill rotWithShape="1">
          <a:blip r:embed="rId3">
            <a:alphaModFix/>
          </a:blip>
          <a:srcRect b="0" l="0" r="0" t="0"/>
          <a:stretch/>
        </p:blipFill>
        <p:spPr>
          <a:xfrm>
            <a:off x="381000" y="1447800"/>
            <a:ext cx="8567737" cy="2295525"/>
          </a:xfrm>
          <a:prstGeom prst="rect">
            <a:avLst/>
          </a:prstGeom>
          <a:noFill/>
          <a:ln>
            <a:noFill/>
          </a:ln>
        </p:spPr>
      </p:pic>
      <p:sp>
        <p:nvSpPr>
          <p:cNvPr id="1249" name="Google Shape;1249;p111"/>
          <p:cNvSpPr txBox="1"/>
          <p:nvPr/>
        </p:nvSpPr>
        <p:spPr>
          <a:xfrm>
            <a:off x="304800" y="3787775"/>
            <a:ext cx="8763000"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Because the X</a:t>
            </a:r>
            <a:r>
              <a:rPr b="0" baseline="30000" i="0" lang="en-US" sz="3200" u="none">
                <a:solidFill>
                  <a:schemeClr val="dk1"/>
                </a:solidFill>
                <a:latin typeface="Tahoma"/>
                <a:ea typeface="Tahoma"/>
                <a:cs typeface="Tahoma"/>
                <a:sym typeface="Tahoma"/>
              </a:rPr>
              <a:t>2</a:t>
            </a:r>
            <a:r>
              <a:rPr b="0" i="0" lang="en-US" sz="2400" u="none">
                <a:solidFill>
                  <a:schemeClr val="dk1"/>
                </a:solidFill>
                <a:latin typeface="Tahoma"/>
                <a:ea typeface="Tahoma"/>
                <a:cs typeface="Tahoma"/>
                <a:sym typeface="Tahoma"/>
              </a:rPr>
              <a:t> value is greater than one, and the observed value of the slot (</a:t>
            </a:r>
            <a:r>
              <a:rPr b="0" i="1" lang="en-US" sz="2400" u="none">
                <a:solidFill>
                  <a:schemeClr val="dk1"/>
                </a:solidFill>
                <a:latin typeface="Tahoma"/>
                <a:ea typeface="Tahoma"/>
                <a:cs typeface="Tahoma"/>
                <a:sym typeface="Tahoma"/>
              </a:rPr>
              <a:t>game</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video</a:t>
            </a:r>
            <a:r>
              <a:rPr b="0" i="0" lang="en-US" sz="2400" u="none">
                <a:solidFill>
                  <a:schemeClr val="dk1"/>
                </a:solidFill>
                <a:latin typeface="Tahoma"/>
                <a:ea typeface="Tahoma"/>
                <a:cs typeface="Tahoma"/>
                <a:sym typeface="Tahoma"/>
              </a:rPr>
              <a:t>) = 4,000, which is less than the expected value 4,500, </a:t>
            </a:r>
            <a:r>
              <a:rPr b="0" i="1" lang="en-US" sz="2400" u="none">
                <a:solidFill>
                  <a:schemeClr val="dk1"/>
                </a:solidFill>
                <a:latin typeface="Tahoma"/>
                <a:ea typeface="Tahoma"/>
                <a:cs typeface="Tahoma"/>
                <a:sym typeface="Tahoma"/>
              </a:rPr>
              <a:t>buying game </a:t>
            </a:r>
            <a:r>
              <a:rPr b="0" i="0" lang="en-US" sz="2400" u="none">
                <a:solidFill>
                  <a:schemeClr val="dk1"/>
                </a:solidFill>
                <a:latin typeface="Tahoma"/>
                <a:ea typeface="Tahoma"/>
                <a:cs typeface="Tahoma"/>
                <a:sym typeface="Tahoma"/>
              </a:rPr>
              <a:t>and </a:t>
            </a:r>
            <a:r>
              <a:rPr b="0" i="1" lang="en-US" sz="2400" u="none">
                <a:solidFill>
                  <a:schemeClr val="dk1"/>
                </a:solidFill>
                <a:latin typeface="Tahoma"/>
                <a:ea typeface="Tahoma"/>
                <a:cs typeface="Tahoma"/>
                <a:sym typeface="Tahoma"/>
              </a:rPr>
              <a:t>buying video </a:t>
            </a:r>
            <a:r>
              <a:rPr b="0" i="0" lang="en-US" sz="2400" u="none">
                <a:solidFill>
                  <a:schemeClr val="dk1"/>
                </a:solidFill>
                <a:latin typeface="Tahoma"/>
                <a:ea typeface="Tahoma"/>
                <a:cs typeface="Tahoma"/>
                <a:sym typeface="Tahoma"/>
              </a:rPr>
              <a:t>are</a:t>
            </a:r>
            <a:endParaRPr/>
          </a:p>
          <a:p>
            <a:pPr indent="0" lvl="0" marL="0" marR="0" rtl="0" algn="l">
              <a:lnSpc>
                <a:spcPct val="100000"/>
              </a:lnSpc>
              <a:spcBef>
                <a:spcPts val="0"/>
              </a:spcBef>
              <a:spcAft>
                <a:spcPts val="0"/>
              </a:spcAft>
              <a:buClr>
                <a:schemeClr val="dk1"/>
              </a:buClr>
              <a:buSzPts val="2400"/>
              <a:buFont typeface="Tahoma"/>
              <a:buNone/>
            </a:pPr>
            <a:r>
              <a:rPr b="0" i="1" lang="en-US" sz="2400" u="none">
                <a:solidFill>
                  <a:schemeClr val="dk1"/>
                </a:solidFill>
                <a:latin typeface="Tahoma"/>
                <a:ea typeface="Tahoma"/>
                <a:cs typeface="Tahoma"/>
                <a:sym typeface="Tahoma"/>
              </a:rPr>
              <a:t>negatively correlated</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This is consistent with the conclusion derived from the analysis of the </a:t>
            </a:r>
            <a:r>
              <a:rPr b="0" i="1" lang="en-US" sz="2400" u="none">
                <a:solidFill>
                  <a:schemeClr val="dk1"/>
                </a:solidFill>
                <a:latin typeface="Tahoma"/>
                <a:ea typeface="Tahoma"/>
                <a:cs typeface="Tahoma"/>
                <a:sym typeface="Tahoma"/>
              </a:rPr>
              <a:t>lift </a:t>
            </a:r>
            <a:r>
              <a:rPr b="0" i="0" lang="en-US" sz="2400" u="none">
                <a:solidFill>
                  <a:schemeClr val="dk1"/>
                </a:solidFill>
                <a:latin typeface="Tahoma"/>
                <a:ea typeface="Tahoma"/>
                <a:cs typeface="Tahoma"/>
                <a:sym typeface="Tahoma"/>
              </a:rPr>
              <a:t>measure</a:t>
            </a:r>
            <a:endParaRPr/>
          </a:p>
        </p:txBody>
      </p:sp>
      <p:sp>
        <p:nvSpPr>
          <p:cNvPr id="1250" name="Google Shape;1250;p111"/>
          <p:cNvSpPr txBox="1"/>
          <p:nvPr>
            <p:ph type="title"/>
          </p:nvPr>
        </p:nvSpPr>
        <p:spPr>
          <a:xfrm>
            <a:off x="381000" y="381000"/>
            <a:ext cx="8305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Interestingness Measure: Correlations (     )</a:t>
            </a:r>
            <a:endParaRPr/>
          </a:p>
        </p:txBody>
      </p:sp>
      <p:pic>
        <p:nvPicPr>
          <p:cNvPr id="1251" name="Google Shape;1251;p111"/>
          <p:cNvPicPr preferRelativeResize="0"/>
          <p:nvPr/>
        </p:nvPicPr>
        <p:blipFill rotWithShape="1">
          <a:blip r:embed="rId4">
            <a:alphaModFix/>
          </a:blip>
          <a:srcRect b="0" l="0" r="0" t="0"/>
          <a:stretch/>
        </p:blipFill>
        <p:spPr>
          <a:xfrm>
            <a:off x="7797800" y="381000"/>
            <a:ext cx="431800" cy="6096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12"/>
          <p:cNvSpPr txBox="1"/>
          <p:nvPr>
            <p:ph type="title"/>
          </p:nvPr>
        </p:nvSpPr>
        <p:spPr>
          <a:xfrm>
            <a:off x="-76200" y="381000"/>
            <a:ext cx="9220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Correlation measures, </a:t>
            </a:r>
            <a:r>
              <a:rPr b="0" i="1" lang="en-US" sz="3200" u="none">
                <a:solidFill>
                  <a:schemeClr val="dk2"/>
                </a:solidFill>
                <a:latin typeface="Tahoma"/>
                <a:ea typeface="Tahoma"/>
                <a:cs typeface="Tahoma"/>
                <a:sym typeface="Tahoma"/>
              </a:rPr>
              <a:t>all confidence </a:t>
            </a:r>
            <a:r>
              <a:rPr b="0" i="0" lang="en-US" sz="3200" u="none">
                <a:solidFill>
                  <a:schemeClr val="dk2"/>
                </a:solidFill>
                <a:latin typeface="Tahoma"/>
                <a:ea typeface="Tahoma"/>
                <a:cs typeface="Tahoma"/>
                <a:sym typeface="Tahoma"/>
              </a:rPr>
              <a:t>and </a:t>
            </a:r>
            <a:r>
              <a:rPr b="0" i="1" lang="en-US" sz="3200" u="none">
                <a:solidFill>
                  <a:schemeClr val="dk2"/>
                </a:solidFill>
                <a:latin typeface="Tahoma"/>
                <a:ea typeface="Tahoma"/>
                <a:cs typeface="Tahoma"/>
                <a:sym typeface="Tahoma"/>
              </a:rPr>
              <a:t>cosine</a:t>
            </a:r>
            <a:endParaRPr/>
          </a:p>
        </p:txBody>
      </p:sp>
      <p:sp>
        <p:nvSpPr>
          <p:cNvPr id="1257" name="Google Shape;1257;p112"/>
          <p:cNvSpPr txBox="1"/>
          <p:nvPr>
            <p:ph idx="1" type="body"/>
          </p:nvPr>
        </p:nvSpPr>
        <p:spPr>
          <a:xfrm>
            <a:off x="152400" y="1219200"/>
            <a:ext cx="89916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Given an itemset X = {i</a:t>
            </a:r>
            <a:r>
              <a:rPr b="0" baseline="-25000" i="0" lang="en-US" sz="2800" u="none">
                <a:solidFill>
                  <a:schemeClr val="dk1"/>
                </a:solidFill>
                <a:latin typeface="Tahoma"/>
                <a:ea typeface="Tahoma"/>
                <a:cs typeface="Tahoma"/>
                <a:sym typeface="Tahoma"/>
              </a:rPr>
              <a:t>1</a:t>
            </a:r>
            <a:r>
              <a:rPr b="0" i="0" lang="en-US" sz="2800" u="none">
                <a:solidFill>
                  <a:schemeClr val="dk1"/>
                </a:solidFill>
                <a:latin typeface="Tahoma"/>
                <a:ea typeface="Tahoma"/>
                <a:cs typeface="Tahoma"/>
                <a:sym typeface="Tahoma"/>
              </a:rPr>
              <a:t>, i</a:t>
            </a:r>
            <a:r>
              <a:rPr b="0" baseline="-25000" i="0" lang="en-US" sz="2800" u="none">
                <a:solidFill>
                  <a:schemeClr val="dk1"/>
                </a:solidFill>
                <a:latin typeface="Tahoma"/>
                <a:ea typeface="Tahoma"/>
                <a:cs typeface="Tahoma"/>
                <a:sym typeface="Tahoma"/>
              </a:rPr>
              <a:t>2</a:t>
            </a:r>
            <a:r>
              <a:rPr b="0" i="0" lang="en-US" sz="2800" u="none">
                <a:solidFill>
                  <a:schemeClr val="dk1"/>
                </a:solidFill>
                <a:latin typeface="Tahoma"/>
                <a:ea typeface="Tahoma"/>
                <a:cs typeface="Tahoma"/>
                <a:sym typeface="Tahoma"/>
              </a:rPr>
              <a:t>, : : : , i</a:t>
            </a:r>
            <a:r>
              <a:rPr b="0" baseline="-25000" i="0" lang="en-US" sz="2800" u="none">
                <a:solidFill>
                  <a:schemeClr val="dk1"/>
                </a:solidFill>
                <a:latin typeface="Tahoma"/>
                <a:ea typeface="Tahoma"/>
                <a:cs typeface="Tahoma"/>
                <a:sym typeface="Tahoma"/>
              </a:rPr>
              <a:t>k</a:t>
            </a:r>
            <a:r>
              <a:rPr b="0" i="0" lang="en-US" sz="2800" u="none">
                <a:solidFill>
                  <a:schemeClr val="dk1"/>
                </a:solidFill>
                <a:latin typeface="Tahoma"/>
                <a:ea typeface="Tahoma"/>
                <a:cs typeface="Tahoma"/>
                <a:sym typeface="Tahoma"/>
              </a:rPr>
              <a:t>}, the all confidence of X is defined as the maximum (single) item support of all the items in X, and hence is called the max item sup of the itemset X. </a:t>
            </a:r>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236220" lvl="0" marL="342900" marR="0" rtl="0" algn="l">
              <a:lnSpc>
                <a:spcPct val="100000"/>
              </a:lnSpc>
              <a:spcBef>
                <a:spcPts val="560"/>
              </a:spcBef>
              <a:spcAft>
                <a:spcPts val="0"/>
              </a:spcAft>
              <a:buClr>
                <a:schemeClr val="folHlink"/>
              </a:buClr>
              <a:buSzPts val="1680"/>
              <a:buFont typeface="Noto Sans Symbols"/>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The all confidence of X is the minimal confidence among the set of rules i</a:t>
            </a:r>
            <a:r>
              <a:rPr b="0" baseline="-25000" i="0" lang="en-US" sz="2800" u="none">
                <a:solidFill>
                  <a:schemeClr val="dk1"/>
                </a:solidFill>
                <a:latin typeface="Tahoma"/>
                <a:ea typeface="Tahoma"/>
                <a:cs typeface="Tahoma"/>
                <a:sym typeface="Tahoma"/>
              </a:rPr>
              <a:t>j</a:t>
            </a:r>
            <a:r>
              <a:rPr b="0" i="0" lang="en-US" sz="2800" u="none">
                <a:solidFill>
                  <a:schemeClr val="dk1"/>
                </a:solidFill>
                <a:latin typeface="Tahoma"/>
                <a:ea typeface="Tahoma"/>
                <a:cs typeface="Tahoma"/>
                <a:sym typeface="Tahoma"/>
              </a:rPr>
              <a:t> -&gt;X -i</a:t>
            </a:r>
            <a:r>
              <a:rPr b="0" baseline="-25000" i="0" lang="en-US" sz="2800" u="none">
                <a:solidFill>
                  <a:schemeClr val="dk1"/>
                </a:solidFill>
                <a:latin typeface="Tahoma"/>
                <a:ea typeface="Tahoma"/>
                <a:cs typeface="Tahoma"/>
                <a:sym typeface="Tahoma"/>
              </a:rPr>
              <a:t>j</a:t>
            </a:r>
            <a:r>
              <a:rPr b="0" i="0" lang="en-US" sz="2800" u="none">
                <a:solidFill>
                  <a:schemeClr val="dk1"/>
                </a:solidFill>
                <a:latin typeface="Tahoma"/>
                <a:ea typeface="Tahoma"/>
                <a:cs typeface="Tahoma"/>
                <a:sym typeface="Tahoma"/>
              </a:rPr>
              <a:t>, where i</a:t>
            </a:r>
            <a:r>
              <a:rPr b="0" baseline="-25000" i="0" lang="en-US" sz="2800" u="none">
                <a:solidFill>
                  <a:schemeClr val="dk1"/>
                </a:solidFill>
                <a:latin typeface="Tahoma"/>
                <a:ea typeface="Tahoma"/>
                <a:cs typeface="Tahoma"/>
                <a:sym typeface="Tahoma"/>
              </a:rPr>
              <a:t>j </a:t>
            </a:r>
            <a:r>
              <a:rPr b="0" i="0" lang="en-US" sz="2800" u="none">
                <a:solidFill>
                  <a:schemeClr val="dk1"/>
                </a:solidFill>
                <a:latin typeface="Tahoma"/>
                <a:ea typeface="Tahoma"/>
                <a:cs typeface="Tahoma"/>
                <a:sym typeface="Tahoma"/>
              </a:rPr>
              <a:t> is an element of X.</a:t>
            </a:r>
            <a:endParaRPr/>
          </a:p>
        </p:txBody>
      </p:sp>
      <p:sp>
        <p:nvSpPr>
          <p:cNvPr id="1258" name="Google Shape;1258;p112"/>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59" name="Google Shape;1259;p112"/>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60" name="Google Shape;1260;p11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pic>
        <p:nvPicPr>
          <p:cNvPr id="1261" name="Google Shape;1261;p112"/>
          <p:cNvPicPr preferRelativeResize="0"/>
          <p:nvPr/>
        </p:nvPicPr>
        <p:blipFill rotWithShape="1">
          <a:blip r:embed="rId3">
            <a:alphaModFix/>
          </a:blip>
          <a:srcRect b="0" l="0" r="0" t="0"/>
          <a:stretch/>
        </p:blipFill>
        <p:spPr>
          <a:xfrm>
            <a:off x="838200" y="3138487"/>
            <a:ext cx="7543800" cy="181451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13"/>
          <p:cNvSpPr txBox="1"/>
          <p:nvPr>
            <p:ph idx="1" type="body"/>
          </p:nvPr>
        </p:nvSpPr>
        <p:spPr>
          <a:xfrm>
            <a:off x="381000" y="1295400"/>
            <a:ext cx="8382000" cy="5105400"/>
          </a:xfrm>
          <a:prstGeom prst="rect">
            <a:avLst/>
          </a:prstGeom>
          <a:noFill/>
          <a:ln>
            <a:noFill/>
          </a:ln>
        </p:spPr>
        <p:txBody>
          <a:bodyPr anchorCtr="0" anchor="t" bIns="45700" lIns="91425" spcFirstLastPara="1" rIns="91425" wrap="square" tIns="45700">
            <a:noAutofit/>
          </a:bodyPr>
          <a:lstStyle/>
          <a:p>
            <a:pPr indent="-236220" lvl="0" marL="342900" marR="0" rtl="0" algn="l">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
        <p:nvSpPr>
          <p:cNvPr id="1267" name="Google Shape;1267;p113"/>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68" name="Google Shape;1268;p113"/>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69" name="Google Shape;1269;p11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270" name="Google Shape;1270;p113"/>
          <p:cNvSpPr txBox="1"/>
          <p:nvPr>
            <p:ph type="title"/>
          </p:nvPr>
        </p:nvSpPr>
        <p:spPr>
          <a:xfrm>
            <a:off x="0" y="3810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Correlation measures, </a:t>
            </a:r>
            <a:r>
              <a:rPr b="0" i="1" lang="en-US" sz="3200" u="none">
                <a:solidFill>
                  <a:schemeClr val="dk2"/>
                </a:solidFill>
                <a:latin typeface="Tahoma"/>
                <a:ea typeface="Tahoma"/>
                <a:cs typeface="Tahoma"/>
                <a:sym typeface="Tahoma"/>
              </a:rPr>
              <a:t>all confidence </a:t>
            </a:r>
            <a:r>
              <a:rPr b="0" i="0" lang="en-US" sz="3200" u="none">
                <a:solidFill>
                  <a:schemeClr val="dk2"/>
                </a:solidFill>
                <a:latin typeface="Tahoma"/>
                <a:ea typeface="Tahoma"/>
                <a:cs typeface="Tahoma"/>
                <a:sym typeface="Tahoma"/>
              </a:rPr>
              <a:t>and </a:t>
            </a:r>
            <a:r>
              <a:rPr b="0" i="1" lang="en-US" sz="3200" u="none">
                <a:solidFill>
                  <a:schemeClr val="dk2"/>
                </a:solidFill>
                <a:latin typeface="Tahoma"/>
                <a:ea typeface="Tahoma"/>
                <a:cs typeface="Tahoma"/>
                <a:sym typeface="Tahoma"/>
              </a:rPr>
              <a:t>cosine</a:t>
            </a:r>
            <a:endParaRPr/>
          </a:p>
        </p:txBody>
      </p:sp>
      <p:pic>
        <p:nvPicPr>
          <p:cNvPr id="1271" name="Google Shape;1271;p113"/>
          <p:cNvPicPr preferRelativeResize="0"/>
          <p:nvPr/>
        </p:nvPicPr>
        <p:blipFill rotWithShape="1">
          <a:blip r:embed="rId3">
            <a:alphaModFix/>
          </a:blip>
          <a:srcRect b="0" l="0" r="0" t="0"/>
          <a:stretch/>
        </p:blipFill>
        <p:spPr>
          <a:xfrm>
            <a:off x="685800" y="2971800"/>
            <a:ext cx="7924800" cy="13716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14"/>
          <p:cNvSpPr txBox="1"/>
          <p:nvPr/>
        </p:nvSpPr>
        <p:spPr>
          <a:xfrm>
            <a:off x="3048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a:t>
            </a:r>
            <a:endParaRPr/>
          </a:p>
        </p:txBody>
      </p:sp>
      <p:sp>
        <p:nvSpPr>
          <p:cNvPr id="1277" name="Google Shape;1277;p114"/>
          <p:cNvSpPr txBox="1"/>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Data Mining: Concepts and Techniques</a:t>
            </a:r>
            <a:endParaRPr/>
          </a:p>
        </p:txBody>
      </p:sp>
      <p:sp>
        <p:nvSpPr>
          <p:cNvPr id="1278" name="Google Shape;1278;p11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279" name="Google Shape;1279;p114"/>
          <p:cNvSpPr txBox="1"/>
          <p:nvPr>
            <p:ph type="title"/>
          </p:nvPr>
        </p:nvSpPr>
        <p:spPr>
          <a:xfrm>
            <a:off x="152400" y="228600"/>
            <a:ext cx="8763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Are </a:t>
            </a:r>
            <a:r>
              <a:rPr b="0" i="1" lang="en-US" sz="3200" u="none">
                <a:solidFill>
                  <a:schemeClr val="dk2"/>
                </a:solidFill>
                <a:latin typeface="Tahoma"/>
                <a:ea typeface="Tahoma"/>
                <a:cs typeface="Tahoma"/>
                <a:sym typeface="Tahoma"/>
              </a:rPr>
              <a:t>lift</a:t>
            </a:r>
            <a:r>
              <a:rPr b="0" i="0" lang="en-US" sz="3200" u="none">
                <a:solidFill>
                  <a:schemeClr val="dk2"/>
                </a:solidFill>
                <a:latin typeface="Tahoma"/>
                <a:ea typeface="Tahoma"/>
                <a:cs typeface="Tahoma"/>
                <a:sym typeface="Tahoma"/>
              </a:rPr>
              <a:t> and </a:t>
            </a:r>
            <a:r>
              <a:rPr b="0" i="0" lang="en-US" sz="3600" u="none">
                <a:solidFill>
                  <a:schemeClr val="dk2"/>
                </a:solidFill>
                <a:latin typeface="Tahoma"/>
                <a:ea typeface="Tahoma"/>
                <a:cs typeface="Tahoma"/>
                <a:sym typeface="Tahoma"/>
              </a:rPr>
              <a:t>χ</a:t>
            </a:r>
            <a:r>
              <a:rPr b="0" baseline="30000" i="0" lang="en-US" sz="3600" u="none">
                <a:solidFill>
                  <a:schemeClr val="dk2"/>
                </a:solidFill>
                <a:latin typeface="Tahoma"/>
                <a:ea typeface="Tahoma"/>
                <a:cs typeface="Tahoma"/>
                <a:sym typeface="Tahoma"/>
              </a:rPr>
              <a:t>2</a:t>
            </a:r>
            <a:r>
              <a:rPr b="0" i="0" lang="en-US" sz="3200" u="none">
                <a:solidFill>
                  <a:schemeClr val="dk2"/>
                </a:solidFill>
                <a:latin typeface="Tahoma"/>
                <a:ea typeface="Tahoma"/>
                <a:cs typeface="Tahoma"/>
                <a:sym typeface="Tahoma"/>
              </a:rPr>
              <a:t>  Good Measures of Correlation?</a:t>
            </a:r>
            <a:endParaRPr/>
          </a:p>
        </p:txBody>
      </p:sp>
      <p:sp>
        <p:nvSpPr>
          <p:cNvPr id="1280" name="Google Shape;1280;p114"/>
          <p:cNvSpPr txBox="1"/>
          <p:nvPr>
            <p:ph idx="1" type="body"/>
          </p:nvPr>
        </p:nvSpPr>
        <p:spPr>
          <a:xfrm>
            <a:off x="304800" y="1295400"/>
            <a:ext cx="8686800"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“Buy walnuts  </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buy milk</a:t>
            </a:r>
            <a:r>
              <a:rPr b="0" i="0" lang="en-US" sz="2000" u="none">
                <a:solidFill>
                  <a:schemeClr val="dk1"/>
                </a:solidFill>
                <a:latin typeface="Tahoma"/>
                <a:ea typeface="Tahoma"/>
                <a:cs typeface="Tahoma"/>
                <a:sym typeface="Tahoma"/>
              </a:rPr>
              <a:t> [1%, 80%]”  is misleading</a:t>
            </a:r>
            <a:endParaRPr/>
          </a:p>
          <a:p>
            <a:pPr indent="-285750" lvl="1" marL="742950" rtl="0" algn="l">
              <a:lnSpc>
                <a:spcPct val="13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if 85% of customers buy milk</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Support and confidence are not good to represent correlations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 many interestingness measures?  (Tan, Kumar, Sritastava @KDD’02)</a:t>
            </a:r>
            <a:endParaRPr/>
          </a:p>
        </p:txBody>
      </p:sp>
      <p:graphicFrame>
        <p:nvGraphicFramePr>
          <p:cNvPr id="1281" name="Google Shape;1281;p114"/>
          <p:cNvGraphicFramePr/>
          <p:nvPr/>
        </p:nvGraphicFramePr>
        <p:xfrm>
          <a:off x="4495800" y="3733800"/>
          <a:ext cx="3000000" cy="3000000"/>
        </p:xfrm>
        <a:graphic>
          <a:graphicData uri="http://schemas.openxmlformats.org/drawingml/2006/table">
            <a:tbl>
              <a:tblPr>
                <a:noFill/>
                <a:tableStyleId>{0FD4FE5A-315B-41DA-85DB-21D0C43C2FDC}</a:tableStyleId>
              </a:tblPr>
              <a:tblGrid>
                <a:gridCol w="990600"/>
                <a:gridCol w="762000"/>
                <a:gridCol w="1066800"/>
                <a:gridCol w="1066800"/>
              </a:tblGrid>
              <a:tr h="304800">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Milk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No Milk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Sum (row)</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Coffee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No Coffee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Sum(col.)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Σ</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282" name="Google Shape;1282;p114"/>
          <p:cNvPicPr preferRelativeResize="0"/>
          <p:nvPr/>
        </p:nvPicPr>
        <p:blipFill rotWithShape="1">
          <a:blip r:embed="rId3">
            <a:alphaModFix/>
          </a:blip>
          <a:srcRect b="0" l="0" r="0" t="0"/>
          <a:stretch/>
        </p:blipFill>
        <p:spPr>
          <a:xfrm>
            <a:off x="381000" y="3429000"/>
            <a:ext cx="1752600" cy="679450"/>
          </a:xfrm>
          <a:prstGeom prst="rect">
            <a:avLst/>
          </a:prstGeom>
          <a:noFill/>
          <a:ln>
            <a:noFill/>
          </a:ln>
        </p:spPr>
      </p:pic>
      <p:graphicFrame>
        <p:nvGraphicFramePr>
          <p:cNvPr id="1283" name="Google Shape;1283;p114"/>
          <p:cNvGraphicFramePr/>
          <p:nvPr/>
        </p:nvGraphicFramePr>
        <p:xfrm>
          <a:off x="2743200" y="5105400"/>
          <a:ext cx="3000000" cy="3000000"/>
        </p:xfrm>
        <a:graphic>
          <a:graphicData uri="http://schemas.openxmlformats.org/drawingml/2006/table">
            <a:tbl>
              <a:tblPr>
                <a:noFill/>
                <a:tableStyleId>{0FD4FE5A-315B-41DA-85DB-21D0C43C2FDC}</a:tableStyleId>
              </a:tblPr>
              <a:tblGrid>
                <a:gridCol w="642925"/>
                <a:gridCol w="652450"/>
                <a:gridCol w="685800"/>
                <a:gridCol w="685800"/>
                <a:gridCol w="838200"/>
                <a:gridCol w="533400"/>
                <a:gridCol w="762000"/>
                <a:gridCol w="609600"/>
                <a:gridCol w="609600"/>
              </a:tblGrid>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DB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lift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all-conf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coh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χ2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9.26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0.83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9055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8.44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0.05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670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9.18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8172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0.33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1284" name="Google Shape;1284;p114"/>
          <p:cNvPicPr preferRelativeResize="0"/>
          <p:nvPr/>
        </p:nvPicPr>
        <p:blipFill rotWithShape="1">
          <a:blip r:embed="rId4">
            <a:alphaModFix/>
          </a:blip>
          <a:srcRect b="0" l="0" r="0" t="0"/>
          <a:stretch/>
        </p:blipFill>
        <p:spPr>
          <a:xfrm>
            <a:off x="304800" y="4343400"/>
            <a:ext cx="2971800" cy="647700"/>
          </a:xfrm>
          <a:prstGeom prst="rect">
            <a:avLst/>
          </a:prstGeom>
          <a:noFill/>
          <a:ln>
            <a:noFill/>
          </a:ln>
        </p:spPr>
      </p:pic>
      <p:pic>
        <p:nvPicPr>
          <p:cNvPr id="1285" name="Google Shape;1285;p114"/>
          <p:cNvPicPr preferRelativeResize="0"/>
          <p:nvPr/>
        </p:nvPicPr>
        <p:blipFill rotWithShape="1">
          <a:blip r:embed="rId5">
            <a:alphaModFix/>
          </a:blip>
          <a:srcRect b="0" l="0" r="0" t="0"/>
          <a:stretch/>
        </p:blipFill>
        <p:spPr>
          <a:xfrm>
            <a:off x="381000" y="5410200"/>
            <a:ext cx="2309812" cy="7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