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17" r:id="rId5"/>
    <p:sldId id="307" r:id="rId6"/>
    <p:sldId id="308" r:id="rId7"/>
    <p:sldId id="278" r:id="rId8"/>
    <p:sldId id="309" r:id="rId9"/>
    <p:sldId id="263" r:id="rId10"/>
    <p:sldId id="318" r:id="rId11"/>
    <p:sldId id="312" r:id="rId12"/>
    <p:sldId id="319" r:id="rId13"/>
    <p:sldId id="320" r:id="rId14"/>
    <p:sldId id="32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5E5B7AC-CE53-4095-9B64-9F13B5F26F23}">
          <p14:sldIdLst>
            <p14:sldId id="317"/>
            <p14:sldId id="307"/>
            <p14:sldId id="308"/>
            <p14:sldId id="278"/>
            <p14:sldId id="309"/>
            <p14:sldId id="263"/>
            <p14:sldId id="318"/>
            <p14:sldId id="312"/>
            <p14:sldId id="319"/>
            <p14:sldId id="320"/>
            <p14:sldId id="321"/>
          </p14:sldIdLst>
        </p14:section>
      </p14:sectionLst>
    </p:ex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405" autoAdjust="0"/>
  </p:normalViewPr>
  <p:slideViewPr>
    <p:cSldViewPr snapToGrid="0">
      <p:cViewPr>
        <p:scale>
          <a:sx n="62" d="100"/>
          <a:sy n="62" d="100"/>
        </p:scale>
        <p:origin x="1056" y="276"/>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4/16/2025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4/16/2025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4448014"/>
          </a:xfrm>
        </p:spPr>
        <p:txBody>
          <a:bodyPr anchor="ctr"/>
          <a:lstStyle/>
          <a:p>
            <a:r>
              <a:rPr lang="en-US" dirty="0"/>
              <a:t>RECALLIT</a:t>
            </a:r>
            <a:br>
              <a:rPr lang="en-US" dirty="0"/>
            </a:br>
            <a:r>
              <a:rPr lang="en-US" sz="2400" dirty="0">
                <a:latin typeface="+mn-lt"/>
              </a:rPr>
              <a:t>The Smart Flashcard App for Effective Study</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F0DB0-CDC3-4A34-AD18-8CF0059D36C0}"/>
              </a:ext>
            </a:extLst>
          </p:cNvPr>
          <p:cNvSpPr>
            <a:spLocks noGrp="1"/>
          </p:cNvSpPr>
          <p:nvPr>
            <p:ph type="title"/>
          </p:nvPr>
        </p:nvSpPr>
        <p:spPr>
          <a:xfrm>
            <a:off x="2603715" y="0"/>
            <a:ext cx="8625866" cy="1766806"/>
          </a:xfrm>
        </p:spPr>
        <p:txBody>
          <a:bodyPr/>
          <a:lstStyle/>
          <a:p>
            <a:r>
              <a:rPr lang="en-US" dirty="0"/>
              <a:t>CONCLUSION</a:t>
            </a:r>
          </a:p>
        </p:txBody>
      </p:sp>
      <p:sp>
        <p:nvSpPr>
          <p:cNvPr id="3" name="Text Placeholder 2">
            <a:extLst>
              <a:ext uri="{FF2B5EF4-FFF2-40B4-BE49-F238E27FC236}">
                <a16:creationId xmlns:a16="http://schemas.microsoft.com/office/drawing/2014/main" id="{332B169D-6B1D-428B-8E74-B817D312F5E0}"/>
              </a:ext>
            </a:extLst>
          </p:cNvPr>
          <p:cNvSpPr>
            <a:spLocks noGrp="1"/>
          </p:cNvSpPr>
          <p:nvPr>
            <p:ph type="body" sz="quarter" idx="13"/>
          </p:nvPr>
        </p:nvSpPr>
        <p:spPr>
          <a:xfrm>
            <a:off x="2861762" y="1988969"/>
            <a:ext cx="8109772" cy="2644775"/>
          </a:xfrm>
        </p:spPr>
        <p:txBody>
          <a:bodyPr>
            <a:noAutofit/>
          </a:bodyPr>
          <a:lstStyle/>
          <a:p>
            <a:r>
              <a:rPr lang="en-US" cap="none" dirty="0"/>
              <a:t>In conclusion, the "</a:t>
            </a:r>
            <a:r>
              <a:rPr lang="en-US" cap="none" dirty="0" err="1"/>
              <a:t>recallit</a:t>
            </a:r>
            <a:r>
              <a:rPr lang="en-US" cap="none" dirty="0"/>
              <a:t>" flashcard learning app, developed as part of a group project, serves as an effective tool for enhancing learning through active recall, personalized study materials, and multimedia support. By enabling users to create and organize flashcards with text, images, and pdfs, it accommodates various learning styles and helps improve memory retention. Working on this project provided valuable experience in both frontend and backend development, enhancing our understanding of database management, user-centered design, and the importance of creating intuitive educational tools. This project has not only strengthened our technical skills but also highlighted the significance of collaboration in building solutions that meet user needs.</a:t>
            </a:r>
          </a:p>
        </p:txBody>
      </p:sp>
    </p:spTree>
    <p:extLst>
      <p:ext uri="{BB962C8B-B14F-4D97-AF65-F5344CB8AC3E}">
        <p14:creationId xmlns:p14="http://schemas.microsoft.com/office/powerpoint/2010/main" val="3221757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80F76-641A-42DD-AF85-13A971FB3793}"/>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427493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 TEAM MEMBERS</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4220337868"/>
              </p:ext>
            </p:extLst>
          </p:nvPr>
        </p:nvGraphicFramePr>
        <p:xfrm>
          <a:off x="6869114" y="1143001"/>
          <a:ext cx="4170922" cy="3960234"/>
        </p:xfrm>
        <a:graphic>
          <a:graphicData uri="http://schemas.openxmlformats.org/drawingml/2006/table">
            <a:tbl>
              <a:tblPr firstRow="1" bandRow="1"/>
              <a:tblGrid>
                <a:gridCol w="4170922">
                  <a:extLst>
                    <a:ext uri="{9D8B030D-6E8A-4147-A177-3AD203B41FA5}">
                      <a16:colId xmlns:a16="http://schemas.microsoft.com/office/drawing/2014/main" val="1563570424"/>
                    </a:ext>
                  </a:extLst>
                </a:gridCol>
              </a:tblGrid>
              <a:tr h="61206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BHAVYA ULLAS</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24MCA25</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765485">
                <a:tc>
                  <a:txBody>
                    <a:bodyPr/>
                    <a:lstStyle/>
                    <a:p>
                      <a:pPr algn="r"/>
                      <a:r>
                        <a:rPr lang="en-US" sz="2400" b="0" dirty="0"/>
                        <a:t>AASIYA M</a:t>
                      </a:r>
                    </a:p>
                    <a:p>
                      <a:pPr algn="r"/>
                      <a:r>
                        <a:rPr lang="en-US" sz="2400" b="0" dirty="0"/>
                        <a:t>24MCA01</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781107">
                <a:tc>
                  <a:txBody>
                    <a:bodyPr/>
                    <a:lstStyle/>
                    <a:p>
                      <a:pPr algn="r"/>
                      <a:r>
                        <a:rPr lang="en-US" sz="2400" b="0" dirty="0"/>
                        <a:t>AFSSANA A</a:t>
                      </a:r>
                    </a:p>
                    <a:p>
                      <a:pPr algn="r"/>
                      <a:r>
                        <a:rPr lang="en-US" sz="2400" b="0" dirty="0"/>
                        <a:t>24MCA07</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74986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AKSHAYA S</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24MCA10 </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66839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0" dirty="0">
                        <a:latin typeface="+mn-lt"/>
                        <a:cs typeface="Gill Sans Light" panose="020B0302020104020203" pitchFamily="34" charset="-79"/>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5641848" cy="4141694"/>
          </a:xfrm>
        </p:spPr>
        <p:txBody>
          <a:bodyPr/>
          <a:lstStyle/>
          <a:p>
            <a:r>
              <a:rPr lang="en-US" dirty="0"/>
              <a:t>INTRODUCTION</a:t>
            </a:r>
            <a:br>
              <a:rPr lang="en-US" dirty="0"/>
            </a:br>
            <a:br>
              <a:rPr lang="en-US" dirty="0"/>
            </a:br>
            <a:br>
              <a:rPr lang="en-US" sz="1000" dirty="0"/>
            </a:br>
            <a:r>
              <a:rPr lang="en-US" sz="2400" b="1" dirty="0" err="1">
                <a:latin typeface="+mn-lt"/>
              </a:rPr>
              <a:t>RecallIt</a:t>
            </a:r>
            <a:r>
              <a:rPr lang="en-US" sz="2400" dirty="0">
                <a:latin typeface="+mn-lt"/>
              </a:rPr>
              <a:t> is a smart and simple flashcard learning app designed to make studying more effective and engaging. Whether you're preparing for exams, brushing up on concepts, or just trying to memorize key information, </a:t>
            </a:r>
            <a:r>
              <a:rPr lang="en-US" sz="2400" dirty="0" err="1">
                <a:latin typeface="+mn-lt"/>
              </a:rPr>
              <a:t>RecallIt</a:t>
            </a:r>
            <a:r>
              <a:rPr lang="en-US" sz="2400" dirty="0">
                <a:latin typeface="+mn-lt"/>
              </a:rPr>
              <a:t> helps you retain knowledge through active recall and spaced repetition techniques.</a:t>
            </a:r>
          </a:p>
        </p:txBody>
      </p:sp>
      <p:pic>
        <p:nvPicPr>
          <p:cNvPr id="6" name="Picture Placeholder 5">
            <a:extLst>
              <a:ext uri="{FF2B5EF4-FFF2-40B4-BE49-F238E27FC236}">
                <a16:creationId xmlns:a16="http://schemas.microsoft.com/office/drawing/2014/main" id="{007860A2-F789-4A21-8435-96B35B716E72}"/>
              </a:ext>
            </a:extLst>
          </p:cNvPr>
          <p:cNvPicPr>
            <a:picLocks noGrp="1" noChangeAspect="1"/>
          </p:cNvPicPr>
          <p:nvPr>
            <p:ph type="pic" idx="1"/>
          </p:nvPr>
        </p:nvPicPr>
        <p:blipFill>
          <a:blip r:embed="rId3"/>
          <a:srcRect l="13642" r="13642"/>
          <a:stretch>
            <a:fillRect/>
          </a:stretch>
        </p:blipFill>
        <p:spPr/>
      </p:pic>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827205" y="914400"/>
            <a:ext cx="5449824" cy="2380130"/>
          </a:xfrm>
        </p:spPr>
        <p:txBody>
          <a:bodyPr anchor="b"/>
          <a:lstStyle/>
          <a:p>
            <a:r>
              <a:rPr lang="en-US" dirty="0"/>
              <a:t>IMPORTANCE OF FLASHCARD- BASED LEARNING</a:t>
            </a:r>
          </a:p>
        </p:txBody>
      </p:sp>
      <p:sp>
        <p:nvSpPr>
          <p:cNvPr id="11" name="Content Placeholder 10">
            <a:extLst>
              <a:ext uri="{FF2B5EF4-FFF2-40B4-BE49-F238E27FC236}">
                <a16:creationId xmlns:a16="http://schemas.microsoft.com/office/drawing/2014/main" id="{000EBDF4-3413-FCF9-2E25-9A254A61F23E}"/>
              </a:ext>
            </a:extLst>
          </p:cNvPr>
          <p:cNvSpPr>
            <a:spLocks noGrp="1"/>
          </p:cNvSpPr>
          <p:nvPr>
            <p:ph idx="10"/>
          </p:nvPr>
        </p:nvSpPr>
        <p:spPr>
          <a:xfrm>
            <a:off x="5827204" y="3765176"/>
            <a:ext cx="5449824" cy="2380130"/>
          </a:xfrm>
        </p:spPr>
        <p:txBody>
          <a:bodyPr/>
          <a:lstStyle/>
          <a:p>
            <a:r>
              <a:rPr lang="en-US" cap="none" dirty="0"/>
              <a:t>Flashcards are a proven and powerful study tool that promote </a:t>
            </a:r>
            <a:r>
              <a:rPr lang="en-US" b="1" cap="none" dirty="0"/>
              <a:t>active recall</a:t>
            </a:r>
            <a:r>
              <a:rPr lang="en-US" cap="none" dirty="0"/>
              <a:t>, a learning technique where the brain is trained to remember information by testing itself. Unlike passive reading or highlighting, flashcards engage the mind and improve long-term retention.</a:t>
            </a:r>
          </a:p>
        </p:txBody>
      </p:sp>
      <p:pic>
        <p:nvPicPr>
          <p:cNvPr id="7" name="Picture Placeholder 6">
            <a:extLst>
              <a:ext uri="{FF2B5EF4-FFF2-40B4-BE49-F238E27FC236}">
                <a16:creationId xmlns:a16="http://schemas.microsoft.com/office/drawing/2014/main" id="{D519A67F-9552-4704-BA90-C29B48188F94}"/>
              </a:ext>
            </a:extLst>
          </p:cNvPr>
          <p:cNvPicPr>
            <a:picLocks noGrp="1" noChangeAspect="1"/>
          </p:cNvPicPr>
          <p:nvPr>
            <p:ph type="pic" sz="quarter" idx="11"/>
          </p:nvPr>
        </p:nvPicPr>
        <p:blipFill>
          <a:blip r:embed="rId3"/>
          <a:srcRect l="11745" r="11745"/>
          <a:stretch>
            <a:fillRect/>
          </a:stretch>
        </p:blipFill>
        <p:spPr/>
      </p:pic>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dirty="0"/>
              <a:t>Why flashcard-based learning matters:</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039112"/>
            <a:ext cx="7150608" cy="3356576"/>
          </a:xfrm>
        </p:spPr>
        <p:txBody>
          <a:bodyPr>
            <a:normAutofit fontScale="62500" lnSpcReduction="2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Arial" panose="020B0604020202020204" pitchFamily="34" charset="0"/>
              </a:rPr>
              <a:t>Boosts Memory Retention</a:t>
            </a:r>
            <a:r>
              <a:rPr kumimoji="0" lang="en-US" altLang="en-US" sz="1900" b="1" i="0" u="none" strike="noStrike" cap="none" normalizeH="0" baseline="0" dirty="0">
                <a:ln>
                  <a:noFill/>
                </a:ln>
                <a:solidFill>
                  <a:schemeClr val="tx1"/>
                </a:solidFill>
                <a:effectLst/>
                <a:latin typeface="Arial" panose="020B0604020202020204" pitchFamily="34" charset="0"/>
              </a:rPr>
              <a:t>:</a:t>
            </a:r>
            <a:r>
              <a:rPr kumimoji="0" lang="en-US" altLang="en-US" sz="1900" b="0" i="0" u="none" strike="noStrike" cap="none" normalizeH="0" baseline="0" dirty="0">
                <a:ln>
                  <a:noFill/>
                </a:ln>
                <a:solidFill>
                  <a:schemeClr val="tx1"/>
                </a:solidFill>
                <a:effectLst/>
                <a:latin typeface="Arial" panose="020B0604020202020204" pitchFamily="34" charset="0"/>
              </a:rPr>
              <a:t> </a:t>
            </a:r>
            <a:r>
              <a:rPr kumimoji="0" lang="en-US" altLang="en-US" sz="2900" b="0" i="0" u="none" strike="noStrike" cap="none" normalizeH="0" baseline="0" dirty="0">
                <a:ln>
                  <a:noFill/>
                </a:ln>
                <a:solidFill>
                  <a:schemeClr val="tx1"/>
                </a:solidFill>
                <a:effectLst/>
              </a:rPr>
              <a:t>Encourages repeated self-testing, which strengthens memory.</a:t>
            </a:r>
            <a:endParaRPr kumimoji="0" lang="en-US" altLang="en-US" sz="2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900" b="1" i="0" u="none" strike="noStrike" cap="none" normalizeH="0" baseline="0" dirty="0">
                <a:ln>
                  <a:noFill/>
                </a:ln>
                <a:solidFill>
                  <a:schemeClr val="tx1"/>
                </a:solidFill>
                <a:effectLst/>
                <a:latin typeface="Arial" panose="020B0604020202020204" pitchFamily="34" charset="0"/>
              </a:rPr>
              <a:t>Efficient Learning</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800" b="0" i="0" u="none" strike="noStrike" cap="none" normalizeH="0" baseline="0" dirty="0">
                <a:ln>
                  <a:noFill/>
                </a:ln>
                <a:solidFill>
                  <a:schemeClr val="tx1"/>
                </a:solidFill>
                <a:effectLst/>
              </a:rPr>
              <a:t>Helps break down topics into bite-sized concepts for quicker revision.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Arial" panose="020B0604020202020204" pitchFamily="34" charset="0"/>
              </a:rPr>
              <a:t> </a:t>
            </a:r>
            <a:r>
              <a:rPr kumimoji="0" lang="en-US" altLang="en-US" sz="2600" b="1" i="0" u="none" strike="noStrike" cap="none" normalizeH="0" baseline="0" dirty="0">
                <a:ln>
                  <a:noFill/>
                </a:ln>
                <a:solidFill>
                  <a:schemeClr val="tx1"/>
                </a:solidFill>
                <a:effectLst/>
                <a:latin typeface="Arial" panose="020B0604020202020204" pitchFamily="34" charset="0"/>
              </a:rPr>
              <a:t>Flexible &amp; Personalized</a:t>
            </a:r>
            <a:r>
              <a:rPr kumimoji="0" lang="en-US" altLang="en-US" sz="4500" b="1" i="0" u="none" strike="noStrike" cap="none" normalizeH="0" baseline="0" dirty="0">
                <a:ln>
                  <a:noFill/>
                </a:ln>
                <a:solidFill>
                  <a:schemeClr val="tx1"/>
                </a:solidFill>
                <a:effectLst/>
              </a:rPr>
              <a:t>:</a:t>
            </a:r>
            <a:r>
              <a:rPr kumimoji="0" lang="en-US" altLang="en-US" sz="4500" b="0" i="0" u="none" strike="noStrike" cap="none" normalizeH="0" baseline="0" dirty="0">
                <a:ln>
                  <a:noFill/>
                </a:ln>
                <a:solidFill>
                  <a:schemeClr val="tx1"/>
                </a:solidFill>
                <a:effectLst/>
              </a:rPr>
              <a:t> </a:t>
            </a:r>
            <a:r>
              <a:rPr kumimoji="0" lang="en-US" altLang="en-US" sz="2800" b="0" i="0" u="none" strike="noStrike" cap="none" normalizeH="0" baseline="0" dirty="0">
                <a:ln>
                  <a:noFill/>
                </a:ln>
                <a:solidFill>
                  <a:schemeClr val="tx1"/>
                </a:solidFill>
                <a:effectLst/>
              </a:rPr>
              <a:t>Learners can create cards based on their own notes and learning style.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Arial" panose="020B0604020202020204" pitchFamily="34" charset="0"/>
              </a:rPr>
              <a:t> </a:t>
            </a:r>
            <a:r>
              <a:rPr kumimoji="0" lang="en-US" altLang="en-US" sz="2600" b="1" i="0" u="none" strike="noStrike" cap="none" normalizeH="0" baseline="0" dirty="0">
                <a:ln>
                  <a:noFill/>
                </a:ln>
                <a:solidFill>
                  <a:schemeClr val="tx1"/>
                </a:solidFill>
                <a:effectLst/>
                <a:latin typeface="Arial" panose="020B0604020202020204" pitchFamily="34" charset="0"/>
              </a:rPr>
              <a:t>Supports Spaced Repetition</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3100" b="0" i="0" u="none" strike="noStrike" cap="none" normalizeH="0" baseline="0" dirty="0">
                <a:ln>
                  <a:noFill/>
                </a:ln>
                <a:solidFill>
                  <a:schemeClr val="tx1"/>
                </a:solidFill>
                <a:effectLst/>
              </a:rPr>
              <a:t>Reviewing cards over time improves retention and reduces forgetting.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600" b="1" i="0" u="none" strike="noStrike" cap="none" normalizeH="0" baseline="0" dirty="0">
                <a:ln>
                  <a:noFill/>
                </a:ln>
                <a:solidFill>
                  <a:schemeClr val="tx1"/>
                </a:solidFill>
                <a:effectLst/>
                <a:latin typeface="Arial" panose="020B0604020202020204" pitchFamily="34" charset="0"/>
              </a:rPr>
              <a:t>Perfect for On-the-Go Learning</a:t>
            </a:r>
            <a:r>
              <a:rPr kumimoji="0" lang="en-US" altLang="en-US" sz="2900" b="1" i="0" u="none" strike="noStrike" cap="none" normalizeH="0" baseline="0" dirty="0">
                <a:ln>
                  <a:noFill/>
                </a:ln>
                <a:solidFill>
                  <a:schemeClr val="tx1"/>
                </a:solidFill>
                <a:effectLst/>
                <a:latin typeface="Arial" panose="020B0604020202020204" pitchFamily="34" charset="0"/>
              </a:rPr>
              <a:t>:</a:t>
            </a:r>
            <a:r>
              <a:rPr kumimoji="0" lang="en-US" altLang="en-US" sz="3800" b="0" i="0" u="none" strike="noStrike" cap="none" normalizeH="0" baseline="0" dirty="0">
                <a:ln>
                  <a:noFill/>
                </a:ln>
                <a:solidFill>
                  <a:schemeClr val="tx1"/>
                </a:solidFill>
                <a:effectLst/>
                <a:latin typeface="Arial" panose="020B0604020202020204" pitchFamily="34" charset="0"/>
              </a:rPr>
              <a:t> </a:t>
            </a:r>
            <a:r>
              <a:rPr kumimoji="0" lang="en-US" altLang="en-US" sz="2900" b="0" i="0" u="none" strike="noStrike" cap="none" normalizeH="0" baseline="0" dirty="0">
                <a:ln>
                  <a:noFill/>
                </a:ln>
                <a:solidFill>
                  <a:schemeClr val="tx1"/>
                </a:solidFill>
                <a:effectLst/>
              </a:rPr>
              <a:t>Digital flashcards make studying possible anytime, anywhere.</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3540620" y="238843"/>
            <a:ext cx="6928020" cy="1491424"/>
          </a:xfrm>
        </p:spPr>
        <p:txBody>
          <a:bodyPr anchor="b"/>
          <a:lstStyle/>
          <a:p>
            <a:r>
              <a:rPr lang="en-US" dirty="0"/>
              <a:t>OBJECTIVES</a:t>
            </a:r>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3059782" y="2353536"/>
            <a:ext cx="7603052" cy="2644775"/>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To build a user-friendly flashcard system</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To allow users to create, edit, and organize flashcards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To support study material uploads (PDFs/images)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cap="none" dirty="0"/>
              <a:t>To make learning interactive and more engaging through active recall techniques</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55CF-DB1C-4CEE-99EC-BA0FB7E110ED}"/>
              </a:ext>
            </a:extLst>
          </p:cNvPr>
          <p:cNvSpPr>
            <a:spLocks noGrp="1"/>
          </p:cNvSpPr>
          <p:nvPr>
            <p:ph type="title"/>
          </p:nvPr>
        </p:nvSpPr>
        <p:spPr>
          <a:xfrm>
            <a:off x="3208147" y="480447"/>
            <a:ext cx="8035407" cy="1665913"/>
          </a:xfrm>
        </p:spPr>
        <p:txBody>
          <a:bodyPr/>
          <a:lstStyle/>
          <a:p>
            <a:r>
              <a:rPr lang="en-US" dirty="0"/>
              <a:t>FEATURES</a:t>
            </a:r>
          </a:p>
        </p:txBody>
      </p:sp>
      <p:sp>
        <p:nvSpPr>
          <p:cNvPr id="4" name="Rectangle 1">
            <a:extLst>
              <a:ext uri="{FF2B5EF4-FFF2-40B4-BE49-F238E27FC236}">
                <a16:creationId xmlns:a16="http://schemas.microsoft.com/office/drawing/2014/main" id="{16222FAB-BC21-4433-A97F-705ECA299384}"/>
              </a:ext>
            </a:extLst>
          </p:cNvPr>
          <p:cNvSpPr>
            <a:spLocks noGrp="1" noChangeArrowheads="1"/>
          </p:cNvSpPr>
          <p:nvPr>
            <p:ph type="body" sz="quarter" idx="13"/>
          </p:nvPr>
        </p:nvSpPr>
        <p:spPr bwMode="auto">
          <a:xfrm>
            <a:off x="3857135" y="2600526"/>
            <a:ext cx="515660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Custom flashcard creation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Subject-wise organization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Notes, difficulty level, and media support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"Study Guide" section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My Flashcards (edit/delete)</a:t>
            </a:r>
          </a:p>
        </p:txBody>
      </p:sp>
    </p:spTree>
    <p:extLst>
      <p:ext uri="{BB962C8B-B14F-4D97-AF65-F5344CB8AC3E}">
        <p14:creationId xmlns:p14="http://schemas.microsoft.com/office/powerpoint/2010/main" val="708934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p:txBody>
          <a:bodyPr/>
          <a:lstStyle/>
          <a:p>
            <a:r>
              <a:rPr lang="en-US" dirty="0"/>
              <a:t>TOOLS &amp; TECHNOLOGIES USED</a:t>
            </a:r>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914399" y="2039111"/>
            <a:ext cx="5650992" cy="3904488"/>
          </a:xfrm>
        </p:spPr>
        <p:txBody>
          <a:bodyPr>
            <a:normAutofit/>
          </a:bodyPr>
          <a:lstStyle/>
          <a:p>
            <a:pPr lvl="0" eaLnBrk="0" fontAlgn="base" hangingPunct="0">
              <a:lnSpc>
                <a:spcPct val="100000"/>
              </a:lnSpc>
              <a:spcBef>
                <a:spcPct val="0"/>
              </a:spcBef>
              <a:spcAft>
                <a:spcPct val="0"/>
              </a:spcAft>
              <a:buFontTx/>
              <a:buChar char="•"/>
            </a:pPr>
            <a:r>
              <a:rPr kumimoji="0" lang="en-US" altLang="en-US" sz="2400" b="1" i="0" u="none" strike="noStrike" cap="none" normalizeH="0" baseline="0" dirty="0">
                <a:ln>
                  <a:noFill/>
                </a:ln>
                <a:solidFill>
                  <a:schemeClr val="tx1"/>
                </a:solidFill>
                <a:effectLst/>
              </a:rPr>
              <a:t>Frontend:</a:t>
            </a:r>
            <a:r>
              <a:rPr kumimoji="0" lang="en-US" altLang="en-US" sz="2400" b="0" i="0" u="none" strike="noStrike" cap="none" normalizeH="0" baseline="0" dirty="0">
                <a:ln>
                  <a:noFill/>
                </a:ln>
                <a:solidFill>
                  <a:schemeClr val="tx1"/>
                </a:solidFill>
                <a:effectLst/>
              </a:rPr>
              <a:t> HTML, CSS, JavaScript</a:t>
            </a:r>
          </a:p>
          <a:p>
            <a:pPr lvl="0" eaLnBrk="0" fontAlgn="base" hangingPunct="0">
              <a:lnSpc>
                <a:spcPct val="100000"/>
              </a:lnSpc>
              <a:spcBef>
                <a:spcPct val="0"/>
              </a:spcBef>
              <a:spcAft>
                <a:spcPct val="0"/>
              </a:spcAf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Backend:</a:t>
            </a:r>
            <a:r>
              <a:rPr kumimoji="0" lang="en-US" altLang="en-US" sz="2400" b="0" i="0" u="none" strike="noStrike" cap="none" normalizeH="0" baseline="0" dirty="0">
                <a:ln>
                  <a:noFill/>
                </a:ln>
                <a:solidFill>
                  <a:schemeClr val="tx1"/>
                </a:solidFill>
                <a:effectLst/>
              </a:rPr>
              <a:t> PHP</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Database:</a:t>
            </a:r>
            <a:r>
              <a:rPr kumimoji="0" lang="en-US" altLang="en-US" sz="2400" b="0" i="0" u="none" strike="noStrike" cap="none" normalizeH="0" baseline="0" dirty="0">
                <a:ln>
                  <a:noFill/>
                </a:ln>
                <a:solidFill>
                  <a:schemeClr val="tx1"/>
                </a:solidFill>
                <a:effectLst/>
              </a:rPr>
              <a:t> MySQL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Version Control:</a:t>
            </a:r>
            <a:r>
              <a:rPr kumimoji="0" lang="en-US" altLang="en-US" sz="2400" b="0" i="0" u="none" strike="noStrike" cap="none" normalizeH="0" baseline="0" dirty="0">
                <a:ln>
                  <a:noFill/>
                </a:ln>
                <a:solidFill>
                  <a:schemeClr val="tx1"/>
                </a:solidFill>
                <a:effectLst/>
              </a:rPr>
              <a:t> GitHub</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endParaRPr>
          </a:p>
        </p:txBody>
      </p:sp>
      <p:pic>
        <p:nvPicPr>
          <p:cNvPr id="7" name="Picture Placeholder 6">
            <a:extLst>
              <a:ext uri="{FF2B5EF4-FFF2-40B4-BE49-F238E27FC236}">
                <a16:creationId xmlns:a16="http://schemas.microsoft.com/office/drawing/2014/main" id="{E8882EC9-87DD-4000-A975-30576C8EB513}"/>
              </a:ext>
            </a:extLst>
          </p:cNvPr>
          <p:cNvPicPr>
            <a:picLocks noGrp="1" noChangeAspect="1"/>
          </p:cNvPicPr>
          <p:nvPr>
            <p:ph type="pic" sz="quarter" idx="10"/>
          </p:nvPr>
        </p:nvPicPr>
        <p:blipFill>
          <a:blip r:embed="rId3"/>
          <a:srcRect l="14992" r="14992"/>
          <a:stretch>
            <a:fillRect/>
          </a:stretch>
        </p:blipFill>
        <p:spPr/>
      </p:pic>
    </p:spTree>
    <p:extLst>
      <p:ext uri="{BB962C8B-B14F-4D97-AF65-F5344CB8AC3E}">
        <p14:creationId xmlns:p14="http://schemas.microsoft.com/office/powerpoint/2010/main" val="859909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C038E-4874-44F4-AD76-5BF9E9248697}"/>
              </a:ext>
            </a:extLst>
          </p:cNvPr>
          <p:cNvSpPr>
            <a:spLocks noGrp="1"/>
          </p:cNvSpPr>
          <p:nvPr>
            <p:ph type="title"/>
          </p:nvPr>
        </p:nvSpPr>
        <p:spPr>
          <a:xfrm>
            <a:off x="5827205" y="914400"/>
            <a:ext cx="5449824" cy="1906292"/>
          </a:xfrm>
        </p:spPr>
        <p:txBody>
          <a:bodyPr/>
          <a:lstStyle/>
          <a:p>
            <a:r>
              <a:rPr lang="en-US" dirty="0"/>
              <a:t>TASK BREAKDOWN</a:t>
            </a:r>
          </a:p>
        </p:txBody>
      </p:sp>
      <p:pic>
        <p:nvPicPr>
          <p:cNvPr id="6" name="Picture Placeholder 5">
            <a:extLst>
              <a:ext uri="{FF2B5EF4-FFF2-40B4-BE49-F238E27FC236}">
                <a16:creationId xmlns:a16="http://schemas.microsoft.com/office/drawing/2014/main" id="{1A07253C-EE43-4FF0-A9E2-FA4AAF5A03C4}"/>
              </a:ext>
            </a:extLst>
          </p:cNvPr>
          <p:cNvPicPr>
            <a:picLocks noGrp="1" noChangeAspect="1"/>
          </p:cNvPicPr>
          <p:nvPr>
            <p:ph type="pic" sz="quarter" idx="11"/>
          </p:nvPr>
        </p:nvPicPr>
        <p:blipFill>
          <a:blip r:embed="rId2"/>
          <a:srcRect l="11745" r="11745"/>
          <a:stretch>
            <a:fillRect/>
          </a:stretch>
        </p:blipFill>
        <p:spPr/>
      </p:pic>
      <p:sp>
        <p:nvSpPr>
          <p:cNvPr id="4" name="Content Placeholder 3">
            <a:extLst>
              <a:ext uri="{FF2B5EF4-FFF2-40B4-BE49-F238E27FC236}">
                <a16:creationId xmlns:a16="http://schemas.microsoft.com/office/drawing/2014/main" id="{47153C24-6171-411E-A9EC-E7F47CE103AC}"/>
              </a:ext>
            </a:extLst>
          </p:cNvPr>
          <p:cNvSpPr>
            <a:spLocks noGrp="1"/>
          </p:cNvSpPr>
          <p:nvPr>
            <p:ph idx="10"/>
          </p:nvPr>
        </p:nvSpPr>
        <p:spPr>
          <a:xfrm>
            <a:off x="5548393" y="3397229"/>
            <a:ext cx="5604648" cy="1280160"/>
          </a:xfrm>
        </p:spPr>
        <p:txBody>
          <a:bodyPr/>
          <a:lstStyle/>
          <a:p>
            <a:r>
              <a:rPr lang="en-US" dirty="0"/>
              <a:t>FRONTEND: BHAVYA ULLAS, AFSSANA A</a:t>
            </a:r>
          </a:p>
          <a:p>
            <a:endParaRPr lang="en-US" dirty="0"/>
          </a:p>
          <a:p>
            <a:r>
              <a:rPr lang="en-US" dirty="0"/>
              <a:t>BACKEND:AASIYA M, AKSHAYA S</a:t>
            </a:r>
          </a:p>
        </p:txBody>
      </p:sp>
    </p:spTree>
    <p:extLst>
      <p:ext uri="{BB962C8B-B14F-4D97-AF65-F5344CB8AC3E}">
        <p14:creationId xmlns:p14="http://schemas.microsoft.com/office/powerpoint/2010/main" val="1971592053"/>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{51CA71AE-4AC9-4065-8941-C1995D473AC5}tf11964407_win32</Template>
  <TotalTime>90</TotalTime>
  <Words>442</Words>
  <Application>Microsoft Office PowerPoint</Application>
  <PresentationFormat>Widescreen</PresentationFormat>
  <Paragraphs>64</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Courier New</vt:lpstr>
      <vt:lpstr>Gill Sans Nova Light</vt:lpstr>
      <vt:lpstr>Sagona Book</vt:lpstr>
      <vt:lpstr>Custom</vt:lpstr>
      <vt:lpstr>RECALLIT The Smart Flashcard App for Effective Study</vt:lpstr>
      <vt:lpstr> TEAM MEMBERS</vt:lpstr>
      <vt:lpstr>INTRODUCTION   RecallIt is a smart and simple flashcard learning app designed to make studying more effective and engaging. Whether you're preparing for exams, brushing up on concepts, or just trying to memorize key information, RecallIt helps you retain knowledge through active recall and spaced repetition techniques.</vt:lpstr>
      <vt:lpstr>IMPORTANCE OF FLASHCARD- BASED LEARNING</vt:lpstr>
      <vt:lpstr>Why flashcard-based learning matters:</vt:lpstr>
      <vt:lpstr>OBJECTIVES</vt:lpstr>
      <vt:lpstr>FEATURES</vt:lpstr>
      <vt:lpstr>TOOLS &amp; TECHNOLOGIES USED</vt:lpstr>
      <vt:lpstr>TASK BREAKDOWN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RECALLIT The Smart Flashcard App for Effective Study</dc:title>
  <dc:creator>AFSSANA ANISH</dc:creator>
  <cp:lastModifiedBy>AFSSANA ANISH</cp:lastModifiedBy>
  <cp:revision>1</cp:revision>
  <dcterms:created xsi:type="dcterms:W3CDTF">2025-04-16T15:06:26Z</dcterms:created>
  <dcterms:modified xsi:type="dcterms:W3CDTF">2025-04-16T16:36:47Z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