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4"/>
  </p:notesMasterIdLst>
  <p:handoutMasterIdLst>
    <p:handoutMasterId r:id="rId45"/>
  </p:handoutMasterIdLst>
  <p:sldIdLst>
    <p:sldId id="256" r:id="rId2"/>
    <p:sldId id="550" r:id="rId3"/>
    <p:sldId id="551" r:id="rId4"/>
    <p:sldId id="552" r:id="rId5"/>
    <p:sldId id="585" r:id="rId6"/>
    <p:sldId id="554" r:id="rId7"/>
    <p:sldId id="555" r:id="rId8"/>
    <p:sldId id="556" r:id="rId9"/>
    <p:sldId id="596" r:id="rId10"/>
    <p:sldId id="558" r:id="rId11"/>
    <p:sldId id="557" r:id="rId12"/>
    <p:sldId id="590" r:id="rId13"/>
    <p:sldId id="592" r:id="rId14"/>
    <p:sldId id="559" r:id="rId15"/>
    <p:sldId id="591" r:id="rId16"/>
    <p:sldId id="560" r:id="rId17"/>
    <p:sldId id="561" r:id="rId18"/>
    <p:sldId id="562" r:id="rId19"/>
    <p:sldId id="564" r:id="rId20"/>
    <p:sldId id="565" r:id="rId21"/>
    <p:sldId id="566" r:id="rId22"/>
    <p:sldId id="567" r:id="rId23"/>
    <p:sldId id="568" r:id="rId24"/>
    <p:sldId id="569" r:id="rId25"/>
    <p:sldId id="570" r:id="rId26"/>
    <p:sldId id="571" r:id="rId27"/>
    <p:sldId id="587" r:id="rId28"/>
    <p:sldId id="573" r:id="rId29"/>
    <p:sldId id="574" r:id="rId30"/>
    <p:sldId id="575" r:id="rId31"/>
    <p:sldId id="576" r:id="rId32"/>
    <p:sldId id="577" r:id="rId33"/>
    <p:sldId id="578" r:id="rId34"/>
    <p:sldId id="593" r:id="rId35"/>
    <p:sldId id="594" r:id="rId36"/>
    <p:sldId id="595" r:id="rId37"/>
    <p:sldId id="579" r:id="rId38"/>
    <p:sldId id="586" r:id="rId39"/>
    <p:sldId id="589" r:id="rId40"/>
    <p:sldId id="588" r:id="rId41"/>
    <p:sldId id="584" r:id="rId42"/>
    <p:sldId id="532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85" autoAdjust="0"/>
    <p:restoredTop sz="81818" autoAdjust="0"/>
  </p:normalViewPr>
  <p:slideViewPr>
    <p:cSldViewPr>
      <p:cViewPr varScale="1">
        <p:scale>
          <a:sx n="58" d="100"/>
          <a:sy n="58" d="100"/>
        </p:scale>
        <p:origin x="-804" y="84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019D48C5-1937-47C9-9FCF-55A27F645F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42172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6252102-7C76-44C3-855D-DA4EF1A9C6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43550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世界知名浏览器厂商对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的支持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通过对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Internet Explorer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Google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Safari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等主要的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浏览器发展策略调查，发现他们都在支持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上采取措施。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微软：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日，微软于拉斯维加斯市举行的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MIX10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技术大会上宣布已推出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IE9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浏览器开发者预览版。此版本将更多的支持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SVG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等互联网浏览通用标准。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Google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日，谷歌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Gears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项目经理伊安一费特通过博客宣布，谷歌将放弃对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Gears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浏览器插件项目的支持，以此重点开发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项目。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苹果：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日，苹果在开发者大会的会后发布了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Safari 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，这款浏览器支持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个以上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新技术，包括全屏播放、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视频、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地理位置、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的形式验证等功能。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软件公司首席技术官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Hakon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Wium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Lie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先生在访华之际，接受中国软件资讯网等少数几家媒体采访，他认为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将是全球互联网发展的未来趋势。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Mozilla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Mozilla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基金会发布了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 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浏览器的第一个测试版，从官方文档看，它对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是完全级别的支持。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以上证据表明，目前这些浏览器已经纷纷朝着支持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、结合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的方向迈进，因此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已经被广泛的推行开来。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．市场的需求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现在的市场已经迫不及待的要求有一个统一的互联网通用标准。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之前的情况是，由于各浏览器之间的不统一，光是修改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浏览器之间的由于兼容性而引起的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bug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就浪费了大量的时间。而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的目标就是将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带入一个成熟的应用平台，在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平台上，视频、音频、图像、动画以及同电脑的交互都被标准化。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．跨平台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可以做到跨平台开发，用户只用打开浏览器即可访问应用，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网站、各种移动设备、插件等核心代码就可以不需要重复编写，极大的减少了开发人员的工作量。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是什么，强调会出现在面试中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、有什么用，演示示例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、说明网页编辑工具很多，讲解为什么使用</a:t>
            </a:r>
            <a:r>
              <a:rPr lang="en-US" altLang="zh-CN" dirty="0" err="1" smtClean="0"/>
              <a:t>WebStrom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Webstrom</a:t>
            </a:r>
            <a:r>
              <a:rPr lang="zh-CN" altLang="en-US" dirty="0" smtClean="0"/>
              <a:t>编辑第一个网页，详细讲解</a:t>
            </a:r>
            <a:r>
              <a:rPr lang="en-US" altLang="zh-CN" dirty="0" err="1" smtClean="0"/>
              <a:t>Webstrom</a:t>
            </a:r>
            <a:r>
              <a:rPr lang="zh-CN" altLang="en-US" dirty="0" smtClean="0"/>
              <a:t>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、强调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标签都以“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 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”开始、“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 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”结束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、说明网页基本结构中这几个标签的用法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、网页中所有的内容都放在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&lt;body&gt;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&lt;/body&gt;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之间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、完整</a:t>
            </a:r>
            <a:r>
              <a:rPr lang="zh-CN" altLang="en-US" baseline="0" dirty="0" smtClean="0"/>
              <a:t>的网页基本结构介绍，说明各部分的作用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、说明这是</a:t>
            </a:r>
            <a:r>
              <a:rPr lang="en-US" altLang="zh-CN" baseline="0" dirty="0" smtClean="0"/>
              <a:t>HTML5</a:t>
            </a:r>
            <a:r>
              <a:rPr lang="zh-CN" altLang="en-US" baseline="0" dirty="0" smtClean="0"/>
              <a:t>的声明方式（可以提及可能遇到其他声明头，说明是在其他的标准下）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baseline="0" dirty="0" smtClean="0"/>
              <a:t>详细讲解字符编码在网页中的作用，网页常用的字符编码有</a:t>
            </a:r>
            <a:r>
              <a:rPr lang="en-US" altLang="zh-CN" baseline="0" dirty="0" smtClean="0"/>
              <a:t>gb2312</a:t>
            </a:r>
            <a:r>
              <a:rPr lang="zh-CN" altLang="en-US" baseline="0" dirty="0" smtClean="0"/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utf-8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，两者之间的区别。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、先讲解标题标签代码写法，说明标题标签在网页中的作用，通常用于标题或主题，体现标签语义化。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&lt;h1&gt;</a:t>
            </a:r>
            <a:r>
              <a:rPr lang="zh-CN" altLang="en-US" dirty="0" smtClean="0"/>
              <a:t>最大，</a:t>
            </a:r>
            <a:r>
              <a:rPr lang="en-US" altLang="zh-CN" dirty="0" smtClean="0"/>
              <a:t>&lt;h6&gt;</a:t>
            </a:r>
            <a:r>
              <a:rPr lang="zh-CN" altLang="en-US" dirty="0" smtClean="0"/>
              <a:t>最小，对比效果图讲解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、最后演示示例，演示效果图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、先讲解段落标签的代码，演示示例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：段落标签，查看效果图看段落标签的效果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、先讲解换行标签的代码，然后演示示例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：换行标签，查看效果图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看段落标签和换行标签的不同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、提一下标签的嵌套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在这里可以把第九、十章的网页打开给学员看，说明学完本课后能够制作的网页效果，增加说服力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先讲解水平线标签代码和用法，再看给出的例子中的代码，然后演示示例查看水平线在网页中的效果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先讲解字体样式标签代码和用法，再看给出的例子中的代码，然后演示示例查看加粗和斜体在网页中的效果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、在上一页的基础上演示注释的用法即可，让学员知道注释在网页中的作用就可以了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、特殊符号让演示其显示效果即可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25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、演示页面效果图，根据效果图说明制作需求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、讲解实现思路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、让学员自己完成练习，练习过程中教员要指导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、根据页面效果图讲解需求说明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、学员制作页面，教员巡回指导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、简单介绍网页中常用的这几种图片即可，</a:t>
            </a:r>
            <a:r>
              <a:rPr lang="en-US" altLang="zh-CN" dirty="0" smtClean="0"/>
              <a:t>BMP</a:t>
            </a:r>
            <a:r>
              <a:rPr lang="zh-CN" altLang="en-US" dirty="0" smtClean="0"/>
              <a:t>格式一带而过就可以了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</a:t>
            </a:r>
            <a:r>
              <a:rPr lang="en-US" altLang="zh-CN" dirty="0" smtClean="0"/>
              <a:t>JPG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gif</a:t>
            </a:r>
            <a:r>
              <a:rPr lang="zh-CN" altLang="en-US" dirty="0" smtClean="0"/>
              <a:t>是网页中最常用的格式，</a:t>
            </a:r>
            <a:r>
              <a:rPr lang="en-US" altLang="zh-CN" dirty="0" smtClean="0"/>
              <a:t>PNG</a:t>
            </a:r>
            <a:r>
              <a:rPr lang="zh-CN" altLang="en-US" dirty="0" smtClean="0"/>
              <a:t>受浏览器兼容性的限制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pPr>
                <a:defRPr/>
              </a:pPr>
              <a:t>29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、先讲解图像语法，对每个参数详细讲解，并且强调说明</a:t>
            </a:r>
            <a:r>
              <a:rPr lang="en-US" altLang="zh-CN" dirty="0" smtClean="0"/>
              <a:t>alt</a:t>
            </a:r>
            <a:r>
              <a:rPr lang="zh-CN" altLang="en-US" dirty="0" smtClean="0"/>
              <a:t>属性和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属性在什么情况下可以看到替代文字和提示文字，并且说明</a:t>
            </a:r>
            <a:r>
              <a:rPr lang="en-US" altLang="zh-CN" dirty="0" smtClean="0"/>
              <a:t>alt</a:t>
            </a:r>
            <a:r>
              <a:rPr lang="zh-CN" altLang="en-US" dirty="0" smtClean="0"/>
              <a:t>属性常和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配合使用。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标签的与之前学习的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  <a:r>
              <a:rPr lang="zh-CN" altLang="en-US" dirty="0" smtClean="0"/>
              <a:t>标签一样，不是成对的标签，直接在最后以“</a:t>
            </a:r>
            <a:r>
              <a:rPr lang="en-US" altLang="zh-CN" dirty="0" smtClean="0"/>
              <a:t>/</a:t>
            </a:r>
            <a:r>
              <a:rPr lang="zh-CN" altLang="en-US" dirty="0" smtClean="0"/>
              <a:t>”闭合，体现标签的语义化。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、语法讲完之后再一一对着参数讲解例子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、最后演示示例，并且改变路径或图像名称，让学员看到</a:t>
            </a:r>
            <a:r>
              <a:rPr lang="en-US" altLang="zh-CN" dirty="0" smtClean="0"/>
              <a:t>alt</a:t>
            </a:r>
            <a:r>
              <a:rPr lang="zh-CN" altLang="en-US" dirty="0" smtClean="0"/>
              <a:t>的作用，并且把鼠标放到图像上让学员看到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的提示文字，加深学员印像。</a:t>
            </a:r>
          </a:p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、讲解语法，详细说明每个参数的用法，强调一下路径的表示方法，相对路径和绝对路径，说明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常用值为</a:t>
            </a:r>
            <a:r>
              <a:rPr lang="en-US" altLang="zh-CN" dirty="0" smtClean="0"/>
              <a:t>_self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_blank</a:t>
            </a:r>
            <a:r>
              <a:rPr lang="zh-CN" altLang="en-US" dirty="0" smtClean="0"/>
              <a:t>，还有其他值，以后用到再讲。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、讲解给出的例子代码，一个文本超链接一个图像超链接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、最后演示，只演示超链接效果即可，演示时更改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的参数，让学员看到目标窗口打开的不同位置。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从这里开始，学员第一次接触在网页中插入图片，说明图片经常保存在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images</a:t>
            </a:r>
            <a:r>
              <a:rPr lang="zh-CN" altLang="en-US" dirty="0" smtClean="0"/>
              <a:t>目录下，以保证网站目录清淅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FE78C-5C2A-4C5F-B7BD-7F8CAA7B8610}" type="slidenum">
              <a:rPr lang="zh-CN" altLang="en-US" smtClean="0"/>
              <a:pPr>
                <a:defRPr/>
              </a:pPr>
              <a:t>31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ea typeface="宋体" charset="-122"/>
              </a:rPr>
              <a:t>说明常见的超链接种类有这三种即可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、说明网站上使用最多的就是页面间链接，例如网站导航菜单、新闻列表、商品列表等链接，通常都是页面间链链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、演示页面间链接的效果</a:t>
            </a:r>
            <a:endParaRPr lang="en-US" altLang="zh-CN" dirty="0" smtClean="0"/>
          </a:p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、第一章的知识虽然比较简单，但是这一部分的内容</a:t>
            </a:r>
            <a:r>
              <a:rPr lang="zh-CN" altLang="en-US" baseline="0" dirty="0" smtClean="0"/>
              <a:t>是制作网页最基础的内容，学员在学习时要熟练掌握。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、第二章中的列表也是本课程的重点，经常用于局部排版，例如使用无序列表排版横向导航菜单、新闻列表等，使用无序列表排版图片与文本混合排版的情况。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32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、讲解时说明创建锚链接的两个步骤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、然后演示，详细演示创建锚链接的过程，代码的编写，以及跳转效果，两种跳转方式都要演示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33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、说明这几种都是常用的功能性链接，例如在网上单击一些</a:t>
            </a:r>
            <a:r>
              <a:rPr lang="en-US" altLang="zh-CN" dirty="0" smtClean="0"/>
              <a:t>QQ</a:t>
            </a:r>
            <a:r>
              <a:rPr lang="zh-CN" altLang="en-US" dirty="0" smtClean="0"/>
              <a:t>图标直接弹出</a:t>
            </a:r>
            <a:r>
              <a:rPr lang="en-US" altLang="zh-CN" dirty="0" smtClean="0"/>
              <a:t>QQ</a:t>
            </a:r>
            <a:r>
              <a:rPr lang="zh-CN" altLang="en-US" dirty="0" smtClean="0"/>
              <a:t>对话框，或单击</a:t>
            </a:r>
            <a:r>
              <a:rPr lang="en-US" altLang="zh-CN" dirty="0" smtClean="0"/>
              <a:t>MSN</a:t>
            </a:r>
            <a:r>
              <a:rPr lang="zh-CN" altLang="en-US" dirty="0" smtClean="0"/>
              <a:t>图标直接弹出</a:t>
            </a:r>
            <a:r>
              <a:rPr lang="en-US" altLang="zh-CN" dirty="0" smtClean="0"/>
              <a:t>MSN</a:t>
            </a:r>
            <a:r>
              <a:rPr lang="zh-CN" altLang="en-US" dirty="0" smtClean="0"/>
              <a:t>对话框，这些都是使用了功能有性链接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、重点讲解邮件链接，讲解例子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、演示时讲解关键的代码，演示实现效果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34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、讲解各自特性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、演示时讲解关键的代码，演示实现效果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、根据页面效果图讲解需求说明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、学员制作页面，教员巡回指导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36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、演示页面效果图，根据效果图说明制作需求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、讲解实现思路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、让学员自己完成练习，练习过程中教员要指导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37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、演示页面效果图，根据效果图说明制作需求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、讲解实现思路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、让学员自己完成练习，练习过程中教员要指导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教学指导；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总结部分</a:t>
            </a:r>
            <a:r>
              <a:rPr lang="zh-CN" altLang="zh-CN" smtClean="0">
                <a:ea typeface="宋体" charset="-122"/>
              </a:rPr>
              <a:t>主要达到以下几个目的：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回顾内容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smtClean="0">
                <a:ea typeface="宋体" charset="-122"/>
              </a:rPr>
              <a:t>是强调</a:t>
            </a:r>
            <a:r>
              <a:rPr lang="zh-CN" altLang="en-US" smtClean="0">
                <a:ea typeface="宋体" charset="-122"/>
              </a:rPr>
              <a:t>内容概貌，学到技术，告知要学习什么；总结时，</a:t>
            </a:r>
            <a:r>
              <a:rPr lang="zh-CN" altLang="zh-CN" smtClean="0">
                <a:ea typeface="宋体" charset="-122"/>
              </a:rPr>
              <a:t>要格外强调观点，把每一</a:t>
            </a:r>
            <a:r>
              <a:rPr lang="zh-CN" altLang="en-US" smtClean="0">
                <a:ea typeface="宋体" charset="-122"/>
              </a:rPr>
              <a:t>个知识点</a:t>
            </a:r>
            <a:r>
              <a:rPr lang="zh-CN" altLang="zh-CN" smtClean="0">
                <a:ea typeface="宋体" charset="-122"/>
              </a:rPr>
              <a:t>的观点</a:t>
            </a:r>
            <a:r>
              <a:rPr lang="zh-CN" altLang="en-US" smtClean="0">
                <a:ea typeface="宋体" charset="-122"/>
              </a:rPr>
              <a:t>结论</a:t>
            </a:r>
            <a:r>
              <a:rPr lang="zh-CN" altLang="zh-CN" smtClean="0">
                <a:ea typeface="宋体" charset="-122"/>
              </a:rPr>
              <a:t>都尽量突出出来。</a:t>
            </a:r>
            <a:endParaRPr lang="en-US" altLang="zh-CN" smtClean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smtClean="0">
                <a:ea typeface="宋体" charset="-122"/>
              </a:rPr>
              <a:t>2</a:t>
            </a:r>
            <a:r>
              <a:rPr lang="zh-CN" altLang="en-US" b="1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整理逻辑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还应该把观点之间的逻辑联系梳理出来</a:t>
            </a:r>
            <a:r>
              <a:rPr lang="zh-CN" altLang="en-US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从而使</a:t>
            </a:r>
            <a:r>
              <a:rPr lang="zh-CN" altLang="en-US" smtClean="0">
                <a:ea typeface="宋体" charset="-122"/>
              </a:rPr>
              <a:t>知识</a:t>
            </a:r>
            <a:r>
              <a:rPr lang="zh-CN" altLang="zh-CN" smtClean="0">
                <a:ea typeface="宋体" charset="-122"/>
              </a:rPr>
              <a:t>系统化、逻辑化。要帮助</a:t>
            </a:r>
            <a:r>
              <a:rPr lang="zh-CN" altLang="en-US" smtClean="0">
                <a:ea typeface="宋体" charset="-122"/>
              </a:rPr>
              <a:t>学员</a:t>
            </a:r>
            <a:r>
              <a:rPr lang="zh-CN" altLang="zh-CN" smtClean="0">
                <a:ea typeface="宋体" charset="-122"/>
              </a:rPr>
              <a:t>整清逻辑是总结的一大任务</a:t>
            </a:r>
            <a:r>
              <a:rPr lang="zh-CN" altLang="en-US" smtClean="0">
                <a:ea typeface="宋体" charset="-122"/>
              </a:rPr>
              <a:t>。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22993-C687-4534-B312-4624D705022D}" type="slidenum">
              <a:rPr lang="zh-CN" altLang="en-US" smtClean="0">
                <a:latin typeface="Calibri" pitchFamily="34" charset="0"/>
              </a:rPr>
              <a:pPr>
                <a:defRPr/>
              </a:pPr>
              <a:t>42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23CBDB-43F2-49A8-ABF4-3FF254211649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这里仅看一下页面完成的效果图，“制作聚美优品新手指南页面”可以打开网页，让学员看完整的页面效果图，说明制作出这样的页面，需要学习的基本内容，强调本章的重点，也可以把强调本章重点内容放在下一页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强调：本页标注的两个难点其实并不难，只是相对本章其他内容稍微有点难度，这两个难点也是制作网页最常使用的标签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1 </a:t>
            </a:r>
            <a:r>
              <a:rPr lang="zh-CN" altLang="en-US" dirty="0" smtClean="0"/>
              <a:t>网页的组成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2 </a:t>
            </a:r>
            <a:r>
              <a:rPr lang="zh-CN" altLang="en-US" dirty="0" smtClean="0"/>
              <a:t>标签作用是什么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3 </a:t>
            </a:r>
            <a:r>
              <a:rPr lang="zh-CN" altLang="en-US" dirty="0" smtClean="0"/>
              <a:t>浏览器打开后，会从上到下解释这些代码，并呈现相应的效果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：</a:t>
            </a:r>
            <a:r>
              <a:rPr lang="en-US" sz="1200" dirty="0" smtClean="0"/>
              <a:t>Hyper Text Markup Language</a:t>
            </a:r>
            <a:r>
              <a:rPr lang="zh-CN" altLang="en-US" sz="1200" dirty="0" smtClean="0"/>
              <a:t>超文本标记语言</a:t>
            </a:r>
            <a:endParaRPr lang="en-US" altLang="zh-CN" sz="1200" dirty="0" smtClean="0"/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超文本标记语言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月互联网工程工作小组工作案发布（并非标准）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HTML2.0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月作为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RFC1866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发布，在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RFC2854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月发布之后被宣布过时。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HTML3.2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HTML4.0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HTML4.01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（微小改进）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日发布基本严格的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HTML4.01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语法，是国标标准化组织和国际电工委员会的标准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XHTML1.0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发布于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推荐标准，后来经过修订于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日重新发布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XHTML1.1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日发布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XHTML2.0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的工作草案，由于改动过大，学习这个新技术的成本过高而最终胎死腹中，因此，现在最常用的还是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XHTML1.0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标准。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目前最新的版本为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，它是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年被提出，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年被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接纳并成立新的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工作团队，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日公布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第一份正式草案，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规范正式定稿，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2013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HTML5.1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正式草案公布。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 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作为最新版本，提供了一些新的元素和一些有趣的新特性，同时也建立了一些新的规则。这些元素、特性和规则的建立，提供了许多新的网页功能，如使用网页实现动态渲染图形、图表、图像和动画，以及不需要安装任何插件直接使用网页播放视频等。目前企业开发中也在增大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的力度</a:t>
            </a:r>
            <a:endParaRPr lang="zh-CN" altLang="en-US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ts val="1600"/>
              </a:lnSpc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  <p:pic>
        <p:nvPicPr>
          <p:cNvPr id="6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3"/>
          <p:cNvGrpSpPr>
            <a:grpSpLocks/>
          </p:cNvGrpSpPr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AB597-4A48-4AD9-A32D-84629564F8F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972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BF79F-5261-4295-BA5C-62D034E919B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459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0FDF7-EE1D-44C6-A067-717D49A4EDE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847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9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9D4EC-6557-4FB5-A70A-B0276F340A8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6019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3CA1B-99BC-4A3E-9CFA-22B023328D0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42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8E16F-152B-49E1-906F-BC5052E2BA1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100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DE056-D1BB-4B63-BF63-D8716D6B96F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2698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7A25F-74A5-4942-8973-75CC831535C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54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7DA4E-963A-4649-A43C-9ECA7C5AF34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556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BE23-CEAD-42A3-8F11-B4565AAF804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793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6B06E82E-6570-4BD5-B901-A9543E7E5AD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dirty="0" smtClean="0"/>
              <a:t>第一章  </a:t>
            </a:r>
            <a:r>
              <a:rPr lang="en-US" dirty="0" smtClean="0"/>
              <a:t>HTML5</a:t>
            </a:r>
            <a:r>
              <a:rPr lang="zh-CN" altLang="en-US" dirty="0" smtClean="0"/>
              <a:t>基础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291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145502" y="285728"/>
            <a:ext cx="2819110" cy="523220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HTML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073996" cy="5143536"/>
          </a:xfrm>
        </p:spPr>
        <p:txBody>
          <a:bodyPr/>
          <a:lstStyle/>
          <a:p>
            <a:r>
              <a:rPr lang="en-US" altLang="zh-CN" dirty="0"/>
              <a:t>HTML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</a:t>
            </a:r>
            <a:r>
              <a:rPr lang="en-US" altLang="zh-CN" dirty="0"/>
              <a:t>yper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ext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arkup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anguage</a:t>
            </a:r>
            <a:r>
              <a:rPr lang="zh-CN" altLang="en-US" dirty="0"/>
              <a:t>（超文本</a:t>
            </a:r>
            <a:r>
              <a:rPr lang="zh-CN" altLang="en-US" dirty="0">
                <a:solidFill>
                  <a:srgbClr val="FF0000"/>
                </a:solidFill>
              </a:rPr>
              <a:t>标记语言</a:t>
            </a:r>
            <a:r>
              <a:rPr lang="zh-CN" altLang="en-US" dirty="0"/>
              <a:t>）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516216" y="2564904"/>
            <a:ext cx="2448272" cy="1020763"/>
          </a:xfrm>
          <a:prstGeom prst="wedgeRoundRectCallout">
            <a:avLst>
              <a:gd name="adj1" fmla="val -43608"/>
              <a:gd name="adj2" fmla="val -9654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超文本包括：文字、图片、音频、视频、动画等</a:t>
            </a:r>
          </a:p>
        </p:txBody>
      </p:sp>
      <p:grpSp>
        <p:nvGrpSpPr>
          <p:cNvPr id="15" name="Freeform 12"/>
          <p:cNvGrpSpPr>
            <a:grpSpLocks/>
          </p:cNvGrpSpPr>
          <p:nvPr/>
        </p:nvGrpSpPr>
        <p:grpSpPr bwMode="auto">
          <a:xfrm>
            <a:off x="4608513" y="2944813"/>
            <a:ext cx="1670050" cy="700087"/>
            <a:chOff x="0" y="0"/>
            <a:chExt cx="1052" cy="441"/>
          </a:xfrm>
        </p:grpSpPr>
        <p:pic>
          <p:nvPicPr>
            <p:cNvPr id="16" name="Freeform 1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 rot="3787361">
              <a:off x="264" y="-131"/>
              <a:ext cx="513" cy="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aseline="-25000"/>
            </a:p>
          </p:txBody>
        </p:sp>
      </p:grp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71875"/>
            <a:ext cx="1447800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Freeform 12"/>
          <p:cNvGrpSpPr>
            <a:grpSpLocks/>
          </p:cNvGrpSpPr>
          <p:nvPr/>
        </p:nvGrpSpPr>
        <p:grpSpPr bwMode="auto">
          <a:xfrm>
            <a:off x="2335213" y="2657475"/>
            <a:ext cx="1584325" cy="609600"/>
            <a:chOff x="0" y="0"/>
            <a:chExt cx="998" cy="384"/>
          </a:xfrm>
        </p:grpSpPr>
        <p:pic>
          <p:nvPicPr>
            <p:cNvPr id="21" name="Freeform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 rot="3787361">
              <a:off x="250" y="-106"/>
              <a:ext cx="513" cy="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aseline="-25000"/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" y="3071813"/>
            <a:ext cx="2714625" cy="3465512"/>
          </a:xfrm>
          <a:prstGeom prst="rect">
            <a:avLst/>
          </a:prstGeom>
          <a:noFill/>
          <a:ln w="95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aling.he\Desktop\2016-11-23_165501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3762" y="3737776"/>
            <a:ext cx="4062734" cy="1779456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813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5929322" y="70285"/>
            <a:ext cx="3035291" cy="954107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的发展史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/>
              <a:t>的发展史</a:t>
            </a:r>
            <a:endParaRPr lang="en-US" altLang="zh-CN" dirty="0" smtClean="0"/>
          </a:p>
        </p:txBody>
      </p:sp>
      <p:cxnSp>
        <p:nvCxnSpPr>
          <p:cNvPr id="42" name="肘形连接符 41"/>
          <p:cNvCxnSpPr/>
          <p:nvPr/>
        </p:nvCxnSpPr>
        <p:spPr bwMode="auto">
          <a:xfrm rot="10800000" flipV="1">
            <a:off x="249294" y="5643578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肘形连接符 51"/>
          <p:cNvCxnSpPr/>
          <p:nvPr/>
        </p:nvCxnSpPr>
        <p:spPr bwMode="auto">
          <a:xfrm rot="10800000" flipV="1">
            <a:off x="1071538" y="5214950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肘形连接符 52"/>
          <p:cNvCxnSpPr/>
          <p:nvPr/>
        </p:nvCxnSpPr>
        <p:spPr bwMode="auto">
          <a:xfrm rot="10800000" flipV="1">
            <a:off x="2106682" y="4786322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肘形连接符 53"/>
          <p:cNvCxnSpPr/>
          <p:nvPr/>
        </p:nvCxnSpPr>
        <p:spPr bwMode="auto">
          <a:xfrm rot="10800000" flipV="1">
            <a:off x="3071802" y="4357694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肘形连接符 54"/>
          <p:cNvCxnSpPr/>
          <p:nvPr/>
        </p:nvCxnSpPr>
        <p:spPr bwMode="auto">
          <a:xfrm rot="10800000" flipV="1">
            <a:off x="4035508" y="3929066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肘形连接符 55"/>
          <p:cNvCxnSpPr/>
          <p:nvPr/>
        </p:nvCxnSpPr>
        <p:spPr bwMode="auto">
          <a:xfrm rot="10800000" flipV="1">
            <a:off x="5000628" y="3500438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肘形连接符 56"/>
          <p:cNvCxnSpPr/>
          <p:nvPr/>
        </p:nvCxnSpPr>
        <p:spPr bwMode="auto">
          <a:xfrm rot="10800000" flipV="1">
            <a:off x="6178648" y="3071810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肘形连接符 57"/>
          <p:cNvCxnSpPr/>
          <p:nvPr/>
        </p:nvCxnSpPr>
        <p:spPr bwMode="auto">
          <a:xfrm rot="10800000" flipV="1">
            <a:off x="7215206" y="2643182"/>
            <a:ext cx="1357354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32301" y="606006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1993-6</a:t>
            </a: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9955" y="4071942"/>
            <a:ext cx="492443" cy="18876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/>
              <a:t>超文本标记语言</a:t>
            </a:r>
            <a:endParaRPr lang="zh-CN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878437" y="5643578"/>
            <a:ext cx="10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1995-11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7922" y="5214950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HTML2.0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687417" y="4845618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HTML3.2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678054" y="5214950"/>
            <a:ext cx="125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1996-1-14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43174" y="4429132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HTML4.0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678186" y="479846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1997-12-18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35442" y="3988362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HTML4.01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10910" y="43576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1999-12-24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9124" y="357187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XHTML1.0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93085" y="3929066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2000-1-26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35706" y="31432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XHTML1.1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728229" y="3512580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2001-5-31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43702" y="271462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XHTML2.0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821722" y="228599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HTML5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821722" y="2714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2013-5-6</a:t>
            </a:r>
            <a:endParaRPr lang="zh-CN" altLang="en-US" dirty="0">
              <a:latin typeface="+mn-lt"/>
              <a:ea typeface="+mn-ea"/>
            </a:endParaRPr>
          </a:p>
        </p:txBody>
      </p:sp>
      <p:cxnSp>
        <p:nvCxnSpPr>
          <p:cNvPr id="79" name="直接箭头连接符 78"/>
          <p:cNvCxnSpPr>
            <a:stCxn id="80" idx="2"/>
          </p:cNvCxnSpPr>
          <p:nvPr/>
        </p:nvCxnSpPr>
        <p:spPr>
          <a:xfrm rot="16200000" flipH="1">
            <a:off x="7673850" y="1791385"/>
            <a:ext cx="734384" cy="21961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AutoShape 6"/>
          <p:cNvSpPr>
            <a:spLocks noChangeArrowheads="1"/>
          </p:cNvSpPr>
          <p:nvPr/>
        </p:nvSpPr>
        <p:spPr bwMode="auto">
          <a:xfrm>
            <a:off x="7007855" y="1125378"/>
            <a:ext cx="184675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目前网页中常用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743177" y="2292064"/>
            <a:ext cx="1149303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272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145502" y="285728"/>
            <a:ext cx="2819110" cy="523220"/>
          </a:xfrm>
        </p:spPr>
        <p:txBody>
          <a:bodyPr/>
          <a:lstStyle/>
          <a:p>
            <a:r>
              <a:rPr lang="zh-CN" altLang="zh-CN" dirty="0"/>
              <a:t> </a:t>
            </a:r>
            <a:r>
              <a:rPr lang="en-US" altLang="zh-CN" dirty="0"/>
              <a:t>HTML5</a:t>
            </a:r>
            <a:r>
              <a:rPr lang="zh-CN" altLang="zh-CN" dirty="0"/>
              <a:t>的优势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世界知名浏览器厂商对</a:t>
            </a:r>
            <a:r>
              <a:rPr lang="en-US" altLang="zh-CN" dirty="0"/>
              <a:t>HTML5</a:t>
            </a:r>
            <a:r>
              <a:rPr lang="zh-CN" altLang="zh-CN" dirty="0"/>
              <a:t>的</a:t>
            </a:r>
            <a:r>
              <a:rPr lang="zh-CN" altLang="zh-CN" dirty="0" smtClean="0"/>
              <a:t>支持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微软</a:t>
            </a:r>
            <a:r>
              <a:rPr lang="en-US" altLang="zh-CN" dirty="0" smtClean="0"/>
              <a:t> Google</a:t>
            </a:r>
            <a:r>
              <a:rPr lang="en-US" altLang="zh-CN" dirty="0" smtClean="0"/>
              <a:t> </a:t>
            </a:r>
            <a:r>
              <a:rPr lang="zh-CN" altLang="zh-CN" dirty="0" smtClean="0"/>
              <a:t>苹果</a:t>
            </a:r>
            <a:r>
              <a:rPr lang="en-US" altLang="zh-CN" dirty="0" smtClean="0"/>
              <a:t> </a:t>
            </a:r>
            <a:r>
              <a:rPr lang="en-US" altLang="zh-CN" dirty="0" smtClean="0"/>
              <a:t>Opera</a:t>
            </a:r>
            <a:r>
              <a:rPr lang="en-US" altLang="zh-CN" dirty="0" smtClean="0"/>
              <a:t> </a:t>
            </a:r>
            <a:r>
              <a:rPr lang="en-US" altLang="zh-CN" dirty="0" smtClean="0"/>
              <a:t>Mozilla</a:t>
            </a:r>
          </a:p>
          <a:p>
            <a:pPr lvl="1"/>
            <a:r>
              <a:rPr lang="en-US" altLang="zh-CN" dirty="0" smtClean="0"/>
              <a:t>1.Trident(IE</a:t>
            </a:r>
            <a:r>
              <a:rPr lang="zh-CN" altLang="en-US" dirty="0" smtClean="0"/>
              <a:t>内核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lvl="1"/>
            <a:r>
              <a:rPr lang="en-US" altLang="zh-CN" dirty="0" smtClean="0"/>
              <a:t>2.Gecko(Firefox</a:t>
            </a:r>
            <a:r>
              <a:rPr lang="zh-CN" altLang="en-US" dirty="0" smtClean="0"/>
              <a:t>内核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3.Presto(Opera</a:t>
            </a:r>
            <a:r>
              <a:rPr lang="zh-CN" altLang="en-US" dirty="0" smtClean="0"/>
              <a:t>前内核</a:t>
            </a:r>
            <a:r>
              <a:rPr lang="en-US" altLang="zh-CN" dirty="0" smtClean="0"/>
              <a:t>) (</a:t>
            </a:r>
            <a:r>
              <a:rPr lang="zh-CN" altLang="en-US" dirty="0" smtClean="0"/>
              <a:t>已废弃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4.Webkit(Safari</a:t>
            </a:r>
            <a:r>
              <a:rPr lang="zh-CN" altLang="en-US" dirty="0" smtClean="0"/>
              <a:t>内核</a:t>
            </a:r>
            <a:r>
              <a:rPr lang="en-US" altLang="zh-CN" dirty="0" smtClean="0"/>
              <a:t>,Chrome</a:t>
            </a:r>
            <a:r>
              <a:rPr lang="zh-CN" altLang="en-US" dirty="0" smtClean="0"/>
              <a:t>内核原型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开源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5.Blink(Chrome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及往后版本）、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及往后版本）</a:t>
            </a:r>
            <a:r>
              <a:rPr lang="en-US" altLang="zh-CN" dirty="0" smtClean="0"/>
              <a:t>)</a:t>
            </a:r>
          </a:p>
          <a:p>
            <a:r>
              <a:rPr lang="zh-CN" altLang="zh-CN" dirty="0" smtClean="0"/>
              <a:t>市场</a:t>
            </a:r>
            <a:r>
              <a:rPr lang="zh-CN" altLang="zh-CN" dirty="0"/>
              <a:t>的</a:t>
            </a:r>
            <a:r>
              <a:rPr lang="zh-CN" altLang="zh-CN" dirty="0" smtClean="0"/>
              <a:t>需求</a:t>
            </a:r>
            <a:endParaRPr lang="en-US" altLang="zh-CN" dirty="0" smtClean="0"/>
          </a:p>
          <a:p>
            <a:r>
              <a:rPr lang="zh-CN" altLang="zh-CN" dirty="0"/>
              <a:t>跨平台</a:t>
            </a:r>
          </a:p>
          <a:p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811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r>
              <a:rPr lang="en-US" altLang="zh-CN" dirty="0"/>
              <a:t>W3C</a:t>
            </a:r>
            <a:r>
              <a:rPr lang="zh-CN" altLang="zh-CN" dirty="0"/>
              <a:t>标准</a:t>
            </a:r>
            <a:endParaRPr lang="zh-CN" altLang="en-US" dirty="0" smtClean="0"/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4518834"/>
          </a:xfrm>
        </p:spPr>
        <p:txBody>
          <a:bodyPr/>
          <a:lstStyle/>
          <a:p>
            <a:r>
              <a:rPr lang="en-US" altLang="zh-CN" dirty="0" smtClean="0"/>
              <a:t>W3C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orld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ide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eb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onsortium</a:t>
            </a:r>
            <a:r>
              <a:rPr lang="zh-CN" altLang="en-US" dirty="0"/>
              <a:t>（万维网联盟）</a:t>
            </a:r>
          </a:p>
          <a:p>
            <a:pPr lvl="1"/>
            <a:r>
              <a:rPr lang="zh-CN" altLang="en-US" dirty="0"/>
              <a:t>成立于</a:t>
            </a:r>
            <a:r>
              <a:rPr lang="en-US" altLang="zh-CN" dirty="0"/>
              <a:t>1994</a:t>
            </a:r>
            <a:r>
              <a:rPr lang="zh-CN" altLang="en-US" dirty="0"/>
              <a:t>年，</a:t>
            </a:r>
            <a:r>
              <a:rPr lang="en-US" altLang="zh-CN" dirty="0"/>
              <a:t>Web</a:t>
            </a:r>
            <a:r>
              <a:rPr lang="zh-CN" altLang="en-US" dirty="0"/>
              <a:t>技术领域最权威和具影响力的国际</a:t>
            </a:r>
            <a:r>
              <a:rPr lang="zh-CN" altLang="en-US" dirty="0">
                <a:solidFill>
                  <a:srgbClr val="FF0000"/>
                </a:solidFill>
              </a:rPr>
              <a:t>中立性技术标准机构</a:t>
            </a:r>
          </a:p>
          <a:p>
            <a:pPr lvl="1"/>
            <a:r>
              <a:rPr lang="en-US" altLang="zh-CN" dirty="0"/>
              <a:t>http://www.w3.org/</a:t>
            </a:r>
          </a:p>
          <a:p>
            <a:pPr lvl="1"/>
            <a:r>
              <a:rPr lang="en-US" altLang="zh-CN" dirty="0"/>
              <a:t>http://www.chinaw3c.org/</a:t>
            </a:r>
          </a:p>
          <a:p>
            <a:endParaRPr lang="en-US" altLang="zh-CN" dirty="0"/>
          </a:p>
          <a:p>
            <a:r>
              <a:rPr lang="en-US" altLang="zh-CN" dirty="0"/>
              <a:t>W3C</a:t>
            </a:r>
            <a:r>
              <a:rPr lang="zh-CN" altLang="en-US" dirty="0"/>
              <a:t>标准</a:t>
            </a:r>
            <a:r>
              <a:rPr lang="zh-CN" altLang="en-US" dirty="0" smtClean="0"/>
              <a:t>包括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化标准语言（</a:t>
            </a:r>
            <a:r>
              <a:rPr lang="en-US" altLang="zh-CN" dirty="0"/>
              <a:t>XHTML </a:t>
            </a:r>
            <a:r>
              <a:rPr lang="zh-CN" altLang="en-US" dirty="0"/>
              <a:t>、</a:t>
            </a:r>
            <a:r>
              <a:rPr lang="en-US" altLang="zh-CN" dirty="0"/>
              <a:t>XML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表现</a:t>
            </a:r>
            <a:r>
              <a:rPr lang="zh-CN" altLang="en-US" dirty="0"/>
              <a:t>标准语言（</a:t>
            </a:r>
            <a:r>
              <a:rPr lang="en-US" altLang="zh-CN" dirty="0"/>
              <a:t>CSS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标准（</a:t>
            </a:r>
            <a:r>
              <a:rPr lang="en-US" altLang="zh-CN" dirty="0"/>
              <a:t>DOM</a:t>
            </a:r>
            <a:r>
              <a:rPr lang="zh-CN" altLang="en-US" dirty="0"/>
              <a:t>、</a:t>
            </a:r>
            <a:r>
              <a:rPr lang="en-US" altLang="zh-CN" dirty="0" err="1"/>
              <a:t>ECMAScript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331640" y="6344285"/>
            <a:ext cx="5361582" cy="428625"/>
            <a:chOff x="3143240" y="5143512"/>
            <a:chExt cx="5361619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725433" y="5202150"/>
              <a:ext cx="278635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清平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乐诗词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0721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r>
              <a:rPr lang="zh-CN" altLang="en-US" smtClean="0"/>
              <a:t>网页编辑工具</a:t>
            </a:r>
            <a:endParaRPr lang="zh-CN" altLang="en-US" dirty="0" smtClean="0"/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4518834"/>
          </a:xfrm>
        </p:spPr>
        <p:txBody>
          <a:bodyPr/>
          <a:lstStyle/>
          <a:p>
            <a:r>
              <a:rPr lang="zh-CN" altLang="en-US" dirty="0" smtClean="0"/>
              <a:t>记事本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Dreamweaver</a:t>
            </a:r>
          </a:p>
          <a:p>
            <a:endParaRPr lang="en-US" altLang="zh-CN" dirty="0"/>
          </a:p>
          <a:p>
            <a:r>
              <a:rPr lang="en-US" altLang="zh-CN" dirty="0" err="1" smtClean="0"/>
              <a:t>WebStorm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6090" y="980728"/>
            <a:ext cx="780288" cy="65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" name="组合 18"/>
          <p:cNvGrpSpPr>
            <a:grpSpLocks/>
          </p:cNvGrpSpPr>
          <p:nvPr/>
        </p:nvGrpSpPr>
        <p:grpSpPr bwMode="auto">
          <a:xfrm>
            <a:off x="2090738" y="5962650"/>
            <a:ext cx="5361582" cy="428625"/>
            <a:chOff x="3143240" y="5143512"/>
            <a:chExt cx="5361619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481776" y="5202150"/>
              <a:ext cx="327367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：我的第一个网页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1547432" cy="67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yaling.he\Desktop\2016-11-23_171125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3267" y="3058838"/>
            <a:ext cx="925934" cy="99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6888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145502" y="285728"/>
            <a:ext cx="2819110" cy="523220"/>
          </a:xfrm>
        </p:spPr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基本结构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网页基本结构</a:t>
            </a:r>
            <a:endParaRPr lang="en-US" altLang="zh-CN" dirty="0" smtClean="0"/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285852" y="1772816"/>
            <a:ext cx="7000924" cy="350046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&lt;html&gt;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&lt;title&gt;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我的第一个网页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500166" y="2344320"/>
            <a:ext cx="3643338" cy="107157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500166" y="3558766"/>
            <a:ext cx="3643338" cy="11430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10800000" flipV="1">
            <a:off x="5143504" y="2772948"/>
            <a:ext cx="500066" cy="14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5143504" y="4123406"/>
            <a:ext cx="500066" cy="14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5572132" y="2558634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网页头部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572132" y="3899754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主体部分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8" name="AutoShape 11"/>
          <p:cNvSpPr>
            <a:spLocks noChangeArrowheads="1"/>
          </p:cNvSpPr>
          <p:nvPr/>
        </p:nvSpPr>
        <p:spPr bwMode="gray">
          <a:xfrm>
            <a:off x="1072108" y="5517231"/>
            <a:ext cx="7460332" cy="99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body&gt;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&lt;/body&gt;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等成对的标签，分别叫开放标签和闭合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单独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呈现的标签（空元素），如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/&gt;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；意为用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来关闭空元素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68"/>
          <p:cNvGrpSpPr>
            <a:grpSpLocks/>
          </p:cNvGrpSpPr>
          <p:nvPr/>
        </p:nvGrpSpPr>
        <p:grpSpPr bwMode="auto">
          <a:xfrm>
            <a:off x="58341" y="5348235"/>
            <a:ext cx="1057275" cy="414338"/>
            <a:chOff x="1000100" y="3950459"/>
            <a:chExt cx="1058023" cy="414475"/>
          </a:xfrm>
        </p:grpSpPr>
        <p:pic>
          <p:nvPicPr>
            <p:cNvPr id="15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57540" y="3958400"/>
              <a:ext cx="70058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7978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4" grpId="0" animBg="1"/>
      <p:bldP spid="35" grpId="0" animBg="1"/>
      <p:bldP spid="3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940152" y="285728"/>
            <a:ext cx="3024460" cy="523220"/>
          </a:xfrm>
        </p:spPr>
        <p:txBody>
          <a:bodyPr/>
          <a:lstStyle/>
          <a:p>
            <a:r>
              <a:rPr lang="zh-CN" altLang="en-US" smtClean="0"/>
              <a:t>网页基本信息</a:t>
            </a:r>
            <a:r>
              <a:rPr lang="en-US" altLang="zh-CN" smtClean="0"/>
              <a:t>3-1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DOCTYPE</a:t>
            </a:r>
            <a:r>
              <a:rPr lang="zh-CN" altLang="en-US" dirty="0" smtClean="0"/>
              <a:t>声明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611560" y="1776549"/>
            <a:ext cx="8280400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&lt;!DOCTYPE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html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&lt;html&gt;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lang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="en"&gt;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&lt;meta charset="utf-8"/&gt;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&lt;title&gt;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11560" y="1772816"/>
            <a:ext cx="7643866" cy="4195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602202" y="2159329"/>
            <a:ext cx="2286000" cy="715089"/>
          </a:xfrm>
          <a:prstGeom prst="wedgeRoundRectCallout">
            <a:avLst>
              <a:gd name="adj1" fmla="val -88586"/>
              <a:gd name="adj2" fmla="val -6287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告诉浏览器使用什么规范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209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aling.he\Desktop\2016-11-24_11460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8199" y="2021944"/>
            <a:ext cx="3088129" cy="45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786446" y="285728"/>
            <a:ext cx="3178166" cy="523220"/>
          </a:xfrm>
        </p:spPr>
        <p:txBody>
          <a:bodyPr/>
          <a:lstStyle/>
          <a:p>
            <a:r>
              <a:rPr lang="zh-CN" altLang="en-US" smtClean="0"/>
              <a:t>网页基本信息</a:t>
            </a:r>
            <a:r>
              <a:rPr lang="en-US" altLang="zh-CN" smtClean="0"/>
              <a:t>3-2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&lt;title&gt;</a:t>
            </a:r>
            <a:r>
              <a:rPr lang="zh-CN" altLang="en-US" smtClean="0"/>
              <a:t>标签</a:t>
            </a:r>
            <a:endParaRPr lang="zh-CN" altLang="en-US" dirty="0" smtClean="0"/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593725" y="1763713"/>
            <a:ext cx="3763961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&lt;title&gt;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家用电器排行榜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89602" y="2357430"/>
            <a:ext cx="121444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016588" y="2132856"/>
            <a:ext cx="1571636" cy="2261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32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796136" y="285728"/>
            <a:ext cx="3168476" cy="523220"/>
          </a:xfrm>
        </p:spPr>
        <p:txBody>
          <a:bodyPr/>
          <a:lstStyle/>
          <a:p>
            <a:r>
              <a:rPr lang="zh-CN" altLang="en-US" smtClean="0"/>
              <a:t>网页基本信息</a:t>
            </a:r>
            <a:r>
              <a:rPr lang="en-US" altLang="zh-CN" smtClean="0"/>
              <a:t>3-3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&lt;meta&gt;</a:t>
            </a:r>
            <a:r>
              <a:rPr lang="zh-CN" altLang="en-US" dirty="0" smtClean="0"/>
              <a:t>标签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593725" y="1763713"/>
            <a:ext cx="8121679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&lt;meta charset="UTF-8" </a:t>
            </a:r>
            <a:r>
              <a:rPr lang="en-US" altLang="zh-CN" b="1" dirty="0" smtClean="0">
                <a:latin typeface="+mn-lt"/>
              </a:rPr>
              <a:t>/&gt;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&lt;meta name="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keywords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content="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北大青鸟，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IT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培训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&lt;meta name="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description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content="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北大青鸟是国内最大的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……" /&gt;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39752" y="1857364"/>
            <a:ext cx="86409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53832" y="4604553"/>
            <a:ext cx="138592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搜索关键字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131840" y="4581128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内容描述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364088" y="4582010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网页字符编码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5" name="直接箭头连接符 14"/>
          <p:cNvCxnSpPr>
            <a:endCxn id="10" idx="0"/>
          </p:cNvCxnSpPr>
          <p:nvPr/>
        </p:nvCxnSpPr>
        <p:spPr>
          <a:xfrm rot="5400000">
            <a:off x="1228874" y="3236521"/>
            <a:ext cx="1785950" cy="9501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1" idx="0"/>
          </p:cNvCxnSpPr>
          <p:nvPr/>
        </p:nvCxnSpPr>
        <p:spPr>
          <a:xfrm>
            <a:off x="3131840" y="3656539"/>
            <a:ext cx="573371" cy="9245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2" idx="0"/>
          </p:cNvCxnSpPr>
          <p:nvPr/>
        </p:nvCxnSpPr>
        <p:spPr>
          <a:xfrm>
            <a:off x="2771800" y="2143116"/>
            <a:ext cx="3397201" cy="24388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4002362" y="1114346"/>
            <a:ext cx="2928938" cy="715089"/>
          </a:xfrm>
          <a:prstGeom prst="wedgeRoundRectCallout">
            <a:avLst>
              <a:gd name="adj1" fmla="val -84167"/>
              <a:gd name="adj2" fmla="val 5529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推荐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utf-8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，还可设置为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gb2312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gray">
          <a:xfrm>
            <a:off x="1072108" y="5517231"/>
            <a:ext cx="7460332" cy="99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gb2312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包含全部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中文字符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utf-8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则包含全世界所有国家需要用到的字符</a:t>
            </a:r>
          </a:p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应与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页面文件保存时的编码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一致</a:t>
            </a:r>
          </a:p>
        </p:txBody>
      </p:sp>
      <p:grpSp>
        <p:nvGrpSpPr>
          <p:cNvPr id="23" name="组合 68"/>
          <p:cNvGrpSpPr>
            <a:grpSpLocks/>
          </p:cNvGrpSpPr>
          <p:nvPr/>
        </p:nvGrpSpPr>
        <p:grpSpPr bwMode="auto">
          <a:xfrm>
            <a:off x="58341" y="5348235"/>
            <a:ext cx="1057275" cy="414338"/>
            <a:chOff x="1000100" y="3950459"/>
            <a:chExt cx="1058023" cy="414475"/>
          </a:xfrm>
        </p:grpSpPr>
        <p:pic>
          <p:nvPicPr>
            <p:cNvPr id="24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357540" y="3958400"/>
              <a:ext cx="70058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330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9" grpId="0" bldLvl="0" animBg="1" autoUpdateAnimBg="0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48061" y="285728"/>
            <a:ext cx="3416551" cy="523220"/>
          </a:xfrm>
        </p:spPr>
        <p:txBody>
          <a:bodyPr/>
          <a:lstStyle/>
          <a:p>
            <a:r>
              <a:rPr lang="zh-CN" altLang="en-US" smtClean="0"/>
              <a:t>网页的基本标签</a:t>
            </a:r>
            <a:r>
              <a:rPr lang="en-US" altLang="zh-CN" smtClean="0"/>
              <a:t>6-1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标题标签</a:t>
            </a:r>
            <a:endParaRPr lang="en-US" altLang="zh-CN" smtClean="0"/>
          </a:p>
          <a:p>
            <a:pPr lvl="1"/>
            <a:r>
              <a:rPr lang="en-US" smtClean="0"/>
              <a:t>&lt;h1&gt;…&lt;/h1&gt;</a:t>
            </a:r>
          </a:p>
          <a:p>
            <a:pPr lvl="1"/>
            <a:r>
              <a:rPr lang="en-US" smtClean="0"/>
              <a:t>&lt;h2&gt;…&lt;/h2&gt;</a:t>
            </a:r>
            <a:endParaRPr lang="en-US" altLang="zh-CN" smtClean="0"/>
          </a:p>
          <a:p>
            <a:pPr lvl="1"/>
            <a:r>
              <a:rPr lang="en-US" smtClean="0"/>
              <a:t>&lt;h3&gt;…&lt;/h3&gt;</a:t>
            </a:r>
            <a:endParaRPr lang="en-US" altLang="zh-CN" smtClean="0"/>
          </a:p>
          <a:p>
            <a:pPr lvl="1"/>
            <a:r>
              <a:rPr lang="en-US" smtClean="0"/>
              <a:t>&lt;h4&gt;…&lt;/h4&gt;</a:t>
            </a:r>
            <a:endParaRPr lang="en-US" altLang="zh-CN" smtClean="0"/>
          </a:p>
          <a:p>
            <a:pPr lvl="1"/>
            <a:r>
              <a:rPr lang="en-US" smtClean="0"/>
              <a:t>&lt;h5&gt;…&lt;/h5&gt;</a:t>
            </a:r>
            <a:endParaRPr lang="en-US" altLang="zh-CN" smtClean="0"/>
          </a:p>
          <a:p>
            <a:pPr lvl="1"/>
            <a:r>
              <a:rPr lang="en-US" smtClean="0"/>
              <a:t>&lt;h6&gt;…&lt;/h6&gt;</a:t>
            </a:r>
            <a:endParaRPr lang="en-US" altLang="zh-CN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3643306" y="1857364"/>
            <a:ext cx="2857520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一级标题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&lt;h2&gt;</a:t>
            </a:r>
            <a:r>
              <a:rPr lang="zh-CN" altLang="en-US" b="1" dirty="0" smtClean="0">
                <a:latin typeface="+mn-lt"/>
              </a:rPr>
              <a:t>二级标题</a:t>
            </a:r>
            <a:r>
              <a:rPr lang="en-US" altLang="zh-CN" b="1" dirty="0" smtClean="0">
                <a:latin typeface="+mn-lt"/>
              </a:rPr>
              <a:t>&lt;/h2&gt;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&lt;h3&gt;</a:t>
            </a:r>
            <a:r>
              <a:rPr lang="zh-CN" altLang="en-US" b="1" dirty="0" smtClean="0">
                <a:latin typeface="+mn-lt"/>
              </a:rPr>
              <a:t>三级标题</a:t>
            </a:r>
            <a:r>
              <a:rPr lang="en-US" altLang="zh-CN" b="1" dirty="0" smtClean="0">
                <a:latin typeface="+mn-lt"/>
              </a:rPr>
              <a:t>&lt;/h3&gt;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&lt;h4&gt;</a:t>
            </a:r>
            <a:r>
              <a:rPr lang="zh-CN" altLang="en-US" b="1" dirty="0" smtClean="0">
                <a:latin typeface="+mn-lt"/>
              </a:rPr>
              <a:t>四级标题</a:t>
            </a:r>
            <a:r>
              <a:rPr lang="en-US" altLang="zh-CN" b="1" dirty="0" smtClean="0">
                <a:latin typeface="+mn-lt"/>
              </a:rPr>
              <a:t>&lt;/h4&gt;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&lt;h5&gt;</a:t>
            </a:r>
            <a:r>
              <a:rPr lang="zh-CN" altLang="en-US" b="1" dirty="0" smtClean="0">
                <a:latin typeface="+mn-lt"/>
              </a:rPr>
              <a:t>五级标题</a:t>
            </a:r>
            <a:r>
              <a:rPr lang="en-US" altLang="zh-CN" b="1" dirty="0" smtClean="0">
                <a:latin typeface="+mn-lt"/>
              </a:rPr>
              <a:t>&lt;/h5&gt;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&lt;h6&gt;</a:t>
            </a:r>
            <a:r>
              <a:rPr lang="zh-CN" altLang="en-US" b="1" dirty="0" smtClean="0">
                <a:latin typeface="+mn-lt"/>
              </a:rPr>
              <a:t>六级标题</a:t>
            </a:r>
            <a:r>
              <a:rPr lang="en-US" altLang="zh-CN" b="1" dirty="0" smtClean="0">
                <a:latin typeface="+mn-lt"/>
              </a:rPr>
              <a:t>&lt;/h6&gt;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1" name="Freeform 12"/>
          <p:cNvSpPr>
            <a:spLocks/>
          </p:cNvSpPr>
          <p:nvPr/>
        </p:nvSpPr>
        <p:spPr bwMode="auto">
          <a:xfrm rot="2519945">
            <a:off x="6377573" y="2258576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2" name="组合 18"/>
          <p:cNvGrpSpPr>
            <a:grpSpLocks/>
          </p:cNvGrpSpPr>
          <p:nvPr/>
        </p:nvGrpSpPr>
        <p:grpSpPr bwMode="auto">
          <a:xfrm>
            <a:off x="824654" y="5900743"/>
            <a:ext cx="5076056" cy="428625"/>
            <a:chOff x="3143240" y="5143512"/>
            <a:chExt cx="4741961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3636892" y="5187962"/>
              <a:ext cx="424830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：不同等级的标题标签对比</a:t>
              </a:r>
            </a:p>
          </p:txBody>
        </p:sp>
      </p:grpSp>
      <p:pic>
        <p:nvPicPr>
          <p:cNvPr id="2050" name="Picture 2" descr="C:\Users\yaling.he\Desktop\Chapter01截图\Chapter01截图\图1.12  不同级别的标题标签输出结果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7656" y="3151540"/>
            <a:ext cx="2718280" cy="31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1838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0"/>
          <p:cNvSpPr>
            <a:spLocks noGrp="1" noChangeArrowheads="1"/>
          </p:cNvSpPr>
          <p:nvPr>
            <p:ph type="title"/>
          </p:nvPr>
        </p:nvSpPr>
        <p:spPr>
          <a:xfrm>
            <a:off x="7286644" y="285728"/>
            <a:ext cx="1677968" cy="523220"/>
          </a:xfrm>
        </p:spPr>
        <p:txBody>
          <a:bodyPr/>
          <a:lstStyle/>
          <a:p>
            <a:r>
              <a:rPr lang="zh-CN" altLang="en-US" smtClean="0"/>
              <a:t>课程地位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4568" y="93999"/>
            <a:ext cx="8754864" cy="6863393"/>
            <a:chOff x="-366440" y="44624"/>
            <a:chExt cx="8754864" cy="6863393"/>
          </a:xfrm>
        </p:grpSpPr>
        <p:pic>
          <p:nvPicPr>
            <p:cNvPr id="8" name="Picture 2" descr="\\10.0.0.225\06_2教育产品开发与发布\3_01 ACCP\ACCP8.0\04 产品发布\课程体系图\课程体系图（PPT版本）源文件\课程体系图—矩形\ACCP课程体系结构图——矩形版-01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034" r="13704" b="10322"/>
            <a:stretch/>
          </p:blipFill>
          <p:spPr bwMode="auto">
            <a:xfrm>
              <a:off x="-366440" y="44624"/>
              <a:ext cx="8754864" cy="6863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 bwMode="auto">
            <a:xfrm>
              <a:off x="4731072" y="5301208"/>
              <a:ext cx="1584176" cy="576064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5198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08104" y="285728"/>
            <a:ext cx="3456508" cy="523220"/>
          </a:xfrm>
        </p:spPr>
        <p:txBody>
          <a:bodyPr/>
          <a:lstStyle/>
          <a:p>
            <a:r>
              <a:rPr lang="zh-CN" altLang="en-US" smtClean="0"/>
              <a:t>网页的基本标签</a:t>
            </a:r>
            <a:r>
              <a:rPr lang="en-US" altLang="zh-CN" smtClean="0"/>
              <a:t>6-2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段落标签</a:t>
            </a:r>
            <a:endParaRPr lang="en-US" altLang="zh-CN" smtClean="0"/>
          </a:p>
          <a:p>
            <a:pPr lvl="1"/>
            <a:r>
              <a:rPr lang="en-US" smtClean="0"/>
              <a:t>&lt;p&gt;…&lt;/p&gt;</a:t>
            </a:r>
            <a:endParaRPr lang="en-US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28662" y="2428868"/>
            <a:ext cx="4714908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北京欢迎你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  <a:r>
              <a:rPr lang="zh-CN" altLang="en-US" b="1" dirty="0" smtClean="0">
                <a:latin typeface="+mn-lt"/>
              </a:rPr>
              <a:t>北京欢迎你，有梦想谁都了不起！</a:t>
            </a:r>
            <a:r>
              <a:rPr lang="en-US" altLang="zh-CN" b="1" dirty="0" smtClean="0">
                <a:latin typeface="+mn-lt"/>
              </a:rPr>
              <a:t>&lt;/p&gt;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  <a:r>
              <a:rPr lang="zh-CN" altLang="en-US" b="1" dirty="0" smtClean="0">
                <a:latin typeface="+mn-lt"/>
              </a:rPr>
              <a:t>有勇气就会有奇迹。</a:t>
            </a:r>
            <a:r>
              <a:rPr lang="en-US" altLang="zh-CN" b="1" dirty="0" smtClean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519945">
            <a:off x="5520318" y="2830081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>
            <a:grpSpLocks/>
          </p:cNvGrpSpPr>
          <p:nvPr/>
        </p:nvGrpSpPr>
        <p:grpSpPr bwMode="auto">
          <a:xfrm>
            <a:off x="683568" y="6093296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489695" y="5187962"/>
              <a:ext cx="25427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段落标签</a:t>
              </a:r>
            </a:p>
          </p:txBody>
        </p:sp>
      </p:grpSp>
      <p:pic>
        <p:nvPicPr>
          <p:cNvPr id="3074" name="Picture 2" descr="C:\Users\yaling.he\Desktop\Chapter01截图\Chapter01截图\图1.13  段落标签的应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1208" y="3717032"/>
            <a:ext cx="3377216" cy="26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2362" y="2014393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7896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aling.he\Desktop\Chapter01截图\Chapter01截图\图1.14  换行标签的应用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9532" y="3080113"/>
            <a:ext cx="3231450" cy="335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80112" y="285728"/>
            <a:ext cx="3384500" cy="523220"/>
          </a:xfrm>
        </p:spPr>
        <p:txBody>
          <a:bodyPr/>
          <a:lstStyle/>
          <a:p>
            <a:r>
              <a:rPr lang="zh-CN" altLang="en-US" smtClean="0"/>
              <a:t>网页的基本标签</a:t>
            </a:r>
            <a:r>
              <a:rPr lang="en-US" altLang="zh-CN" smtClean="0"/>
              <a:t>6-3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换行标签</a:t>
            </a:r>
            <a:endParaRPr lang="en-US" altLang="zh-CN" smtClean="0"/>
          </a:p>
          <a:p>
            <a:pPr lvl="1"/>
            <a:r>
              <a:rPr lang="en-US" smtClean="0"/>
              <a:t>&lt;br/&gt;</a:t>
            </a:r>
            <a:endParaRPr lang="en-US" altLang="zh-CN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071538" y="2357430"/>
            <a:ext cx="4643470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北京欢迎你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北京欢迎你，有梦想谁都了不起！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有勇气就会有奇迹。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北京欢迎你，为你开天辟地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169281">
            <a:off x="5591756" y="2544328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>
            <a:grpSpLocks/>
          </p:cNvGrpSpPr>
          <p:nvPr/>
        </p:nvGrpSpPr>
        <p:grpSpPr bwMode="auto">
          <a:xfrm>
            <a:off x="797055" y="6242047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489695" y="5187962"/>
              <a:ext cx="25427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换行标签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61200" y="1909539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991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aling.he\Desktop\Chapter01截图\Chapter01截图\图1.15  水平线标签的应用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3316" y="2772710"/>
            <a:ext cx="3117859" cy="343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80112" y="285728"/>
            <a:ext cx="3384500" cy="523220"/>
          </a:xfrm>
        </p:spPr>
        <p:txBody>
          <a:bodyPr/>
          <a:lstStyle/>
          <a:p>
            <a:r>
              <a:rPr lang="zh-CN" altLang="en-US" smtClean="0"/>
              <a:t>网页的基本标签</a:t>
            </a:r>
            <a:r>
              <a:rPr lang="en-US" altLang="zh-CN" smtClean="0"/>
              <a:t>6-4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水平线标签</a:t>
            </a:r>
            <a:endParaRPr lang="en-US" altLang="zh-CN" smtClean="0"/>
          </a:p>
          <a:p>
            <a:pPr lvl="1"/>
            <a:r>
              <a:rPr lang="en-US" smtClean="0"/>
              <a:t>&lt;hr/&gt;</a:t>
            </a:r>
            <a:endParaRPr lang="en-US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714348" y="2214554"/>
            <a:ext cx="5286412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北京欢迎你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&lt;hr/&gt;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北京欢迎你，有梦想谁都了不起！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有勇气就会有奇迹。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北京欢迎你，为你开天辟地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169281">
            <a:off x="5937709" y="2111748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>
            <a:grpSpLocks/>
          </p:cNvGrpSpPr>
          <p:nvPr/>
        </p:nvGrpSpPr>
        <p:grpSpPr bwMode="auto">
          <a:xfrm>
            <a:off x="703574" y="6165304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367867" y="5187962"/>
              <a:ext cx="278636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水平线标签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3251" y="1721562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9619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00694" y="285728"/>
            <a:ext cx="3463918" cy="523220"/>
          </a:xfrm>
        </p:spPr>
        <p:txBody>
          <a:bodyPr/>
          <a:lstStyle/>
          <a:p>
            <a:r>
              <a:rPr lang="zh-CN" altLang="en-US" smtClean="0"/>
              <a:t>网页的基本标签</a:t>
            </a:r>
            <a:r>
              <a:rPr lang="en-US" altLang="zh-CN" smtClean="0"/>
              <a:t>6-5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字体样式标签</a:t>
            </a:r>
            <a:endParaRPr lang="en-US" altLang="zh-CN" smtClean="0"/>
          </a:p>
          <a:p>
            <a:pPr lvl="1"/>
            <a:r>
              <a:rPr lang="zh-CN" altLang="en-US" smtClean="0"/>
              <a:t>加粗：</a:t>
            </a:r>
            <a:r>
              <a:rPr lang="en-US" smtClean="0"/>
              <a:t>&lt;strong&gt;…&lt;/strong&gt;</a:t>
            </a:r>
          </a:p>
          <a:p>
            <a:pPr lvl="1"/>
            <a:r>
              <a:rPr lang="zh-CN" altLang="en-US" smtClean="0"/>
              <a:t>斜体：</a:t>
            </a:r>
            <a:r>
              <a:rPr lang="en-US" altLang="zh-CN" smtClean="0"/>
              <a:t>&lt;</a:t>
            </a:r>
            <a:r>
              <a:rPr lang="en-US" smtClean="0"/>
              <a:t>em&gt;…&lt;/em&gt;</a:t>
            </a:r>
            <a:endParaRPr lang="en-US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714348" y="2786058"/>
            <a:ext cx="5929354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&lt;strong&gt;</a:t>
            </a:r>
            <a:r>
              <a:rPr lang="zh-CN" altLang="en-US" b="1" dirty="0" smtClean="0">
                <a:latin typeface="+mn-lt"/>
              </a:rPr>
              <a:t>徐志摩人物简介</a:t>
            </a:r>
            <a:r>
              <a:rPr lang="en-US" altLang="zh-CN" b="1" dirty="0" smtClean="0">
                <a:latin typeface="+mn-lt"/>
              </a:rPr>
              <a:t>&lt;/strong&gt;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&lt;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&gt;1910&lt;/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 smtClean="0">
                <a:latin typeface="+mn-lt"/>
              </a:rPr>
              <a:t>年入杭州学堂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&lt;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&gt;1918&lt;/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 smtClean="0">
                <a:latin typeface="+mn-lt"/>
              </a:rPr>
              <a:t>年赴美国克拉大学学习银行学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169281">
            <a:off x="6511774" y="3435352"/>
            <a:ext cx="969968" cy="792684"/>
          </a:xfrm>
          <a:prstGeom prst="arc">
            <a:avLst>
              <a:gd name="adj1" fmla="val 10930154"/>
              <a:gd name="adj2" fmla="val 216785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>
            <a:grpSpLocks/>
          </p:cNvGrpSpPr>
          <p:nvPr/>
        </p:nvGrpSpPr>
        <p:grpSpPr bwMode="auto">
          <a:xfrm>
            <a:off x="907527" y="6237312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246037" y="5187962"/>
              <a:ext cx="30300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字体样式标签</a:t>
              </a:r>
            </a:p>
          </p:txBody>
        </p:sp>
      </p:grpSp>
      <p:pic>
        <p:nvPicPr>
          <p:cNvPr id="6146" name="Picture 2" descr="C:\Users\yaling.he\Desktop\Chapter01截图\Chapter01截图\图1.16  字体样式标签的应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49080"/>
            <a:ext cx="3024336" cy="229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3515" y="2276872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7845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364088" y="285728"/>
            <a:ext cx="3600524" cy="523220"/>
          </a:xfrm>
        </p:spPr>
        <p:txBody>
          <a:bodyPr/>
          <a:lstStyle/>
          <a:p>
            <a:r>
              <a:rPr lang="zh-CN" altLang="en-US" smtClean="0"/>
              <a:t>网页的基本标签</a:t>
            </a:r>
            <a:r>
              <a:rPr lang="en-US" altLang="zh-CN" smtClean="0"/>
              <a:t>6-6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注释和特殊符号</a:t>
            </a:r>
            <a:endParaRPr lang="en-US" altLang="zh-CN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83029"/>
              </p:ext>
            </p:extLst>
          </p:nvPr>
        </p:nvGraphicFramePr>
        <p:xfrm>
          <a:off x="428596" y="2000240"/>
          <a:ext cx="8501122" cy="319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214446"/>
                <a:gridCol w="6000792"/>
              </a:tblGrid>
              <a:tr h="5715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 smtClean="0"/>
                        <a:t>特殊符号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 smtClean="0"/>
                        <a:t>字符实体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 smtClean="0"/>
                        <a:t>示例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空格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&amp;</a:t>
                      </a:r>
                      <a:r>
                        <a:rPr lang="en-US" altLang="zh-CN" b="1" dirty="0" err="1" smtClean="0"/>
                        <a:t>nbsp</a:t>
                      </a:r>
                      <a:r>
                        <a:rPr lang="en-US" altLang="zh-CN" b="1" dirty="0" smtClean="0"/>
                        <a:t>;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百度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&lt;/a&gt;&amp;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;|&amp;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新浪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2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大于号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(&gt;)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&amp;gt;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如果时间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晚上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点，就坐车回家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小于号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(&lt;)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如果时间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早上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点，就走路去上学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引号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(")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W3C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规范中，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的属性值必须用成对的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引起来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版权符号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 2003-2013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北大青鸟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" name="组合 18"/>
          <p:cNvGrpSpPr>
            <a:grpSpLocks/>
          </p:cNvGrpSpPr>
          <p:nvPr/>
        </p:nvGrpSpPr>
        <p:grpSpPr bwMode="auto">
          <a:xfrm>
            <a:off x="2627784" y="6062560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19824" y="5187962"/>
              <a:ext cx="368244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注释和特殊符号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290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56100" y="285728"/>
            <a:ext cx="4608512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清平乐</a:t>
            </a:r>
            <a:r>
              <a:rPr lang="en-US" altLang="zh-CN" dirty="0" smtClean="0"/>
              <a:t>》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标签的嵌套使用</a:t>
            </a:r>
          </a:p>
          <a:p>
            <a:pPr lvl="1"/>
            <a:r>
              <a:rPr lang="zh-CN" altLang="en-US" dirty="0" smtClean="0"/>
              <a:t>网页中基本标签的使用</a:t>
            </a:r>
            <a:endParaRPr lang="en-US" altLang="zh-CN" dirty="0" smtClean="0"/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标题用</a:t>
            </a:r>
            <a:r>
              <a:rPr lang="en-US" altLang="zh-CN" dirty="0" smtClean="0"/>
              <a:t>&lt;h2&gt;</a:t>
            </a:r>
            <a:r>
              <a:rPr lang="zh-CN" altLang="en-US" dirty="0" smtClean="0"/>
              <a:t>标签，文字用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标签，标题与正文之间的分隔线使用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/&gt;</a:t>
            </a:r>
            <a:r>
              <a:rPr lang="zh-CN" altLang="en-US" dirty="0" smtClean="0"/>
              <a:t>标签，词结束后使用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  <a:r>
              <a:rPr lang="zh-CN" altLang="en-US" dirty="0" smtClean="0"/>
              <a:t>标签换行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714348" y="4572008"/>
            <a:ext cx="7643812" cy="135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实现思路</a:t>
            </a:r>
            <a:endParaRPr lang="en-US" altLang="zh-CN" dirty="0"/>
          </a:p>
          <a:p>
            <a:pPr lvl="1"/>
            <a:r>
              <a:rPr lang="zh-CN" altLang="en-US" dirty="0"/>
              <a:t>诗词内容均放在一个</a:t>
            </a:r>
            <a:r>
              <a:rPr lang="en-US" altLang="zh-CN" dirty="0"/>
              <a:t>&lt;p&gt;…&lt;/p&gt;</a:t>
            </a:r>
            <a:r>
              <a:rPr lang="zh-CN" altLang="en-US" dirty="0"/>
              <a:t>标签中，诗词中需要换行时使用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r>
              <a:rPr lang="zh-CN" altLang="en-US" dirty="0"/>
              <a:t>换行，使用标签的嵌套</a:t>
            </a:r>
          </a:p>
        </p:txBody>
      </p:sp>
      <p:grpSp>
        <p:nvGrpSpPr>
          <p:cNvPr id="23" name="组合 16"/>
          <p:cNvGrpSpPr>
            <a:grpSpLocks/>
          </p:cNvGrpSpPr>
          <p:nvPr/>
        </p:nvGrpSpPr>
        <p:grpSpPr bwMode="auto">
          <a:xfrm>
            <a:off x="1122363" y="6165304"/>
            <a:ext cx="2714625" cy="428625"/>
            <a:chOff x="3143240" y="5143512"/>
            <a:chExt cx="2714644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grpSp>
        <p:nvGrpSpPr>
          <p:cNvPr id="28" name="组合 17"/>
          <p:cNvGrpSpPr>
            <a:grpSpLocks/>
          </p:cNvGrpSpPr>
          <p:nvPr/>
        </p:nvGrpSpPr>
        <p:grpSpPr bwMode="auto">
          <a:xfrm>
            <a:off x="4356100" y="6165304"/>
            <a:ext cx="2786063" cy="428625"/>
            <a:chOff x="3714744" y="5143512"/>
            <a:chExt cx="2786082" cy="428628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pic>
        <p:nvPicPr>
          <p:cNvPr id="1026" name="Picture 2" descr="C:\Users\yaling.he\Desktop\Chapter01截图\Chapter01截图\图1.19  清平乐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2439" y="906710"/>
            <a:ext cx="3479448" cy="209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9363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制作李清照简介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92202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标题用标题标签，人名加粗显示，时间斜体显示，并制作页面版权部分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2" name="组合 17"/>
          <p:cNvGrpSpPr>
            <a:grpSpLocks/>
          </p:cNvGrpSpPr>
          <p:nvPr/>
        </p:nvGrpSpPr>
        <p:grpSpPr bwMode="auto">
          <a:xfrm>
            <a:off x="285739" y="6165304"/>
            <a:ext cx="2786063" cy="428625"/>
            <a:chOff x="3714744" y="5143512"/>
            <a:chExt cx="278608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7170" name="Picture 2" descr="C:\Users\yaling.he\Desktop\Chapter01截图\Chapter01截图\图1.20  李清照简介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5898" y="2478626"/>
            <a:ext cx="5472608" cy="389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808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06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7164288" y="260648"/>
            <a:ext cx="1800324" cy="523220"/>
          </a:xfrm>
        </p:spPr>
        <p:txBody>
          <a:bodyPr/>
          <a:lstStyle/>
          <a:p>
            <a:r>
              <a:rPr lang="zh-CN" altLang="en-US" smtClean="0"/>
              <a:t>图像标签</a:t>
            </a:r>
            <a:endParaRPr lang="zh-CN" altLang="en-US" dirty="0" smtClean="0"/>
          </a:p>
        </p:txBody>
      </p:sp>
      <p:sp>
        <p:nvSpPr>
          <p:cNvPr id="22" name="内容占位符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常见的图像格式</a:t>
            </a:r>
            <a:endParaRPr lang="en-US" altLang="zh-CN" smtClean="0"/>
          </a:p>
          <a:p>
            <a:pPr lvl="1"/>
            <a:r>
              <a:rPr lang="en-US" smtClean="0"/>
              <a:t>JPG</a:t>
            </a:r>
            <a:endParaRPr lang="en-US" altLang="zh-CN" smtClean="0"/>
          </a:p>
          <a:p>
            <a:pPr lvl="1"/>
            <a:r>
              <a:rPr lang="en-US" smtClean="0"/>
              <a:t>GIF</a:t>
            </a:r>
            <a:endParaRPr lang="en-US" altLang="zh-CN" smtClean="0"/>
          </a:p>
          <a:p>
            <a:pPr lvl="1"/>
            <a:r>
              <a:rPr lang="en-US" smtClean="0"/>
              <a:t>PNG</a:t>
            </a:r>
            <a:endParaRPr lang="zh-CN" altLang="en-US" smtClean="0"/>
          </a:p>
          <a:p>
            <a:pPr lvl="1"/>
            <a:r>
              <a:rPr lang="en-US" smtClean="0"/>
              <a:t>BMP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1447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6948264" y="285728"/>
            <a:ext cx="2016348" cy="523220"/>
          </a:xfrm>
        </p:spPr>
        <p:txBody>
          <a:bodyPr/>
          <a:lstStyle/>
          <a:p>
            <a:r>
              <a:rPr lang="zh-CN" altLang="en-US" smtClean="0"/>
              <a:t>图像标签</a:t>
            </a:r>
            <a:endParaRPr lang="zh-CN" altLang="en-US" dirty="0" smtClean="0"/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714348" y="2500306"/>
            <a:ext cx="7786715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="path" alt="text" title="text"  width="x"  height="y" 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714348" y="3643314"/>
            <a:ext cx="1114408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图像地址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2143108" y="3643314"/>
            <a:ext cx="181171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图像的替代文字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2" name="直接箭头连接符 11"/>
          <p:cNvCxnSpPr>
            <a:stCxn id="9" idx="0"/>
          </p:cNvCxnSpPr>
          <p:nvPr/>
        </p:nvCxnSpPr>
        <p:spPr>
          <a:xfrm rot="5400000" flipH="1" flipV="1">
            <a:off x="992950" y="3064660"/>
            <a:ext cx="857256" cy="3000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</p:cNvCxnSpPr>
          <p:nvPr/>
        </p:nvCxnSpPr>
        <p:spPr>
          <a:xfrm rot="16200000" flipV="1">
            <a:off x="2488880" y="3083228"/>
            <a:ext cx="857256" cy="26291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42844" y="1214422"/>
            <a:ext cx="1000132" cy="400110"/>
            <a:chOff x="1000100" y="1801286"/>
            <a:chExt cx="1000132" cy="400110"/>
          </a:xfrm>
        </p:grpSpPr>
        <p:pic>
          <p:nvPicPr>
            <p:cNvPr id="1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3" name="矩形标注 22"/>
          <p:cNvSpPr/>
          <p:nvPr/>
        </p:nvSpPr>
        <p:spPr bwMode="auto">
          <a:xfrm>
            <a:off x="2857488" y="1500174"/>
            <a:ext cx="20441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鼠标悬停提示文字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4" name="直接箭头连接符 23"/>
          <p:cNvCxnSpPr>
            <a:stCxn id="23" idx="2"/>
          </p:cNvCxnSpPr>
          <p:nvPr/>
        </p:nvCxnSpPr>
        <p:spPr>
          <a:xfrm rot="5400000">
            <a:off x="3517473" y="2209654"/>
            <a:ext cx="702238" cy="2194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标注 27"/>
          <p:cNvSpPr/>
          <p:nvPr/>
        </p:nvSpPr>
        <p:spPr bwMode="auto">
          <a:xfrm>
            <a:off x="4714876" y="3571876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图像宽度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9" name="直接箭头连接符 28"/>
          <p:cNvCxnSpPr>
            <a:stCxn id="28" idx="0"/>
          </p:cNvCxnSpPr>
          <p:nvPr/>
        </p:nvCxnSpPr>
        <p:spPr>
          <a:xfrm rot="5400000" flipH="1" flipV="1">
            <a:off x="4922041" y="3136097"/>
            <a:ext cx="785818" cy="857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矩形标注 30"/>
          <p:cNvSpPr/>
          <p:nvPr/>
        </p:nvSpPr>
        <p:spPr bwMode="auto">
          <a:xfrm>
            <a:off x="5929322" y="1500174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图像高度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>
          <a:xfrm rot="16200000" flipH="1">
            <a:off x="6178275" y="2177757"/>
            <a:ext cx="702240" cy="857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785786" y="4714884"/>
            <a:ext cx="7786715" cy="869533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="image/hetao.jpg" width="160" height="160"  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alt="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title="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42844" y="4286256"/>
            <a:ext cx="1000132" cy="414475"/>
            <a:chOff x="1000100" y="2528843"/>
            <a:chExt cx="1000132" cy="414475"/>
          </a:xfrm>
        </p:grpSpPr>
        <p:pic>
          <p:nvPicPr>
            <p:cNvPr id="4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0" name="组合 18"/>
          <p:cNvGrpSpPr>
            <a:grpSpLocks/>
          </p:cNvGrpSpPr>
          <p:nvPr/>
        </p:nvGrpSpPr>
        <p:grpSpPr bwMode="auto">
          <a:xfrm>
            <a:off x="2090738" y="5962650"/>
            <a:ext cx="4572000" cy="428625"/>
            <a:chOff x="3143240" y="5143512"/>
            <a:chExt cx="4572032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/>
            <p:cNvSpPr txBox="1"/>
            <p:nvPr/>
          </p:nvSpPr>
          <p:spPr bwMode="auto">
            <a:xfrm>
              <a:off x="4650797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图像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240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3" grpId="0" animBg="1"/>
      <p:bldP spid="28" grpId="0" animBg="1"/>
      <p:bldP spid="31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7164288" y="285728"/>
            <a:ext cx="1800324" cy="523220"/>
          </a:xfrm>
        </p:spPr>
        <p:txBody>
          <a:bodyPr/>
          <a:lstStyle/>
          <a:p>
            <a:r>
              <a:rPr lang="zh-CN" altLang="en-US" smtClean="0"/>
              <a:t>本课目标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学完本门课程后，你能够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1857356" y="2143116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zh-CN" sz="2400" b="1" kern="0" smtClean="0">
                <a:solidFill>
                  <a:schemeClr val="bg1"/>
                </a:solidFill>
                <a:latin typeface="Arial"/>
                <a:ea typeface="黑体"/>
              </a:rPr>
              <a:t>HTML</a:t>
            </a:r>
            <a:r>
              <a:rPr lang="zh-CN" altLang="en-US" sz="2400" b="1" kern="0" smtClean="0">
                <a:solidFill>
                  <a:schemeClr val="bg1"/>
                </a:solidFill>
                <a:latin typeface="Arial"/>
                <a:ea typeface="黑体"/>
              </a:rPr>
              <a:t>进行</a:t>
            </a: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网页布局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857356" y="3321041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CSS3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美化网页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857356" y="4458021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制作精美的商业网站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114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7148363" y="285728"/>
            <a:ext cx="1816249" cy="523220"/>
          </a:xfrm>
        </p:spPr>
        <p:txBody>
          <a:bodyPr/>
          <a:lstStyle/>
          <a:p>
            <a:r>
              <a:rPr lang="zh-CN" altLang="en-US" smtClean="0"/>
              <a:t>链接标签</a:t>
            </a:r>
            <a:endParaRPr lang="zh-CN" altLang="en-US" dirty="0" smtClean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214414" y="2428868"/>
            <a:ext cx="6715172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="path" target="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目标窗口位置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链接文本或图像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矩形标注 14"/>
          <p:cNvSpPr/>
          <p:nvPr/>
        </p:nvSpPr>
        <p:spPr bwMode="auto">
          <a:xfrm>
            <a:off x="1714480" y="1714488"/>
            <a:ext cx="1114409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链接路径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7" name="矩形标注 16"/>
          <p:cNvSpPr/>
          <p:nvPr/>
        </p:nvSpPr>
        <p:spPr bwMode="auto">
          <a:xfrm>
            <a:off x="2928926" y="1714488"/>
            <a:ext cx="2276585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链接在哪个窗口打开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rot="5400000">
            <a:off x="1891997" y="2120618"/>
            <a:ext cx="416487" cy="3428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2"/>
          </p:cNvCxnSpPr>
          <p:nvPr/>
        </p:nvCxnSpPr>
        <p:spPr>
          <a:xfrm rot="5400000">
            <a:off x="3468425" y="1972950"/>
            <a:ext cx="487924" cy="70966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285720" y="1285860"/>
            <a:ext cx="1000132" cy="400110"/>
            <a:chOff x="1000100" y="1801286"/>
            <a:chExt cx="1000132" cy="400110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428596" y="4286256"/>
            <a:ext cx="8297047" cy="2169825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detail.html"  target="_blank"&gt;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姑娘，欢迎降落在这残酷的世界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detail.html"  target="_blank"&gt;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="image/img1.png"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姑娘，欢迎降落在这残酷的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世界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title="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，欢迎降落在这残酷的世界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0" name="矩形标注 29"/>
          <p:cNvSpPr/>
          <p:nvPr/>
        </p:nvSpPr>
        <p:spPr bwMode="auto">
          <a:xfrm>
            <a:off x="5715008" y="1714488"/>
            <a:ext cx="2866711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常用值：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_self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、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_blank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 rot="5400000">
            <a:off x="5794815" y="1146757"/>
            <a:ext cx="416486" cy="22906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标注 41"/>
          <p:cNvSpPr/>
          <p:nvPr/>
        </p:nvSpPr>
        <p:spPr bwMode="auto">
          <a:xfrm>
            <a:off x="3214678" y="3357562"/>
            <a:ext cx="1510437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文本超链接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3" name="直接箭头连接符 42"/>
          <p:cNvCxnSpPr>
            <a:stCxn id="42" idx="2"/>
          </p:cNvCxnSpPr>
          <p:nvPr/>
        </p:nvCxnSpPr>
        <p:spPr>
          <a:xfrm rot="16200000" flipH="1">
            <a:off x="4303391" y="3393400"/>
            <a:ext cx="731173" cy="139816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标注 45"/>
          <p:cNvSpPr/>
          <p:nvPr/>
        </p:nvSpPr>
        <p:spPr bwMode="auto">
          <a:xfrm>
            <a:off x="7120609" y="3831333"/>
            <a:ext cx="1510437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图像超链接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7" name="直接箭头连接符 46"/>
          <p:cNvCxnSpPr>
            <a:stCxn id="46" idx="2"/>
          </p:cNvCxnSpPr>
          <p:nvPr/>
        </p:nvCxnSpPr>
        <p:spPr>
          <a:xfrm rot="5400000">
            <a:off x="6897067" y="4281334"/>
            <a:ext cx="1059430" cy="89809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14282" y="3786190"/>
            <a:ext cx="1000132" cy="414475"/>
            <a:chOff x="1000100" y="2528843"/>
            <a:chExt cx="1000132" cy="414475"/>
          </a:xfrm>
        </p:grpSpPr>
        <p:pic>
          <p:nvPicPr>
            <p:cNvPr id="5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51" name="TextBox 50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2" name="组合 18"/>
          <p:cNvGrpSpPr>
            <a:grpSpLocks/>
          </p:cNvGrpSpPr>
          <p:nvPr/>
        </p:nvGrpSpPr>
        <p:grpSpPr bwMode="auto">
          <a:xfrm>
            <a:off x="2090738" y="6344285"/>
            <a:ext cx="4572000" cy="428625"/>
            <a:chOff x="3143240" y="5143512"/>
            <a:chExt cx="4572032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4163482" y="5187962"/>
              <a:ext cx="319512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超链接的应用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5223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9" grpId="0" animBg="1"/>
      <p:bldP spid="30" grpId="0" animBg="1"/>
      <p:bldP spid="42" grpId="0" animBg="1"/>
      <p:bldP spid="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11"/>
          <p:cNvSpPr>
            <a:spLocks noGrp="1" noChangeArrowheads="1"/>
          </p:cNvSpPr>
          <p:nvPr>
            <p:ph type="title"/>
          </p:nvPr>
        </p:nvSpPr>
        <p:spPr>
          <a:xfrm>
            <a:off x="5796136" y="285728"/>
            <a:ext cx="3168476" cy="523220"/>
          </a:xfrm>
        </p:spPr>
        <p:txBody>
          <a:bodyPr/>
          <a:lstStyle/>
          <a:p>
            <a:r>
              <a:rPr lang="zh-CN" altLang="en-US" smtClean="0"/>
              <a:t>常用的超链接</a:t>
            </a:r>
            <a:r>
              <a:rPr lang="en-US" altLang="zh-CN" smtClean="0"/>
              <a:t>3-1</a:t>
            </a:r>
            <a:endParaRPr lang="zh-CN" altLang="en-US" dirty="0" smtClean="0"/>
          </a:p>
        </p:txBody>
      </p:sp>
      <p:sp>
        <p:nvSpPr>
          <p:cNvPr id="3175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页面间链接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从一个页面链接到另外一个页面</a:t>
            </a:r>
            <a:endParaRPr lang="en-US" altLang="zh-CN" dirty="0" smtClean="0"/>
          </a:p>
          <a:p>
            <a:r>
              <a:rPr lang="zh-CN" altLang="en-US" dirty="0" smtClean="0"/>
              <a:t>锚链接</a:t>
            </a:r>
            <a:endParaRPr lang="en-US" altLang="zh-CN" dirty="0" smtClean="0"/>
          </a:p>
          <a:p>
            <a:r>
              <a:rPr lang="zh-CN" altLang="en-US" dirty="0" smtClean="0"/>
              <a:t>功能性链接</a:t>
            </a:r>
            <a:endParaRPr lang="en-US" altLang="zh-CN" dirty="0" smtClean="0"/>
          </a:p>
        </p:txBody>
      </p: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979712" y="6168727"/>
            <a:ext cx="4572000" cy="428625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285310" y="5187962"/>
              <a:ext cx="295147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页面间链接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pic>
        <p:nvPicPr>
          <p:cNvPr id="2050" name="Picture 2" descr="C:\Users\yaling.he\Desktop\Chapter01截图\Chapter01截图\图1.25  页面间链接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385723" cy="376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810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400" fill="hold"/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5940594" y="285728"/>
            <a:ext cx="3024018" cy="523220"/>
          </a:xfrm>
        </p:spPr>
        <p:txBody>
          <a:bodyPr/>
          <a:lstStyle/>
          <a:p>
            <a:r>
              <a:rPr lang="zh-CN" altLang="en-US" smtClean="0"/>
              <a:t>常用的超链接</a:t>
            </a:r>
            <a:r>
              <a:rPr lang="en-US" altLang="zh-CN" smtClean="0"/>
              <a:t>3-2</a:t>
            </a:r>
            <a:endParaRPr lang="zh-CN" altLang="en-US" dirty="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锚链接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页面的甲位置跳转到本页中的乙位置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页面的甲位置跳转到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页面中的乙位置</a:t>
            </a:r>
            <a:endParaRPr lang="en-US" altLang="zh-CN" dirty="0" smtClean="0"/>
          </a:p>
          <a:p>
            <a:r>
              <a:rPr lang="zh-CN" altLang="en-US" dirty="0" smtClean="0"/>
              <a:t>创建步骤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创建跳转标记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r>
              <a:rPr lang="en-US" dirty="0" smtClean="0"/>
              <a:t>			</a:t>
            </a:r>
          </a:p>
          <a:p>
            <a:pPr lvl="1"/>
            <a:r>
              <a:rPr lang="zh-CN" altLang="en-US" dirty="0" smtClean="0"/>
              <a:t>创建跳转链接</a:t>
            </a:r>
            <a:endParaRPr lang="en-US" altLang="zh-CN" dirty="0" smtClean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500166" y="3702610"/>
            <a:ext cx="6572269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name="marker"&gt;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乙位置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428728" y="5000636"/>
            <a:ext cx="6572269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="#marker"&gt;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甲位置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5" name="组合 18"/>
          <p:cNvGrpSpPr>
            <a:grpSpLocks/>
          </p:cNvGrpSpPr>
          <p:nvPr/>
        </p:nvGrpSpPr>
        <p:grpSpPr bwMode="auto">
          <a:xfrm>
            <a:off x="2090738" y="6243263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4528970" y="5187962"/>
              <a:ext cx="246415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锚链接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pic>
        <p:nvPicPr>
          <p:cNvPr id="3074" name="Picture 2" descr="C:\Users\yaling.he\Desktop\Chapter01截图\Chapter01截图\图1.26  锚链接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2292" y="3140968"/>
            <a:ext cx="3514997" cy="263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644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5951396" y="285728"/>
            <a:ext cx="3013216" cy="523220"/>
          </a:xfrm>
        </p:spPr>
        <p:txBody>
          <a:bodyPr/>
          <a:lstStyle/>
          <a:p>
            <a:r>
              <a:rPr lang="zh-CN" altLang="en-US" smtClean="0"/>
              <a:t>常用的超链接</a:t>
            </a:r>
            <a:r>
              <a:rPr lang="en-US" altLang="zh-CN" smtClean="0"/>
              <a:t>3-3</a:t>
            </a:r>
            <a:endParaRPr lang="zh-CN" altLang="en-US" dirty="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功能性链接</a:t>
            </a:r>
            <a:endParaRPr lang="en-US" altLang="zh-CN" smtClean="0"/>
          </a:p>
          <a:p>
            <a:pPr lvl="1"/>
            <a:r>
              <a:rPr lang="zh-CN" altLang="en-US" smtClean="0"/>
              <a:t>电子邮件</a:t>
            </a:r>
            <a:endParaRPr lang="en-US" altLang="zh-CN" smtClean="0"/>
          </a:p>
          <a:p>
            <a:pPr lvl="1"/>
            <a:r>
              <a:rPr lang="en-US" smtClean="0"/>
              <a:t>QQ</a:t>
            </a:r>
            <a:endParaRPr lang="en-US" altLang="zh-CN" smtClean="0"/>
          </a:p>
          <a:p>
            <a:pPr lvl="1"/>
            <a:r>
              <a:rPr lang="en-US" smtClean="0"/>
              <a:t>MSN</a:t>
            </a:r>
            <a:endParaRPr lang="zh-CN" altLang="en-US" dirty="0" smtClean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214414" y="4143380"/>
            <a:ext cx="6786610" cy="50783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href="</a:t>
            </a:r>
            <a:r>
              <a:rPr lang="pt-BR" altLang="zh-CN" b="1" dirty="0" smtClean="0">
                <a:solidFill>
                  <a:srgbClr val="FF0000"/>
                </a:solidFill>
                <a:latin typeface="+mn-lt"/>
              </a:rPr>
              <a:t>mailto</a:t>
            </a:r>
            <a:r>
              <a:rPr lang="pt-BR" altLang="zh-CN" b="1" dirty="0" smtClean="0">
                <a:solidFill>
                  <a:srgbClr val="0000FF"/>
                </a:solidFill>
                <a:latin typeface="+mn-lt"/>
              </a:rPr>
              <a:t>:</a:t>
            </a: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bdqnWebmaster@bdqn.cn"&gt;</a:t>
            </a:r>
            <a:r>
              <a:rPr lang="zh-CN" altLang="pt-BR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联系我们</a:t>
            </a: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8596" y="3714752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8" name="组合 18"/>
          <p:cNvGrpSpPr>
            <a:grpSpLocks/>
          </p:cNvGrpSpPr>
          <p:nvPr/>
        </p:nvGrpSpPr>
        <p:grpSpPr bwMode="auto">
          <a:xfrm>
            <a:off x="1979712" y="5557076"/>
            <a:ext cx="4572000" cy="428625"/>
            <a:chOff x="3143240" y="5143512"/>
            <a:chExt cx="457203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4407140" y="5187962"/>
              <a:ext cx="270781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邮件链接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pic>
        <p:nvPicPr>
          <p:cNvPr id="4098" name="Picture 2" descr="C:\Users\yaling.he\Desktop\Chapter01截图\Chapter01截图\图1.28  电子邮件链接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0844" y="1777177"/>
            <a:ext cx="4861104" cy="21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1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5508104" y="70285"/>
            <a:ext cx="3456508" cy="954107"/>
          </a:xfrm>
        </p:spPr>
        <p:txBody>
          <a:bodyPr/>
          <a:lstStyle/>
          <a:p>
            <a:r>
              <a:rPr lang="zh-CN" altLang="en-US" dirty="0"/>
              <a:t>行</a:t>
            </a:r>
            <a:r>
              <a:rPr lang="zh-CN" altLang="en-US" dirty="0" smtClean="0"/>
              <a:t>内元素和块元素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块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无论</a:t>
            </a:r>
            <a:r>
              <a:rPr lang="zh-CN" altLang="en-US" dirty="0"/>
              <a:t>内容多少，该元素独占</a:t>
            </a:r>
            <a:r>
              <a:rPr lang="zh-CN" altLang="en-US" dirty="0" smtClean="0"/>
              <a:t>一行（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h1-h6…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行内</a:t>
            </a:r>
            <a:r>
              <a:rPr lang="zh-CN" altLang="zh-CN" dirty="0" smtClean="0"/>
              <a:t>元素</a:t>
            </a:r>
            <a:endParaRPr lang="en-US" altLang="zh-CN" dirty="0"/>
          </a:p>
          <a:p>
            <a:pPr lvl="1"/>
            <a:r>
              <a:rPr lang="zh-CN" altLang="zh-CN" dirty="0" smtClean="0"/>
              <a:t>内容</a:t>
            </a:r>
            <a:r>
              <a:rPr lang="zh-CN" altLang="zh-CN" dirty="0"/>
              <a:t>撑开宽度，左右都是行内元素的可以排在</a:t>
            </a:r>
            <a:r>
              <a:rPr lang="zh-CN" altLang="zh-CN" dirty="0" smtClean="0"/>
              <a:t>一行</a:t>
            </a:r>
            <a:r>
              <a:rPr lang="en-US" altLang="zh-CN" dirty="0" smtClean="0"/>
              <a:t>(a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strong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em</a:t>
            </a:r>
            <a:r>
              <a:rPr lang="en-US" altLang="zh-CN" dirty="0" smtClean="0"/>
              <a:t>…)</a:t>
            </a:r>
            <a:endParaRPr lang="zh-CN" altLang="en-US" dirty="0" smtClean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214414" y="4143380"/>
            <a:ext cx="6786610" cy="1754326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&lt;h1&gt;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我是标题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h1&lt;/h1&gt;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 href="#"&gt;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我是超链接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&lt;strong&gt;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strong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strong</a:t>
            </a: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pt-B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8596" y="3714752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8" name="组合 18"/>
          <p:cNvGrpSpPr>
            <a:grpSpLocks/>
          </p:cNvGrpSpPr>
          <p:nvPr/>
        </p:nvGrpSpPr>
        <p:grpSpPr bwMode="auto">
          <a:xfrm>
            <a:off x="1866708" y="6263628"/>
            <a:ext cx="4572000" cy="428625"/>
            <a:chOff x="3143240" y="5143512"/>
            <a:chExt cx="457203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919822" y="5187962"/>
              <a:ext cx="368244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块元素和行内元素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pic>
        <p:nvPicPr>
          <p:cNvPr id="5122" name="Picture 2" descr="C:\Users\yaling.he\Desktop\Chapter01截图\Chapter01截图\图1.29  块元素和行内元素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449209"/>
            <a:ext cx="3212113" cy="242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634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2627784" y="70285"/>
            <a:ext cx="6336829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制作京东读书新闻资讯页面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/>
              <a:t>使用学过的图像标签、标题标签、水平线标签、斜体标签、加粗标签、段落标签等制作京东读书新闻资讯页面，主标题使用一级标题标签，副标题使用二级标题标签，二级标题与图片之间使用水平线分隔</a:t>
            </a:r>
            <a:endParaRPr lang="zh-CN" altLang="en-US" dirty="0" smtClean="0"/>
          </a:p>
        </p:txBody>
      </p:sp>
      <p:grpSp>
        <p:nvGrpSpPr>
          <p:cNvPr id="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1" name="组合 17"/>
          <p:cNvGrpSpPr>
            <a:grpSpLocks/>
          </p:cNvGrpSpPr>
          <p:nvPr/>
        </p:nvGrpSpPr>
        <p:grpSpPr bwMode="auto">
          <a:xfrm>
            <a:off x="2983604" y="6281995"/>
            <a:ext cx="2786063" cy="428625"/>
            <a:chOff x="3714744" y="5143512"/>
            <a:chExt cx="278608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194" name="Picture 2" descr="C:\Users\yaling.he\Desktop\Chapter01截图\Chapter01截图\图1.30  京东读书新闻资讯页面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7372" y="3356992"/>
            <a:ext cx="3786836" cy="28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4985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70285"/>
            <a:ext cx="6480846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制作京东快速购物</a:t>
            </a:r>
            <a:r>
              <a:rPr lang="zh-CN" altLang="zh-CN" dirty="0" smtClean="0"/>
              <a:t>导航</a:t>
            </a:r>
            <a:r>
              <a:rPr lang="en-US" altLang="zh-CN" dirty="0" smtClean="0"/>
              <a:t>2-1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4253" y="1214422"/>
            <a:ext cx="7892203" cy="5143536"/>
          </a:xfrm>
        </p:spPr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WebStorm</a:t>
            </a:r>
            <a:r>
              <a:rPr lang="zh-CN" altLang="en-US" dirty="0"/>
              <a:t>制作</a:t>
            </a:r>
            <a:r>
              <a:rPr lang="zh-CN" altLang="en-US" dirty="0" smtClean="0"/>
              <a:t>网页</a:t>
            </a:r>
            <a:endParaRPr lang="zh-CN" altLang="en-US" dirty="0"/>
          </a:p>
          <a:p>
            <a:pPr lvl="1"/>
            <a:r>
              <a:rPr lang="zh-CN" altLang="en-US" dirty="0" smtClean="0"/>
              <a:t>超</a:t>
            </a:r>
            <a:r>
              <a:rPr lang="zh-CN" altLang="en-US" dirty="0"/>
              <a:t>链接和锚点链接的应用</a:t>
            </a:r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/>
              <a:t>使用学过的标签制作京东快速购物导航页面，单击</a:t>
            </a:r>
            <a:r>
              <a:rPr lang="en-US" altLang="zh-CN" dirty="0"/>
              <a:t>F*</a:t>
            </a:r>
            <a:r>
              <a:rPr lang="zh-CN" altLang="en-US" dirty="0"/>
              <a:t>链接，页面跳转到对应的版块</a:t>
            </a:r>
            <a:endParaRPr lang="zh-CN" altLang="en-US" dirty="0" smtClean="0"/>
          </a:p>
        </p:txBody>
      </p:sp>
      <p:grpSp>
        <p:nvGrpSpPr>
          <p:cNvPr id="3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6"/>
          <p:cNvGrpSpPr>
            <a:grpSpLocks/>
          </p:cNvGrpSpPr>
          <p:nvPr/>
        </p:nvGrpSpPr>
        <p:grpSpPr bwMode="auto">
          <a:xfrm>
            <a:off x="5493579" y="6335128"/>
            <a:ext cx="2714625" cy="428625"/>
            <a:chOff x="3143240" y="5143512"/>
            <a:chExt cx="2714644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9218" name="Picture 2" descr="C:\Users\yaling.he\Desktop\Chapter01截图\Chapter01截图\图1.31 京东快速购物导航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10" y="3903688"/>
            <a:ext cx="4505154" cy="274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973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069452" y="5157192"/>
            <a:ext cx="7030940" cy="133882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&lt;style&gt;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p{position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 fixed; right: 5%; top: 50%; font-size: 40px; 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&lt;/style&gt;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70285"/>
            <a:ext cx="6264821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制作京东快速购物</a:t>
            </a:r>
            <a:r>
              <a:rPr lang="zh-CN" altLang="zh-CN" dirty="0" smtClean="0"/>
              <a:t>导航</a:t>
            </a:r>
            <a:r>
              <a:rPr lang="en-US" altLang="zh-CN" dirty="0" smtClean="0"/>
              <a:t>2-2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思路</a:t>
            </a:r>
            <a:r>
              <a:rPr lang="zh-CN" altLang="zh-CN" dirty="0"/>
              <a:t>及关键代码</a:t>
            </a:r>
            <a:endParaRPr lang="en-US" altLang="zh-CN" dirty="0"/>
          </a:p>
          <a:p>
            <a:pPr lvl="1"/>
            <a:r>
              <a:rPr lang="en-US" altLang="zh-CN" dirty="0" smtClean="0"/>
              <a:t>F</a:t>
            </a:r>
            <a:r>
              <a:rPr lang="en-US" altLang="zh-CN" dirty="0"/>
              <a:t>*</a:t>
            </a:r>
            <a:r>
              <a:rPr lang="zh-CN" altLang="en-US" dirty="0"/>
              <a:t>请使用超链接标签，把这些超链接放在</a:t>
            </a:r>
            <a:r>
              <a:rPr lang="en-US" altLang="zh-CN" dirty="0"/>
              <a:t>&lt;p&gt;</a:t>
            </a:r>
            <a:r>
              <a:rPr lang="zh-CN" altLang="en-US" dirty="0"/>
              <a:t>标签中</a:t>
            </a:r>
            <a:r>
              <a:rPr lang="zh-CN" altLang="en-US" dirty="0" smtClean="0"/>
              <a:t>，关键代码如下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左边</a:t>
            </a:r>
            <a:r>
              <a:rPr lang="zh-CN" altLang="en-US" dirty="0"/>
              <a:t>主要内容使用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 smtClean="0"/>
              <a:t>标签</a:t>
            </a:r>
            <a:endParaRPr lang="zh-CN" altLang="en-US" dirty="0"/>
          </a:p>
          <a:p>
            <a:pPr lvl="1"/>
            <a:r>
              <a:rPr lang="zh-CN" altLang="en-US" dirty="0" smtClean="0"/>
              <a:t>把</a:t>
            </a:r>
            <a:r>
              <a:rPr lang="zh-CN" altLang="en-US" dirty="0"/>
              <a:t>以下代码放到</a:t>
            </a:r>
            <a:r>
              <a:rPr lang="en-US" altLang="zh-CN" dirty="0"/>
              <a:t>&lt;head&gt;</a:t>
            </a:r>
            <a:r>
              <a:rPr lang="zh-CN" altLang="en-US" dirty="0"/>
              <a:t>标签</a:t>
            </a:r>
            <a:r>
              <a:rPr lang="zh-CN" altLang="en-US" dirty="0" smtClean="0"/>
              <a:t>里</a:t>
            </a:r>
            <a:endParaRPr lang="zh-CN" altLang="en-US" dirty="0"/>
          </a:p>
        </p:txBody>
      </p:sp>
      <p:grpSp>
        <p:nvGrpSpPr>
          <p:cNvPr id="3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4" name="组合 17"/>
          <p:cNvGrpSpPr>
            <a:grpSpLocks/>
          </p:cNvGrpSpPr>
          <p:nvPr/>
        </p:nvGrpSpPr>
        <p:grpSpPr bwMode="auto">
          <a:xfrm>
            <a:off x="2843808" y="6361598"/>
            <a:ext cx="2786063" cy="428625"/>
            <a:chOff x="3714744" y="5143512"/>
            <a:chExt cx="2786082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311073" y="2492896"/>
            <a:ext cx="6573295" cy="1754326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&lt;a href="#"&gt;F1&lt;/a&gt;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&lt;!--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其余超链接省略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--&gt;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p&gt;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0514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06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7715250" y="274638"/>
            <a:ext cx="971550" cy="582612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总结</a:t>
            </a: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2149475" y="1503363"/>
            <a:ext cx="6598989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HTML5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文件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的基本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结构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编写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HTML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文档时遵守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W3C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标准，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W3C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是制定和维护统一的国际化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Web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开发标准的组织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网页</a:t>
            </a:r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基本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标签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插入图像时使用</a:t>
            </a:r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标签</a:t>
            </a:r>
            <a:r>
              <a:rPr lang="en-US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img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/&gt;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，要求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src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和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alt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属性必选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超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链接标签</a:t>
            </a:r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行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内元素和块元素的特性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0" name="AutoShape 3"/>
          <p:cNvSpPr>
            <a:spLocks/>
          </p:cNvSpPr>
          <p:nvPr/>
        </p:nvSpPr>
        <p:spPr bwMode="auto">
          <a:xfrm>
            <a:off x="5448969" y="5156909"/>
            <a:ext cx="301300" cy="86252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1" name="TextBox 11"/>
          <p:cNvSpPr txBox="1">
            <a:spLocks noChangeArrowheads="1"/>
          </p:cNvSpPr>
          <p:nvPr/>
        </p:nvSpPr>
        <p:spPr bwMode="auto">
          <a:xfrm>
            <a:off x="3747899" y="4924719"/>
            <a:ext cx="20881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超链接的基本用法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zh-CN" sz="1600" b="1" dirty="0">
                <a:ea typeface="微软雅黑" pitchFamily="34" charset="-122"/>
                <a:cs typeface="Arial" charset="0"/>
              </a:rPr>
              <a:t>超链接的应用场合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3923928" y="2825641"/>
            <a:ext cx="20272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标题标签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段落标签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换行标签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水平线标签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注释和特殊符号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3" name="AutoShape 3"/>
          <p:cNvSpPr>
            <a:spLocks/>
          </p:cNvSpPr>
          <p:nvPr/>
        </p:nvSpPr>
        <p:spPr bwMode="auto">
          <a:xfrm>
            <a:off x="3508840" y="4908069"/>
            <a:ext cx="214313" cy="847647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17463" y="3657828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HTML5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基础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5" name="AutoShape 3"/>
          <p:cNvSpPr>
            <a:spLocks/>
          </p:cNvSpPr>
          <p:nvPr/>
        </p:nvSpPr>
        <p:spPr bwMode="auto">
          <a:xfrm>
            <a:off x="1836738" y="1620837"/>
            <a:ext cx="312737" cy="4398595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5692727" y="5205323"/>
            <a:ext cx="2027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页面间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链接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锚链接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功能性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链接</a:t>
            </a: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3827271" y="2978591"/>
            <a:ext cx="107157" cy="1026473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71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32240" y="285728"/>
            <a:ext cx="2232372" cy="523220"/>
          </a:xfrm>
        </p:spPr>
        <p:txBody>
          <a:bodyPr/>
          <a:lstStyle/>
          <a:p>
            <a:r>
              <a:rPr lang="zh-CN" altLang="en-US" smtClean="0"/>
              <a:t>课程结构图</a:t>
            </a:r>
            <a:endParaRPr lang="en-US" altLang="zh-CN" dirty="0" smtClean="0"/>
          </a:p>
        </p:txBody>
      </p:sp>
      <p:pic>
        <p:nvPicPr>
          <p:cNvPr id="1026" name="Picture 2" descr="C:\Users\yaling.he\Desktop\2016-11-23_14133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527" y="1556792"/>
            <a:ext cx="8830961" cy="379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68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相关学习资源</a:t>
            </a:r>
          </a:p>
        </p:txBody>
      </p:sp>
      <p:sp>
        <p:nvSpPr>
          <p:cNvPr id="9" name="矩形 8"/>
          <p:cNvSpPr/>
          <p:nvPr/>
        </p:nvSpPr>
        <p:spPr>
          <a:xfrm>
            <a:off x="2269332" y="3432175"/>
            <a:ext cx="4912766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学习平台</a:t>
            </a:r>
          </a:p>
        </p:txBody>
      </p:sp>
      <p:sp>
        <p:nvSpPr>
          <p:cNvPr id="10" name="矩形 9"/>
          <p:cNvSpPr/>
          <p:nvPr/>
        </p:nvSpPr>
        <p:spPr>
          <a:xfrm>
            <a:off x="2395538" y="2276475"/>
            <a:ext cx="4696742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学生用书</a:t>
            </a:r>
          </a:p>
        </p:txBody>
      </p:sp>
      <p:sp>
        <p:nvSpPr>
          <p:cNvPr id="14" name="矩形 13"/>
          <p:cNvSpPr/>
          <p:nvPr/>
        </p:nvSpPr>
        <p:spPr>
          <a:xfrm>
            <a:off x="2393950" y="2848253"/>
            <a:ext cx="4698330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742950" lvl="1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语言和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开发商业站点</a:t>
            </a: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67744" y="4003953"/>
            <a:ext cx="4914354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285750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“使用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语言和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开发商业站点”课程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307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368" y="285728"/>
            <a:ext cx="1080244" cy="523220"/>
          </a:xfrm>
        </p:spPr>
        <p:txBody>
          <a:bodyPr/>
          <a:lstStyle/>
          <a:p>
            <a:r>
              <a:rPr lang="zh-CN" altLang="en-US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/>
          </a:p>
          <a:p>
            <a:pPr lvl="0"/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/>
              <a:t>预习下一章学生用书，完成预习测试</a:t>
            </a:r>
            <a:endParaRPr lang="en-US" altLang="zh-CN" dirty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/>
              <a:t>HTML5</a:t>
            </a:r>
            <a:r>
              <a:rPr lang="zh-CN" altLang="en-US" dirty="0"/>
              <a:t>中支持哪几种列表，如何表示？</a:t>
            </a:r>
          </a:p>
          <a:p>
            <a:pPr lvl="2"/>
            <a:r>
              <a:rPr lang="zh-CN" altLang="en-US" dirty="0" smtClean="0"/>
              <a:t>如果</a:t>
            </a:r>
            <a:r>
              <a:rPr lang="zh-CN" altLang="en-US" dirty="0"/>
              <a:t>希望实现表格的跨行和跨列设置，需要设置表格的哪些属性？</a:t>
            </a:r>
          </a:p>
          <a:p>
            <a:pPr lvl="2"/>
            <a:r>
              <a:rPr lang="zh-CN" altLang="en-US" dirty="0" smtClean="0"/>
              <a:t>如何</a:t>
            </a:r>
            <a:r>
              <a:rPr lang="zh-CN" altLang="en-US" dirty="0"/>
              <a:t>在页面中使用音频元素和视频元素？</a:t>
            </a:r>
          </a:p>
          <a:p>
            <a:pPr lvl="2"/>
            <a:r>
              <a:rPr lang="zh-CN" altLang="en-US" dirty="0" smtClean="0"/>
              <a:t>为什么</a:t>
            </a:r>
            <a:r>
              <a:rPr lang="zh-CN" altLang="en-US" dirty="0"/>
              <a:t>要使用</a:t>
            </a:r>
            <a:r>
              <a:rPr lang="en-US" altLang="zh-CN" dirty="0"/>
              <a:t>HTML5</a:t>
            </a:r>
            <a:r>
              <a:rPr lang="zh-CN" altLang="en-US" dirty="0"/>
              <a:t>结构标签来布局</a:t>
            </a:r>
            <a:r>
              <a:rPr lang="zh-CN" altLang="en-US" dirty="0" smtClean="0"/>
              <a:t>网页？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673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6" descr="s1--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图片 21" descr="教育改变生活毛笔字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163763"/>
            <a:ext cx="653573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11" descr="彩色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3"/>
            <a:ext cx="17859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1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9"/>
          <p:cNvGrpSpPr>
            <a:grpSpLocks/>
          </p:cNvGrpSpPr>
          <p:nvPr/>
        </p:nvGrpSpPr>
        <p:grpSpPr bwMode="auto">
          <a:xfrm>
            <a:off x="571500" y="1071563"/>
            <a:ext cx="8143875" cy="1357312"/>
            <a:chOff x="571472" y="1285860"/>
            <a:chExt cx="8143932" cy="1357322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646113" y="1428750"/>
            <a:ext cx="110807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课前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8" name="矩形 13"/>
          <p:cNvSpPr>
            <a:spLocks noChangeArrowheads="1"/>
          </p:cNvSpPr>
          <p:nvPr/>
        </p:nvSpPr>
        <p:spPr bwMode="auto">
          <a:xfrm>
            <a:off x="2000250" y="1457924"/>
            <a:ext cx="635793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选取网上与本章讲解案例相似的页面内容，模仿制作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509" name="组合 14"/>
          <p:cNvGrpSpPr>
            <a:grpSpLocks/>
          </p:cNvGrpSpPr>
          <p:nvPr/>
        </p:nvGrpSpPr>
        <p:grpSpPr bwMode="auto">
          <a:xfrm>
            <a:off x="571500" y="2786063"/>
            <a:ext cx="8143875" cy="1357312"/>
            <a:chOff x="571472" y="1285860"/>
            <a:chExt cx="8143932" cy="1357322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646113" y="3143250"/>
            <a:ext cx="110807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课上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1" name="矩形 18"/>
          <p:cNvSpPr>
            <a:spLocks noChangeArrowheads="1"/>
          </p:cNvSpPr>
          <p:nvPr/>
        </p:nvSpPr>
        <p:spPr bwMode="auto">
          <a:xfrm>
            <a:off x="2000250" y="2924944"/>
            <a:ext cx="6357938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完成上机练习，刻意手写代码，训练网页制作速度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制作网页时，要保证代码的规范度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512" name="组合 19"/>
          <p:cNvGrpSpPr>
            <a:grpSpLocks/>
          </p:cNvGrpSpPr>
          <p:nvPr/>
        </p:nvGrpSpPr>
        <p:grpSpPr bwMode="auto">
          <a:xfrm>
            <a:off x="571500" y="4500563"/>
            <a:ext cx="8143875" cy="1357312"/>
            <a:chOff x="571472" y="1285860"/>
            <a:chExt cx="8143932" cy="1357322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46113" y="4857750"/>
            <a:ext cx="110807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课后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4" name="矩形 23"/>
          <p:cNvSpPr>
            <a:spLocks noChangeArrowheads="1"/>
          </p:cNvSpPr>
          <p:nvPr/>
        </p:nvSpPr>
        <p:spPr bwMode="auto">
          <a:xfrm>
            <a:off x="2000250" y="4509120"/>
            <a:ext cx="6357938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查阅课堂上讲解的不常用的网页知识点，选取相关页面进行制作，增加自己的网页知识面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多模仿、多练习，选择感兴趣的页面进行制作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5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学习方法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71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20272" y="285728"/>
            <a:ext cx="1944340" cy="523220"/>
          </a:xfrm>
        </p:spPr>
        <p:txBody>
          <a:bodyPr/>
          <a:lstStyle/>
          <a:p>
            <a:r>
              <a:rPr lang="zh-CN" altLang="en-US" smtClean="0"/>
              <a:t>预习检查</a:t>
            </a:r>
            <a:endParaRPr lang="zh-CN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页面的基本结构是什么？</a:t>
            </a:r>
            <a:endParaRPr lang="en-US" altLang="zh-CN" dirty="0" smtClean="0"/>
          </a:p>
          <a:p>
            <a:r>
              <a:rPr lang="zh-CN" altLang="en-US" dirty="0" smtClean="0"/>
              <a:t>请找出下面代码的错误之处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在网页中经常用来编辑标题的标签有哪些？</a:t>
            </a:r>
            <a:endParaRPr lang="en-US" altLang="zh-CN" dirty="0" smtClean="0"/>
          </a:p>
          <a:p>
            <a:r>
              <a:rPr lang="zh-CN" altLang="zh-CN" dirty="0"/>
              <a:t>编写</a:t>
            </a:r>
            <a:r>
              <a:rPr lang="en-US" altLang="zh-CN" dirty="0"/>
              <a:t>HTML5</a:t>
            </a:r>
            <a:r>
              <a:rPr lang="zh-CN" altLang="zh-CN" dirty="0"/>
              <a:t>文档时，为什么要遵守</a:t>
            </a:r>
            <a:r>
              <a:rPr lang="en-US" altLang="zh-CN" dirty="0"/>
              <a:t>W3C</a:t>
            </a:r>
            <a:r>
              <a:rPr lang="zh-CN" altLang="zh-CN" dirty="0"/>
              <a:t>标准？</a:t>
            </a:r>
          </a:p>
          <a:p>
            <a:r>
              <a:rPr lang="zh-CN" altLang="zh-CN" dirty="0" smtClean="0"/>
              <a:t>超</a:t>
            </a:r>
            <a:r>
              <a:rPr lang="zh-CN" altLang="zh-CN" dirty="0"/>
              <a:t>链接的基本语法是什么？超链接有哪些分类？</a:t>
            </a:r>
          </a:p>
          <a:p>
            <a:endParaRPr lang="zh-CN" altLang="en-US" dirty="0" smtClean="0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285853" y="2392363"/>
            <a:ext cx="7000924" cy="1108075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="#" target="_blank"&gt;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alt="image/book.jpg"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="book" /&gt;&lt;/a&gt;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286380" y="2500306"/>
            <a:ext cx="2428892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500167" y="2928934"/>
            <a:ext cx="1357322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9" name="TextBox 18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20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976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177487" y="285728"/>
            <a:ext cx="1787125" cy="523220"/>
          </a:xfrm>
        </p:spPr>
        <p:txBody>
          <a:bodyPr/>
          <a:lstStyle/>
          <a:p>
            <a:r>
              <a:rPr lang="zh-CN" altLang="en-US" smtClean="0"/>
              <a:t>本章任务</a:t>
            </a:r>
            <a:endParaRPr lang="zh-CN" altLang="en-US"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制作李清照的词</a:t>
            </a:r>
            <a:r>
              <a:rPr lang="zh-CN" altLang="zh-CN" dirty="0" smtClean="0"/>
              <a:t>《清平乐》</a:t>
            </a:r>
            <a:endParaRPr lang="en-US" altLang="zh-CN" dirty="0" smtClean="0"/>
          </a:p>
          <a:p>
            <a:r>
              <a:rPr lang="zh-CN" altLang="zh-CN" dirty="0"/>
              <a:t>制作李清照</a:t>
            </a:r>
            <a:r>
              <a:rPr lang="zh-CN" altLang="zh-CN" dirty="0" smtClean="0"/>
              <a:t>简介</a:t>
            </a:r>
            <a:endParaRPr lang="en-US" altLang="zh-CN" dirty="0" smtClean="0"/>
          </a:p>
          <a:p>
            <a:r>
              <a:rPr lang="zh-CN" altLang="zh-CN" dirty="0"/>
              <a:t>制作京东读书新闻资讯</a:t>
            </a:r>
            <a:r>
              <a:rPr lang="zh-CN" altLang="zh-CN" dirty="0" smtClean="0"/>
              <a:t>页面</a:t>
            </a:r>
            <a:endParaRPr lang="en-US" altLang="zh-CN" dirty="0" smtClean="0"/>
          </a:p>
          <a:p>
            <a:r>
              <a:rPr lang="zh-CN" altLang="zh-CN" dirty="0"/>
              <a:t>制作京东快速购物导航</a:t>
            </a:r>
            <a:endParaRPr lang="zh-CN" altLang="en-US" dirty="0" smtClean="0"/>
          </a:p>
        </p:txBody>
      </p:sp>
      <p:pic>
        <p:nvPicPr>
          <p:cNvPr id="1026" name="Picture 2" descr="C:\Users\yaling.he\Desktop\Chapter01截图\Chapter01截图\图1.19  清平乐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7683" y="980728"/>
            <a:ext cx="3685103" cy="222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01截图\Chapter01截图\图1.20  李清照简介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0976" y="2852936"/>
            <a:ext cx="3624890" cy="258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01截图\Chapter01截图\图1.30  京东读书新闻资讯页面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69892"/>
            <a:ext cx="4151160" cy="307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ling.he\Desktop\Chapter01截图\Chapter01截图\图1.31 京东快速购物导航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1014" y="3861048"/>
            <a:ext cx="4273551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72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15206" y="285728"/>
            <a:ext cx="1749406" cy="523220"/>
          </a:xfrm>
        </p:spPr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028106" cy="5143536"/>
          </a:xfrm>
        </p:spPr>
        <p:txBody>
          <a:bodyPr/>
          <a:lstStyle/>
          <a:p>
            <a:pPr lvl="0"/>
            <a:r>
              <a:rPr lang="zh-CN" altLang="zh-CN" dirty="0"/>
              <a:t>会使用HTML5的基本结构创建网页</a:t>
            </a:r>
          </a:p>
          <a:p>
            <a:pPr lvl="0"/>
            <a:r>
              <a:rPr lang="zh-CN" altLang="zh-CN" dirty="0"/>
              <a:t>会使用文本相关标签排版文本信息</a:t>
            </a:r>
          </a:p>
          <a:p>
            <a:pPr lvl="0"/>
            <a:r>
              <a:rPr lang="zh-CN" altLang="zh-CN" dirty="0"/>
              <a:t>会使用图像相关标签实现图文并茂的页面</a:t>
            </a:r>
          </a:p>
          <a:p>
            <a:r>
              <a:rPr lang="zh-CN" altLang="zh-CN" dirty="0"/>
              <a:t>会使用</a:t>
            </a:r>
            <a:r>
              <a:rPr lang="en-US" altLang="zh-CN" dirty="0"/>
              <a:t>&lt;a&gt;</a:t>
            </a:r>
            <a:r>
              <a:rPr lang="zh-CN" altLang="zh-CN" dirty="0"/>
              <a:t>标签创建超链接、锚链接及</a:t>
            </a:r>
            <a:r>
              <a:rPr lang="zh-CN" altLang="zh-CN" dirty="0" smtClean="0"/>
              <a:t>功能性</a:t>
            </a:r>
            <a:r>
              <a:rPr lang="zh-CN" altLang="zh-CN" dirty="0"/>
              <a:t>链接</a:t>
            </a:r>
            <a:endParaRPr lang="zh-CN" altLang="en-US" dirty="0" smtClean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2720" y="2527895"/>
            <a:ext cx="643477" cy="648334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3574" y="1928802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3574" y="980728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2456457"/>
            <a:ext cx="714380" cy="719772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1788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http://www.w3school.com.cn/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http://www.runoob.com/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https://msdn.microsoft.com/zh-cn/library/d1et7k7c(v=vs.94).aspx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https://developer.mozilla.org/zh-CN/docs/Web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https://www.w3.org/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http://www.chinaw3c.org/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权威指南（第六版） 淘宝前端翻译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HTML+CSS+JS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jquery+Ajax+Bootstrap</a:t>
            </a:r>
            <a:r>
              <a:rPr lang="en-US" altLang="zh-CN" dirty="0" smtClean="0"/>
              <a:t>(PHP)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AngularJS+Vue+React</a:t>
            </a:r>
            <a:r>
              <a:rPr lang="en-US" altLang="zh-CN" dirty="0" smtClean="0"/>
              <a:t>(APP Android)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微信小程序</a:t>
            </a:r>
            <a:r>
              <a:rPr lang="en-US" altLang="zh-CN" dirty="0" smtClean="0"/>
              <a:t>+APP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7689</TotalTime>
  <Words>4550</Words>
  <Application>Microsoft Office PowerPoint</Application>
  <PresentationFormat>全屏显示(4:3)</PresentationFormat>
  <Paragraphs>636</Paragraphs>
  <Slides>42</Slides>
  <Notes>39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模板</vt:lpstr>
      <vt:lpstr>第一章  HTML5基础</vt:lpstr>
      <vt:lpstr>课程地位</vt:lpstr>
      <vt:lpstr>本课目标</vt:lpstr>
      <vt:lpstr>课程结构图</vt:lpstr>
      <vt:lpstr>学习方法</vt:lpstr>
      <vt:lpstr>预习检查</vt:lpstr>
      <vt:lpstr>本章任务</vt:lpstr>
      <vt:lpstr>本章目标</vt:lpstr>
      <vt:lpstr>幻灯片 9</vt:lpstr>
      <vt:lpstr>什么是HTML</vt:lpstr>
      <vt:lpstr>HTML的发展史</vt:lpstr>
      <vt:lpstr> HTML5的优势</vt:lpstr>
      <vt:lpstr>W3C标准</vt:lpstr>
      <vt:lpstr>网页编辑工具</vt:lpstr>
      <vt:lpstr>HTML基本结构</vt:lpstr>
      <vt:lpstr>网页基本信息3-1</vt:lpstr>
      <vt:lpstr>网页基本信息3-2</vt:lpstr>
      <vt:lpstr>网页基本信息3-3</vt:lpstr>
      <vt:lpstr>网页的基本标签6-1</vt:lpstr>
      <vt:lpstr>网页的基本标签6-2</vt:lpstr>
      <vt:lpstr>网页的基本标签6-3</vt:lpstr>
      <vt:lpstr>网页的基本标签6-4</vt:lpstr>
      <vt:lpstr>网页的基本标签6-5</vt:lpstr>
      <vt:lpstr>网页的基本标签6-6</vt:lpstr>
      <vt:lpstr>学员操作—制作《清平乐》</vt:lpstr>
      <vt:lpstr>学员操作—制作李清照简介</vt:lpstr>
      <vt:lpstr>共性问题集中讲解</vt:lpstr>
      <vt:lpstr>图像标签</vt:lpstr>
      <vt:lpstr>图像标签</vt:lpstr>
      <vt:lpstr>链接标签</vt:lpstr>
      <vt:lpstr>常用的超链接3-1</vt:lpstr>
      <vt:lpstr>常用的超链接3-2</vt:lpstr>
      <vt:lpstr>常用的超链接3-3</vt:lpstr>
      <vt:lpstr>行内元素和块元素</vt:lpstr>
      <vt:lpstr>学员操作—制作京东读书新闻资讯页面</vt:lpstr>
      <vt:lpstr>学员操作—制作京东快速购物导航2-1</vt:lpstr>
      <vt:lpstr>学员操作—制作京东快速购物导航2-2</vt:lpstr>
      <vt:lpstr>共性问题集中讲解</vt:lpstr>
      <vt:lpstr>总结</vt:lpstr>
      <vt:lpstr>相关学习资源</vt:lpstr>
      <vt:lpstr>作业</vt:lpstr>
      <vt:lpstr>幻灯片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1148</cp:revision>
  <dcterms:created xsi:type="dcterms:W3CDTF">2006-03-08T06:55:38Z</dcterms:created>
  <dcterms:modified xsi:type="dcterms:W3CDTF">2017-06-19T02:19:16Z</dcterms:modified>
</cp:coreProperties>
</file>