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5" r:id="rId1"/>
  </p:sldMasterIdLst>
  <p:notesMasterIdLst>
    <p:notesMasterId r:id="rId12"/>
  </p:notesMasterIdLst>
  <p:sldIdLst>
    <p:sldId id="256" r:id="rId2"/>
    <p:sldId id="258" r:id="rId3"/>
    <p:sldId id="289" r:id="rId4"/>
    <p:sldId id="285" r:id="rId5"/>
    <p:sldId id="283" r:id="rId6"/>
    <p:sldId id="288" r:id="rId7"/>
    <p:sldId id="284" r:id="rId8"/>
    <p:sldId id="278" r:id="rId9"/>
    <p:sldId id="281" r:id="rId10"/>
    <p:sldId id="28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73788" autoAdjust="0"/>
  </p:normalViewPr>
  <p:slideViewPr>
    <p:cSldViewPr snapToGrid="0" snapToObjects="1">
      <p:cViewPr varScale="1">
        <p:scale>
          <a:sx n="55" d="100"/>
          <a:sy n="55" d="100"/>
        </p:scale>
        <p:origin x="111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1921B3-BC6A-1546-BF49-48DB8BE84F3C}" type="doc">
      <dgm:prSet loTypeId="urn:microsoft.com/office/officeart/2005/8/layout/matrix1" loCatId="" qsTypeId="urn:microsoft.com/office/officeart/2005/8/quickstyle/simple2" qsCatId="simple" csTypeId="urn:microsoft.com/office/officeart/2005/8/colors/accent1_2" csCatId="accent1" phldr="1"/>
      <dgm:spPr/>
      <dgm:t>
        <a:bodyPr/>
        <a:lstStyle/>
        <a:p>
          <a:endParaRPr lang="en-US"/>
        </a:p>
      </dgm:t>
    </dgm:pt>
    <dgm:pt modelId="{31121F6E-5478-1F4F-8E3B-F8FAF9E87B89}">
      <dgm:prSet phldrT="[Text]" custT="1"/>
      <dgm:spPr>
        <a:solidFill>
          <a:schemeClr val="tx2">
            <a:lumMod val="40000"/>
            <a:lumOff val="60000"/>
          </a:schemeClr>
        </a:solidFill>
      </dgm:spPr>
      <dgm:t>
        <a:bodyPr/>
        <a:lstStyle/>
        <a:p>
          <a:pPr algn="ctr"/>
          <a:r>
            <a:rPr lang="en-US" sz="1800" b="1" dirty="0" smtClean="0">
              <a:solidFill>
                <a:schemeClr val="tx1"/>
              </a:solidFill>
              <a:latin typeface="+mj-lt"/>
              <a:cs typeface="Gill Sans"/>
            </a:rPr>
            <a:t>Current Target Users</a:t>
          </a:r>
        </a:p>
        <a:p>
          <a:pPr algn="ctr"/>
          <a:r>
            <a:rPr lang="en-US" sz="1800" b="0" dirty="0" smtClean="0">
              <a:solidFill>
                <a:schemeClr val="tx1"/>
              </a:solidFill>
              <a:latin typeface="+mj-lt"/>
              <a:cs typeface="Gill Sans"/>
            </a:rPr>
            <a:t>Schools</a:t>
          </a:r>
        </a:p>
        <a:p>
          <a:pPr algn="ctr"/>
          <a:r>
            <a:rPr lang="en-US" sz="1800" b="0" dirty="0" smtClean="0">
              <a:solidFill>
                <a:schemeClr val="tx1"/>
              </a:solidFill>
              <a:latin typeface="+mj-lt"/>
              <a:cs typeface="Gill Sans"/>
            </a:rPr>
            <a:t>Passengers</a:t>
          </a:r>
        </a:p>
        <a:p>
          <a:pPr algn="ctr"/>
          <a:r>
            <a:rPr lang="en-US" sz="1800" b="0" dirty="0" smtClean="0">
              <a:solidFill>
                <a:schemeClr val="tx1"/>
              </a:solidFill>
              <a:latin typeface="+mj-lt"/>
              <a:cs typeface="Gill Sans"/>
            </a:rPr>
            <a:t>General Public</a:t>
          </a:r>
          <a:endParaRPr lang="en-US" sz="1800" b="0" dirty="0" smtClean="0">
            <a:solidFill>
              <a:schemeClr val="tx1"/>
            </a:solidFill>
            <a:latin typeface="+mj-lt"/>
            <a:cs typeface="Gill Sans"/>
          </a:endParaRPr>
        </a:p>
      </dgm:t>
    </dgm:pt>
    <dgm:pt modelId="{85C5CE14-D684-3A47-9ED8-6389874AAFD8}" type="parTrans" cxnId="{4951ADD2-DDC0-624A-8AB5-BEE0222C5EF8}">
      <dgm:prSet/>
      <dgm:spPr/>
      <dgm:t>
        <a:bodyPr/>
        <a:lstStyle/>
        <a:p>
          <a:endParaRPr lang="en-US" sz="1800" b="1">
            <a:latin typeface="+mj-lt"/>
          </a:endParaRPr>
        </a:p>
      </dgm:t>
    </dgm:pt>
    <dgm:pt modelId="{FDF58C1C-3425-3945-808C-C82959CDE04A}" type="sibTrans" cxnId="{4951ADD2-DDC0-624A-8AB5-BEE0222C5EF8}">
      <dgm:prSet/>
      <dgm:spPr/>
      <dgm:t>
        <a:bodyPr/>
        <a:lstStyle/>
        <a:p>
          <a:endParaRPr lang="en-US" sz="1800" b="1">
            <a:latin typeface="+mj-lt"/>
          </a:endParaRPr>
        </a:p>
      </dgm:t>
    </dgm:pt>
    <dgm:pt modelId="{3A894F46-80A3-41CD-8E3D-5D2A0607C71C}">
      <dgm:prSet custT="1"/>
      <dgm:spPr>
        <a:solidFill>
          <a:schemeClr val="tx2">
            <a:lumMod val="40000"/>
            <a:lumOff val="60000"/>
          </a:schemeClr>
        </a:solidFill>
      </dgm:spPr>
      <dgm:t>
        <a:bodyPr/>
        <a:lstStyle/>
        <a:p>
          <a:pPr algn="ctr"/>
          <a:endParaRPr lang="en-GB" sz="1800" b="1" dirty="0" smtClean="0">
            <a:solidFill>
              <a:schemeClr val="tx1"/>
            </a:solidFill>
            <a:latin typeface="+mj-lt"/>
          </a:endParaRPr>
        </a:p>
        <a:p>
          <a:pPr algn="ctr"/>
          <a:r>
            <a:rPr lang="en-GB" sz="1800" b="1" dirty="0" smtClean="0">
              <a:solidFill>
                <a:schemeClr val="tx1"/>
              </a:solidFill>
              <a:latin typeface="+mj-lt"/>
            </a:rPr>
            <a:t>Current Impact</a:t>
          </a:r>
        </a:p>
        <a:p>
          <a:pPr algn="l"/>
          <a:r>
            <a:rPr lang="en-GB" sz="1800" b="0" dirty="0" smtClean="0">
              <a:solidFill>
                <a:schemeClr val="tx1"/>
              </a:solidFill>
              <a:latin typeface="+mj-lt"/>
            </a:rPr>
            <a:t>- One resource for area information</a:t>
          </a:r>
        </a:p>
        <a:p>
          <a:pPr algn="l"/>
          <a:r>
            <a:rPr lang="en-GB" sz="1800" b="0" dirty="0" smtClean="0">
              <a:solidFill>
                <a:schemeClr val="tx1"/>
              </a:solidFill>
              <a:latin typeface="+mj-lt"/>
            </a:rPr>
            <a:t>- Real time images improve understanding of key concepts</a:t>
          </a:r>
        </a:p>
        <a:p>
          <a:pPr algn="l"/>
          <a:r>
            <a:rPr lang="en-GB" sz="1800" b="0" dirty="0" smtClean="0">
              <a:solidFill>
                <a:schemeClr val="tx1"/>
              </a:solidFill>
              <a:latin typeface="+mj-lt"/>
            </a:rPr>
            <a:t>-Individuals can track views from flights of interest</a:t>
          </a:r>
        </a:p>
      </dgm:t>
    </dgm:pt>
    <dgm:pt modelId="{8E30FD50-B8E5-48B8-8A82-F9BB8476BD6D}" type="parTrans" cxnId="{692BFC6B-64A4-4716-BEDC-0157D7597F6D}">
      <dgm:prSet/>
      <dgm:spPr/>
      <dgm:t>
        <a:bodyPr/>
        <a:lstStyle/>
        <a:p>
          <a:endParaRPr lang="en-GB" sz="1800" b="1">
            <a:latin typeface="+mj-lt"/>
          </a:endParaRPr>
        </a:p>
      </dgm:t>
    </dgm:pt>
    <dgm:pt modelId="{9C61DA1D-6831-435A-9DB9-22FD913C6D59}" type="sibTrans" cxnId="{692BFC6B-64A4-4716-BEDC-0157D7597F6D}">
      <dgm:prSet/>
      <dgm:spPr/>
      <dgm:t>
        <a:bodyPr/>
        <a:lstStyle/>
        <a:p>
          <a:endParaRPr lang="en-GB" sz="1800" b="1">
            <a:latin typeface="+mj-lt"/>
          </a:endParaRPr>
        </a:p>
      </dgm:t>
    </dgm:pt>
    <dgm:pt modelId="{E2ADE2A5-169E-4AB5-8892-52A064E3D946}">
      <dgm:prSet custT="1"/>
      <dgm:spPr>
        <a:solidFill>
          <a:schemeClr val="accent1">
            <a:lumMod val="40000"/>
            <a:lumOff val="60000"/>
          </a:schemeClr>
        </a:solidFill>
      </dgm:spPr>
      <dgm:t>
        <a:bodyPr/>
        <a:lstStyle/>
        <a:p>
          <a:pPr algn="ctr"/>
          <a:endParaRPr lang="en-US" sz="1800" b="1" dirty="0" smtClean="0">
            <a:solidFill>
              <a:schemeClr val="tx1"/>
            </a:solidFill>
            <a:latin typeface="+mj-lt"/>
            <a:cs typeface="Gill Sans"/>
          </a:endParaRPr>
        </a:p>
        <a:p>
          <a:pPr algn="ctr"/>
          <a:r>
            <a:rPr lang="en-US" sz="1800" b="1" dirty="0" smtClean="0">
              <a:solidFill>
                <a:schemeClr val="tx1"/>
              </a:solidFill>
              <a:latin typeface="+mj-lt"/>
              <a:cs typeface="Gill Sans"/>
            </a:rPr>
            <a:t>Potential Users </a:t>
          </a:r>
        </a:p>
        <a:p>
          <a:pPr algn="ctr"/>
          <a:r>
            <a:rPr lang="en-US" sz="1800" b="0" dirty="0" smtClean="0">
              <a:solidFill>
                <a:schemeClr val="tx1"/>
              </a:solidFill>
              <a:latin typeface="+mj-lt"/>
              <a:cs typeface="Gill Sans"/>
            </a:rPr>
            <a:t>Air-traffic </a:t>
          </a:r>
        </a:p>
        <a:p>
          <a:pPr algn="ctr"/>
          <a:r>
            <a:rPr lang="en-US" sz="1800" b="0" dirty="0" smtClean="0">
              <a:solidFill>
                <a:schemeClr val="tx1"/>
              </a:solidFill>
              <a:latin typeface="+mj-lt"/>
              <a:cs typeface="Gill Sans"/>
            </a:rPr>
            <a:t>Academic | Geologist | Ecologist</a:t>
          </a:r>
        </a:p>
        <a:p>
          <a:pPr algn="ctr"/>
          <a:r>
            <a:rPr lang="en-US" sz="1800" b="0" dirty="0" smtClean="0">
              <a:solidFill>
                <a:schemeClr val="tx1"/>
              </a:solidFill>
              <a:latin typeface="+mj-lt"/>
              <a:cs typeface="Gill Sans"/>
            </a:rPr>
            <a:t>Met-office </a:t>
          </a:r>
        </a:p>
        <a:p>
          <a:pPr algn="ctr"/>
          <a:r>
            <a:rPr lang="en-US" sz="1800" b="0" dirty="0" smtClean="0">
              <a:solidFill>
                <a:schemeClr val="tx1"/>
              </a:solidFill>
              <a:latin typeface="+mj-lt"/>
              <a:cs typeface="Gill Sans"/>
            </a:rPr>
            <a:t>Animal Couriers  </a:t>
          </a:r>
        </a:p>
        <a:p>
          <a:endParaRPr lang="en-GB" sz="1800" b="1" dirty="0">
            <a:latin typeface="+mj-lt"/>
          </a:endParaRPr>
        </a:p>
      </dgm:t>
    </dgm:pt>
    <dgm:pt modelId="{D7A3759A-0D68-453E-8604-E1C33FFF5845}" type="parTrans" cxnId="{9AA656C4-988D-4E7E-BD09-C8BEC1CF3B72}">
      <dgm:prSet/>
      <dgm:spPr/>
      <dgm:t>
        <a:bodyPr/>
        <a:lstStyle/>
        <a:p>
          <a:endParaRPr lang="en-GB" sz="1800" b="1">
            <a:latin typeface="+mj-lt"/>
          </a:endParaRPr>
        </a:p>
      </dgm:t>
    </dgm:pt>
    <dgm:pt modelId="{6E63E0A5-734C-41F7-9BF1-0FD3CB60301B}" type="sibTrans" cxnId="{9AA656C4-988D-4E7E-BD09-C8BEC1CF3B72}">
      <dgm:prSet/>
      <dgm:spPr/>
      <dgm:t>
        <a:bodyPr/>
        <a:lstStyle/>
        <a:p>
          <a:endParaRPr lang="en-GB" sz="1800" b="1">
            <a:latin typeface="+mj-lt"/>
          </a:endParaRPr>
        </a:p>
      </dgm:t>
    </dgm:pt>
    <dgm:pt modelId="{06B578EA-F5BE-414B-B744-196DE1BB53BC}">
      <dgm:prSet custT="1"/>
      <dgm:spPr>
        <a:solidFill>
          <a:schemeClr val="accent1">
            <a:lumMod val="40000"/>
            <a:lumOff val="60000"/>
          </a:schemeClr>
        </a:solidFill>
      </dgm:spPr>
      <dgm:t>
        <a:bodyPr/>
        <a:lstStyle/>
        <a:p>
          <a:pPr algn="ctr"/>
          <a:r>
            <a:rPr lang="en-GB" sz="1800" b="1" dirty="0" smtClean="0">
              <a:solidFill>
                <a:schemeClr val="tx1"/>
              </a:solidFill>
              <a:latin typeface="+mj-lt"/>
            </a:rPr>
            <a:t>Potential Impact</a:t>
          </a:r>
        </a:p>
        <a:p>
          <a:pPr algn="ctr"/>
          <a:r>
            <a:rPr lang="en-GB" sz="1800" b="0" dirty="0" smtClean="0">
              <a:solidFill>
                <a:schemeClr val="tx1"/>
              </a:solidFill>
              <a:latin typeface="+mj-lt"/>
            </a:rPr>
            <a:t>Mass data collection – enhances research and continuous monitoring</a:t>
          </a:r>
        </a:p>
        <a:p>
          <a:pPr algn="ctr"/>
          <a:r>
            <a:rPr lang="en-GB" sz="1800" b="0" dirty="0" smtClean="0">
              <a:solidFill>
                <a:schemeClr val="tx1"/>
              </a:solidFill>
              <a:latin typeface="+mj-lt"/>
            </a:rPr>
            <a:t>Lead to improvements in animal welfare during transit</a:t>
          </a:r>
          <a:endParaRPr lang="en-GB" sz="1800" b="0" dirty="0">
            <a:solidFill>
              <a:schemeClr val="tx1"/>
            </a:solidFill>
            <a:latin typeface="+mj-lt"/>
          </a:endParaRPr>
        </a:p>
      </dgm:t>
    </dgm:pt>
    <dgm:pt modelId="{DCE376B1-E983-491A-9F0F-D8592260B8DA}" type="parTrans" cxnId="{62799BC4-324C-4131-85D9-F6E6CD14DA82}">
      <dgm:prSet/>
      <dgm:spPr/>
      <dgm:t>
        <a:bodyPr/>
        <a:lstStyle/>
        <a:p>
          <a:endParaRPr lang="en-GB" sz="1800" b="1">
            <a:latin typeface="+mj-lt"/>
          </a:endParaRPr>
        </a:p>
      </dgm:t>
    </dgm:pt>
    <dgm:pt modelId="{E450CAAB-3108-41AC-9E63-9AA203D608FE}" type="sibTrans" cxnId="{62799BC4-324C-4131-85D9-F6E6CD14DA82}">
      <dgm:prSet/>
      <dgm:spPr/>
      <dgm:t>
        <a:bodyPr/>
        <a:lstStyle/>
        <a:p>
          <a:endParaRPr lang="en-GB" sz="1800" b="1">
            <a:latin typeface="+mj-lt"/>
          </a:endParaRPr>
        </a:p>
      </dgm:t>
    </dgm:pt>
    <dgm:pt modelId="{F8E02DE2-C7D8-474F-B47F-1788989F7A51}">
      <dgm:prSet phldrT="[Text]" custT="1"/>
      <dgm:spPr>
        <a:blipFill rotWithShape="0">
          <a:blip xmlns:r="http://schemas.openxmlformats.org/officeDocument/2006/relationships" r:embed="rId1"/>
          <a:stretch>
            <a:fillRect/>
          </a:stretch>
        </a:blipFill>
      </dgm:spPr>
      <dgm:t>
        <a:bodyPr/>
        <a:lstStyle/>
        <a:p>
          <a:r>
            <a:rPr lang="en-US" sz="1800" b="1" dirty="0" err="1" smtClean="0">
              <a:solidFill>
                <a:srgbClr val="FF6600"/>
              </a:solidFill>
              <a:latin typeface="+mj-lt"/>
              <a:cs typeface="Gill Sans"/>
            </a:rPr>
            <a:t>PlaneView</a:t>
          </a:r>
          <a:endParaRPr lang="en-US" sz="1800" b="1" dirty="0">
            <a:solidFill>
              <a:srgbClr val="FF6600"/>
            </a:solidFill>
            <a:latin typeface="+mj-lt"/>
            <a:cs typeface="Gill Sans"/>
          </a:endParaRPr>
        </a:p>
      </dgm:t>
    </dgm:pt>
    <dgm:pt modelId="{BA13B54C-6B43-0E40-B4DE-CE4CD2CB0B10}" type="sibTrans" cxnId="{429B1CC6-0B60-A44E-8387-7096BAECEBF7}">
      <dgm:prSet/>
      <dgm:spPr/>
      <dgm:t>
        <a:bodyPr/>
        <a:lstStyle/>
        <a:p>
          <a:endParaRPr lang="en-US" sz="1800" b="1">
            <a:latin typeface="+mj-lt"/>
          </a:endParaRPr>
        </a:p>
      </dgm:t>
    </dgm:pt>
    <dgm:pt modelId="{7FD273CA-41BD-A446-9C25-156AE7D693A0}" type="parTrans" cxnId="{429B1CC6-0B60-A44E-8387-7096BAECEBF7}">
      <dgm:prSet/>
      <dgm:spPr/>
      <dgm:t>
        <a:bodyPr/>
        <a:lstStyle/>
        <a:p>
          <a:endParaRPr lang="en-US" sz="1800" b="1">
            <a:latin typeface="+mj-lt"/>
          </a:endParaRPr>
        </a:p>
      </dgm:t>
    </dgm:pt>
    <dgm:pt modelId="{D6A80F8B-3659-4D41-9831-FA430049C4D8}" type="pres">
      <dgm:prSet presAssocID="{851921B3-BC6A-1546-BF49-48DB8BE84F3C}" presName="diagram" presStyleCnt="0">
        <dgm:presLayoutVars>
          <dgm:chMax val="1"/>
          <dgm:dir/>
          <dgm:animLvl val="ctr"/>
          <dgm:resizeHandles val="exact"/>
        </dgm:presLayoutVars>
      </dgm:prSet>
      <dgm:spPr/>
      <dgm:t>
        <a:bodyPr/>
        <a:lstStyle/>
        <a:p>
          <a:endParaRPr lang="en-GB"/>
        </a:p>
      </dgm:t>
    </dgm:pt>
    <dgm:pt modelId="{C9DA2E78-5A01-0A4A-B1C0-39077BEE7029}" type="pres">
      <dgm:prSet presAssocID="{851921B3-BC6A-1546-BF49-48DB8BE84F3C}" presName="matrix" presStyleCnt="0"/>
      <dgm:spPr/>
    </dgm:pt>
    <dgm:pt modelId="{59FD1B8A-69BE-8D46-BDA7-DD56A81DCA06}" type="pres">
      <dgm:prSet presAssocID="{851921B3-BC6A-1546-BF49-48DB8BE84F3C}" presName="tile1" presStyleLbl="node1" presStyleIdx="0" presStyleCnt="4" custLinFactNeighborX="0" custLinFactNeighborY="0"/>
      <dgm:spPr/>
      <dgm:t>
        <a:bodyPr/>
        <a:lstStyle/>
        <a:p>
          <a:endParaRPr lang="en-US"/>
        </a:p>
      </dgm:t>
    </dgm:pt>
    <dgm:pt modelId="{B207CAA0-CC3C-544F-8C76-A7577B0B32FD}" type="pres">
      <dgm:prSet presAssocID="{851921B3-BC6A-1546-BF49-48DB8BE84F3C}" presName="tile1text" presStyleLbl="node1" presStyleIdx="0" presStyleCnt="4">
        <dgm:presLayoutVars>
          <dgm:chMax val="0"/>
          <dgm:chPref val="0"/>
          <dgm:bulletEnabled val="1"/>
        </dgm:presLayoutVars>
      </dgm:prSet>
      <dgm:spPr/>
      <dgm:t>
        <a:bodyPr/>
        <a:lstStyle/>
        <a:p>
          <a:endParaRPr lang="en-US"/>
        </a:p>
      </dgm:t>
    </dgm:pt>
    <dgm:pt modelId="{758ACCD8-5F01-794A-A214-530212E91278}" type="pres">
      <dgm:prSet presAssocID="{851921B3-BC6A-1546-BF49-48DB8BE84F3C}" presName="tile2" presStyleLbl="node1" presStyleIdx="1" presStyleCnt="4" custLinFactNeighborX="0"/>
      <dgm:spPr/>
      <dgm:t>
        <a:bodyPr/>
        <a:lstStyle/>
        <a:p>
          <a:endParaRPr lang="en-US"/>
        </a:p>
      </dgm:t>
    </dgm:pt>
    <dgm:pt modelId="{FB41F0A5-82E6-1641-89B4-7A39F674290E}" type="pres">
      <dgm:prSet presAssocID="{851921B3-BC6A-1546-BF49-48DB8BE84F3C}" presName="tile2text" presStyleLbl="node1" presStyleIdx="1" presStyleCnt="4">
        <dgm:presLayoutVars>
          <dgm:chMax val="0"/>
          <dgm:chPref val="0"/>
          <dgm:bulletEnabled val="1"/>
        </dgm:presLayoutVars>
      </dgm:prSet>
      <dgm:spPr/>
      <dgm:t>
        <a:bodyPr/>
        <a:lstStyle/>
        <a:p>
          <a:endParaRPr lang="en-US"/>
        </a:p>
      </dgm:t>
    </dgm:pt>
    <dgm:pt modelId="{3143457D-48A9-2443-964A-A2D5D15164FA}" type="pres">
      <dgm:prSet presAssocID="{851921B3-BC6A-1546-BF49-48DB8BE84F3C}" presName="tile3" presStyleLbl="node1" presStyleIdx="2" presStyleCnt="4"/>
      <dgm:spPr/>
      <dgm:t>
        <a:bodyPr/>
        <a:lstStyle/>
        <a:p>
          <a:endParaRPr lang="en-US"/>
        </a:p>
      </dgm:t>
    </dgm:pt>
    <dgm:pt modelId="{5792086D-AF11-6545-9C7E-8C43AF5CB55B}" type="pres">
      <dgm:prSet presAssocID="{851921B3-BC6A-1546-BF49-48DB8BE84F3C}" presName="tile3text" presStyleLbl="node1" presStyleIdx="2" presStyleCnt="4">
        <dgm:presLayoutVars>
          <dgm:chMax val="0"/>
          <dgm:chPref val="0"/>
          <dgm:bulletEnabled val="1"/>
        </dgm:presLayoutVars>
      </dgm:prSet>
      <dgm:spPr/>
      <dgm:t>
        <a:bodyPr/>
        <a:lstStyle/>
        <a:p>
          <a:endParaRPr lang="en-US"/>
        </a:p>
      </dgm:t>
    </dgm:pt>
    <dgm:pt modelId="{C14862E4-CF9C-5645-8977-B997654B2EEA}" type="pres">
      <dgm:prSet presAssocID="{851921B3-BC6A-1546-BF49-48DB8BE84F3C}" presName="tile4" presStyleLbl="node1" presStyleIdx="3" presStyleCnt="4" custLinFactNeighborY="0"/>
      <dgm:spPr/>
      <dgm:t>
        <a:bodyPr/>
        <a:lstStyle/>
        <a:p>
          <a:endParaRPr lang="en-US"/>
        </a:p>
      </dgm:t>
    </dgm:pt>
    <dgm:pt modelId="{DE8F2C51-0282-654B-AFAD-EF9190164A02}" type="pres">
      <dgm:prSet presAssocID="{851921B3-BC6A-1546-BF49-48DB8BE84F3C}" presName="tile4text" presStyleLbl="node1" presStyleIdx="3" presStyleCnt="4">
        <dgm:presLayoutVars>
          <dgm:chMax val="0"/>
          <dgm:chPref val="0"/>
          <dgm:bulletEnabled val="1"/>
        </dgm:presLayoutVars>
      </dgm:prSet>
      <dgm:spPr/>
      <dgm:t>
        <a:bodyPr/>
        <a:lstStyle/>
        <a:p>
          <a:endParaRPr lang="en-US"/>
        </a:p>
      </dgm:t>
    </dgm:pt>
    <dgm:pt modelId="{3267AB19-ECE3-CB46-969E-D655E6606B4A}" type="pres">
      <dgm:prSet presAssocID="{851921B3-BC6A-1546-BF49-48DB8BE84F3C}" presName="centerTile" presStyleLbl="fgShp" presStyleIdx="0" presStyleCnt="1" custScaleX="60602" custScaleY="81884" custLinFactNeighborX="-2041" custLinFactNeighborY="13974">
        <dgm:presLayoutVars>
          <dgm:chMax val="0"/>
          <dgm:chPref val="0"/>
        </dgm:presLayoutVars>
      </dgm:prSet>
      <dgm:spPr/>
      <dgm:t>
        <a:bodyPr/>
        <a:lstStyle/>
        <a:p>
          <a:endParaRPr lang="en-US"/>
        </a:p>
      </dgm:t>
    </dgm:pt>
  </dgm:ptLst>
  <dgm:cxnLst>
    <dgm:cxn modelId="{D3F9D85E-60F1-43F5-A4CC-9B9ECF74DCBB}" type="presOf" srcId="{F8E02DE2-C7D8-474F-B47F-1788989F7A51}" destId="{3267AB19-ECE3-CB46-969E-D655E6606B4A}" srcOrd="0" destOrd="0" presId="urn:microsoft.com/office/officeart/2005/8/layout/matrix1"/>
    <dgm:cxn modelId="{C0B7FD97-5921-421F-B5A2-88D563092C07}" type="presOf" srcId="{31121F6E-5478-1F4F-8E3B-F8FAF9E87B89}" destId="{59FD1B8A-69BE-8D46-BDA7-DD56A81DCA06}" srcOrd="0" destOrd="0" presId="urn:microsoft.com/office/officeart/2005/8/layout/matrix1"/>
    <dgm:cxn modelId="{0776D389-504A-4987-833D-AFC99EE14769}" type="presOf" srcId="{3A894F46-80A3-41CD-8E3D-5D2A0607C71C}" destId="{FB41F0A5-82E6-1641-89B4-7A39F674290E}" srcOrd="1" destOrd="0" presId="urn:microsoft.com/office/officeart/2005/8/layout/matrix1"/>
    <dgm:cxn modelId="{E433F6E1-217C-431E-8DA0-440B53F0944C}" type="presOf" srcId="{31121F6E-5478-1F4F-8E3B-F8FAF9E87B89}" destId="{B207CAA0-CC3C-544F-8C76-A7577B0B32FD}" srcOrd="1" destOrd="0" presId="urn:microsoft.com/office/officeart/2005/8/layout/matrix1"/>
    <dgm:cxn modelId="{F131A689-9CE6-4A73-89CF-D5861AAE9E7D}" type="presOf" srcId="{3A894F46-80A3-41CD-8E3D-5D2A0607C71C}" destId="{758ACCD8-5F01-794A-A214-530212E91278}" srcOrd="0" destOrd="0" presId="urn:microsoft.com/office/officeart/2005/8/layout/matrix1"/>
    <dgm:cxn modelId="{3E77926B-6F21-4679-8D14-B34C60561739}" type="presOf" srcId="{851921B3-BC6A-1546-BF49-48DB8BE84F3C}" destId="{D6A80F8B-3659-4D41-9831-FA430049C4D8}" srcOrd="0" destOrd="0" presId="urn:microsoft.com/office/officeart/2005/8/layout/matrix1"/>
    <dgm:cxn modelId="{692BFC6B-64A4-4716-BEDC-0157D7597F6D}" srcId="{F8E02DE2-C7D8-474F-B47F-1788989F7A51}" destId="{3A894F46-80A3-41CD-8E3D-5D2A0607C71C}" srcOrd="1" destOrd="0" parTransId="{8E30FD50-B8E5-48B8-8A82-F9BB8476BD6D}" sibTransId="{9C61DA1D-6831-435A-9DB9-22FD913C6D59}"/>
    <dgm:cxn modelId="{F523307C-C707-4F6D-B4BF-5C34FFF73368}" type="presOf" srcId="{E2ADE2A5-169E-4AB5-8892-52A064E3D946}" destId="{5792086D-AF11-6545-9C7E-8C43AF5CB55B}" srcOrd="1" destOrd="0" presId="urn:microsoft.com/office/officeart/2005/8/layout/matrix1"/>
    <dgm:cxn modelId="{9AA656C4-988D-4E7E-BD09-C8BEC1CF3B72}" srcId="{F8E02DE2-C7D8-474F-B47F-1788989F7A51}" destId="{E2ADE2A5-169E-4AB5-8892-52A064E3D946}" srcOrd="2" destOrd="0" parTransId="{D7A3759A-0D68-453E-8604-E1C33FFF5845}" sibTransId="{6E63E0A5-734C-41F7-9BF1-0FD3CB60301B}"/>
    <dgm:cxn modelId="{96CB5E20-CFA5-4392-807F-711888E80327}" type="presOf" srcId="{E2ADE2A5-169E-4AB5-8892-52A064E3D946}" destId="{3143457D-48A9-2443-964A-A2D5D15164FA}" srcOrd="0" destOrd="0" presId="urn:microsoft.com/office/officeart/2005/8/layout/matrix1"/>
    <dgm:cxn modelId="{62799BC4-324C-4131-85D9-F6E6CD14DA82}" srcId="{F8E02DE2-C7D8-474F-B47F-1788989F7A51}" destId="{06B578EA-F5BE-414B-B744-196DE1BB53BC}" srcOrd="3" destOrd="0" parTransId="{DCE376B1-E983-491A-9F0F-D8592260B8DA}" sibTransId="{E450CAAB-3108-41AC-9E63-9AA203D608FE}"/>
    <dgm:cxn modelId="{429B1CC6-0B60-A44E-8387-7096BAECEBF7}" srcId="{851921B3-BC6A-1546-BF49-48DB8BE84F3C}" destId="{F8E02DE2-C7D8-474F-B47F-1788989F7A51}" srcOrd="0" destOrd="0" parTransId="{7FD273CA-41BD-A446-9C25-156AE7D693A0}" sibTransId="{BA13B54C-6B43-0E40-B4DE-CE4CD2CB0B10}"/>
    <dgm:cxn modelId="{4951ADD2-DDC0-624A-8AB5-BEE0222C5EF8}" srcId="{F8E02DE2-C7D8-474F-B47F-1788989F7A51}" destId="{31121F6E-5478-1F4F-8E3B-F8FAF9E87B89}" srcOrd="0" destOrd="0" parTransId="{85C5CE14-D684-3A47-9ED8-6389874AAFD8}" sibTransId="{FDF58C1C-3425-3945-808C-C82959CDE04A}"/>
    <dgm:cxn modelId="{B3C447B5-FA53-4C69-9512-83FE9518DCD7}" type="presOf" srcId="{06B578EA-F5BE-414B-B744-196DE1BB53BC}" destId="{DE8F2C51-0282-654B-AFAD-EF9190164A02}" srcOrd="1" destOrd="0" presId="urn:microsoft.com/office/officeart/2005/8/layout/matrix1"/>
    <dgm:cxn modelId="{E43AC532-63EE-4C07-B812-91D72165A556}" type="presOf" srcId="{06B578EA-F5BE-414B-B744-196DE1BB53BC}" destId="{C14862E4-CF9C-5645-8977-B997654B2EEA}" srcOrd="0" destOrd="0" presId="urn:microsoft.com/office/officeart/2005/8/layout/matrix1"/>
    <dgm:cxn modelId="{50B95AAA-C749-40AE-9695-F808FF92020F}" type="presParOf" srcId="{D6A80F8B-3659-4D41-9831-FA430049C4D8}" destId="{C9DA2E78-5A01-0A4A-B1C0-39077BEE7029}" srcOrd="0" destOrd="0" presId="urn:microsoft.com/office/officeart/2005/8/layout/matrix1"/>
    <dgm:cxn modelId="{CE34CB8A-895B-45EE-8A3A-CE7B5DC9F179}" type="presParOf" srcId="{C9DA2E78-5A01-0A4A-B1C0-39077BEE7029}" destId="{59FD1B8A-69BE-8D46-BDA7-DD56A81DCA06}" srcOrd="0" destOrd="0" presId="urn:microsoft.com/office/officeart/2005/8/layout/matrix1"/>
    <dgm:cxn modelId="{4B67D7A0-B986-4EB3-BB0B-D3A3F8A3681B}" type="presParOf" srcId="{C9DA2E78-5A01-0A4A-B1C0-39077BEE7029}" destId="{B207CAA0-CC3C-544F-8C76-A7577B0B32FD}" srcOrd="1" destOrd="0" presId="urn:microsoft.com/office/officeart/2005/8/layout/matrix1"/>
    <dgm:cxn modelId="{10BBE49A-F67E-43F3-A362-2D6D3D49D57A}" type="presParOf" srcId="{C9DA2E78-5A01-0A4A-B1C0-39077BEE7029}" destId="{758ACCD8-5F01-794A-A214-530212E91278}" srcOrd="2" destOrd="0" presId="urn:microsoft.com/office/officeart/2005/8/layout/matrix1"/>
    <dgm:cxn modelId="{8DB636CB-7FCB-48EA-AAFE-B4C5DFF47239}" type="presParOf" srcId="{C9DA2E78-5A01-0A4A-B1C0-39077BEE7029}" destId="{FB41F0A5-82E6-1641-89B4-7A39F674290E}" srcOrd="3" destOrd="0" presId="urn:microsoft.com/office/officeart/2005/8/layout/matrix1"/>
    <dgm:cxn modelId="{B7FD60F5-DAFF-4992-A543-75A4A93734FA}" type="presParOf" srcId="{C9DA2E78-5A01-0A4A-B1C0-39077BEE7029}" destId="{3143457D-48A9-2443-964A-A2D5D15164FA}" srcOrd="4" destOrd="0" presId="urn:microsoft.com/office/officeart/2005/8/layout/matrix1"/>
    <dgm:cxn modelId="{8543DF53-271F-49CF-ABCD-49A2C79C931C}" type="presParOf" srcId="{C9DA2E78-5A01-0A4A-B1C0-39077BEE7029}" destId="{5792086D-AF11-6545-9C7E-8C43AF5CB55B}" srcOrd="5" destOrd="0" presId="urn:microsoft.com/office/officeart/2005/8/layout/matrix1"/>
    <dgm:cxn modelId="{8C7A506D-C186-461C-B20B-AD0E350CF844}" type="presParOf" srcId="{C9DA2E78-5A01-0A4A-B1C0-39077BEE7029}" destId="{C14862E4-CF9C-5645-8977-B997654B2EEA}" srcOrd="6" destOrd="0" presId="urn:microsoft.com/office/officeart/2005/8/layout/matrix1"/>
    <dgm:cxn modelId="{EA4B3673-338C-4B26-A5BB-6642CEAB3E29}" type="presParOf" srcId="{C9DA2E78-5A01-0A4A-B1C0-39077BEE7029}" destId="{DE8F2C51-0282-654B-AFAD-EF9190164A02}" srcOrd="7" destOrd="0" presId="urn:microsoft.com/office/officeart/2005/8/layout/matrix1"/>
    <dgm:cxn modelId="{E4E0B264-1F75-44AB-AB4F-51085D7B4672}" type="presParOf" srcId="{D6A80F8B-3659-4D41-9831-FA430049C4D8}" destId="{3267AB19-ECE3-CB46-969E-D655E6606B4A}"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A997D4-21D2-454E-9612-5190E4B4A728}" type="doc">
      <dgm:prSet loTypeId="urn:microsoft.com/office/officeart/2005/8/layout/arrow2" loCatId="process" qsTypeId="urn:microsoft.com/office/officeart/2005/8/quickstyle/simple1" qsCatId="simple" csTypeId="urn:microsoft.com/office/officeart/2005/8/colors/accent1_2" csCatId="accent1" phldr="1"/>
      <dgm:spPr/>
    </dgm:pt>
    <dgm:pt modelId="{E29D6DDC-F3B8-4A6A-BC2D-09F255E11AE1}">
      <dgm:prSet phldrT="[Text]" custT="1"/>
      <dgm:spPr/>
      <dgm:t>
        <a:bodyPr/>
        <a:lstStyle/>
        <a:p>
          <a:r>
            <a:rPr lang="en-US" sz="1600" b="1" dirty="0" smtClean="0">
              <a:latin typeface="+mj-lt"/>
            </a:rPr>
            <a:t>0-6 </a:t>
          </a:r>
          <a:r>
            <a:rPr lang="en-US" sz="1600" b="1" dirty="0" smtClean="0">
              <a:latin typeface="+mj-lt"/>
            </a:rPr>
            <a:t>Months</a:t>
          </a:r>
        </a:p>
        <a:p>
          <a:r>
            <a:rPr lang="en-US" sz="1600" b="1" dirty="0" smtClean="0">
              <a:latin typeface="+mj-lt"/>
            </a:rPr>
            <a:t>Stage 1: Develop full working prototype</a:t>
          </a:r>
          <a:endParaRPr lang="en-US" sz="1600" b="1" dirty="0" smtClean="0">
            <a:latin typeface="+mj-lt"/>
          </a:endParaRPr>
        </a:p>
        <a:p>
          <a:r>
            <a:rPr lang="en-US" sz="1400" dirty="0" smtClean="0">
              <a:latin typeface="+mj-lt"/>
              <a:cs typeface="Gill Sans"/>
            </a:rPr>
            <a:t>Development team: </a:t>
          </a:r>
          <a:endParaRPr lang="en-US" sz="1400" dirty="0" smtClean="0">
            <a:latin typeface="+mj-lt"/>
            <a:cs typeface="Gill Sans"/>
          </a:endParaRPr>
        </a:p>
        <a:p>
          <a:r>
            <a:rPr lang="en-US" sz="1400" dirty="0" smtClean="0">
              <a:latin typeface="+mj-lt"/>
              <a:cs typeface="Gill Sans"/>
            </a:rPr>
            <a:t>Back-end developers</a:t>
          </a:r>
        </a:p>
        <a:p>
          <a:r>
            <a:rPr lang="en-US" sz="1400" dirty="0" smtClean="0">
              <a:latin typeface="+mj-lt"/>
              <a:cs typeface="Gill Sans"/>
            </a:rPr>
            <a:t>Front-end developers</a:t>
          </a:r>
        </a:p>
        <a:p>
          <a:r>
            <a:rPr lang="en-US" sz="1400" dirty="0" smtClean="0">
              <a:latin typeface="+mj-lt"/>
              <a:cs typeface="Gill Sans"/>
            </a:rPr>
            <a:t> </a:t>
          </a:r>
          <a:endParaRPr lang="en-US" sz="1400" dirty="0" smtClean="0">
            <a:latin typeface="+mj-lt"/>
          </a:endParaRPr>
        </a:p>
      </dgm:t>
    </dgm:pt>
    <dgm:pt modelId="{55C5D755-1A31-46E3-8BEE-690506A48D18}" type="parTrans" cxnId="{A78F9997-F539-4897-AE78-2FF1CAD76F4B}">
      <dgm:prSet/>
      <dgm:spPr/>
      <dgm:t>
        <a:bodyPr/>
        <a:lstStyle/>
        <a:p>
          <a:endParaRPr lang="en-US"/>
        </a:p>
      </dgm:t>
    </dgm:pt>
    <dgm:pt modelId="{BF725C85-F2FE-4C1C-BF50-C2B18F304034}" type="sibTrans" cxnId="{A78F9997-F539-4897-AE78-2FF1CAD76F4B}">
      <dgm:prSet/>
      <dgm:spPr/>
      <dgm:t>
        <a:bodyPr/>
        <a:lstStyle/>
        <a:p>
          <a:endParaRPr lang="en-US"/>
        </a:p>
      </dgm:t>
    </dgm:pt>
    <dgm:pt modelId="{A08B2971-EC62-4DEB-BE23-E5CB37A10A56}">
      <dgm:prSet phldrT="[Text]" custT="1"/>
      <dgm:spPr/>
      <dgm:t>
        <a:bodyPr/>
        <a:lstStyle/>
        <a:p>
          <a:r>
            <a:rPr lang="en-US" sz="1600" b="1" dirty="0" smtClean="0">
              <a:latin typeface="+mj-lt"/>
              <a:cs typeface="Gill Sans"/>
            </a:rPr>
            <a:t>7-12 </a:t>
          </a:r>
          <a:r>
            <a:rPr lang="en-US" sz="1600" b="1" dirty="0" smtClean="0">
              <a:latin typeface="+mj-lt"/>
              <a:cs typeface="Gill Sans"/>
            </a:rPr>
            <a:t>Months</a:t>
          </a:r>
        </a:p>
        <a:p>
          <a:r>
            <a:rPr lang="en-US" sz="1600" b="1" dirty="0" smtClean="0">
              <a:latin typeface="+mj-lt"/>
              <a:cs typeface="Gill Sans"/>
            </a:rPr>
            <a:t>Contact potential partners and further development </a:t>
          </a:r>
          <a:endParaRPr lang="en-US" sz="1400" dirty="0" smtClean="0">
            <a:latin typeface="+mj-lt"/>
            <a:cs typeface="Gill Sans"/>
          </a:endParaRPr>
        </a:p>
        <a:p>
          <a:r>
            <a:rPr lang="en-US" sz="1400" dirty="0" smtClean="0">
              <a:latin typeface="+mj-lt"/>
              <a:cs typeface="Gill Sans"/>
            </a:rPr>
            <a:t>-Partnership with British </a:t>
          </a:r>
          <a:r>
            <a:rPr lang="en-US" sz="1400" dirty="0" smtClean="0">
              <a:latin typeface="+mj-lt"/>
              <a:cs typeface="Gill Sans"/>
            </a:rPr>
            <a:t>language council</a:t>
          </a:r>
          <a:r>
            <a:rPr lang="en-US" sz="1400" dirty="0" smtClean="0">
              <a:latin typeface="+mj-lt"/>
              <a:cs typeface="Gill Sans"/>
            </a:rPr>
            <a:t>, UNESCO, Language </a:t>
          </a:r>
          <a:r>
            <a:rPr lang="en-US" sz="1400" dirty="0" smtClean="0">
              <a:latin typeface="+mj-lt"/>
              <a:cs typeface="Gill Sans"/>
            </a:rPr>
            <a:t>Learning schools, </a:t>
          </a:r>
          <a:r>
            <a:rPr lang="en-US" sz="1400" dirty="0" smtClean="0">
              <a:latin typeface="+mj-lt"/>
              <a:cs typeface="Gill Sans"/>
            </a:rPr>
            <a:t>Museums </a:t>
          </a:r>
        </a:p>
        <a:p>
          <a:endParaRPr lang="en-US" sz="1400" dirty="0">
            <a:latin typeface="+mj-lt"/>
          </a:endParaRPr>
        </a:p>
      </dgm:t>
    </dgm:pt>
    <dgm:pt modelId="{DD1ACC1A-EBDA-4CCC-B918-01DA02FB29AA}" type="parTrans" cxnId="{F99225E2-6CA7-4FBA-BE03-C62A821B5547}">
      <dgm:prSet/>
      <dgm:spPr/>
      <dgm:t>
        <a:bodyPr/>
        <a:lstStyle/>
        <a:p>
          <a:endParaRPr lang="en-US"/>
        </a:p>
      </dgm:t>
    </dgm:pt>
    <dgm:pt modelId="{CD66C5DB-21ED-4A10-85AF-3F91AD373E79}" type="sibTrans" cxnId="{F99225E2-6CA7-4FBA-BE03-C62A821B5547}">
      <dgm:prSet/>
      <dgm:spPr/>
      <dgm:t>
        <a:bodyPr/>
        <a:lstStyle/>
        <a:p>
          <a:endParaRPr lang="en-US"/>
        </a:p>
      </dgm:t>
    </dgm:pt>
    <dgm:pt modelId="{BD0F2A9C-AABB-40E9-A5B7-CB3CCF3B981A}">
      <dgm:prSet phldrT="[Text]" custT="1"/>
      <dgm:spPr/>
      <dgm:t>
        <a:bodyPr/>
        <a:lstStyle/>
        <a:p>
          <a:pPr defTabSz="711200">
            <a:lnSpc>
              <a:spcPct val="90000"/>
            </a:lnSpc>
            <a:spcBef>
              <a:spcPct val="0"/>
            </a:spcBef>
            <a:spcAft>
              <a:spcPct val="35000"/>
            </a:spcAft>
          </a:pPr>
          <a:r>
            <a:rPr lang="en-US" sz="1600" b="1" dirty="0" smtClean="0">
              <a:latin typeface="+mj-lt"/>
              <a:cs typeface="Gill Sans"/>
            </a:rPr>
            <a:t>13-18 </a:t>
          </a:r>
          <a:r>
            <a:rPr lang="en-US" sz="1600" b="1" dirty="0" smtClean="0">
              <a:latin typeface="+mj-lt"/>
              <a:cs typeface="Gill Sans"/>
            </a:rPr>
            <a:t>Months</a:t>
          </a:r>
        </a:p>
        <a:p>
          <a:pPr defTabSz="711200">
            <a:lnSpc>
              <a:spcPct val="90000"/>
            </a:lnSpc>
            <a:spcBef>
              <a:spcPct val="0"/>
            </a:spcBef>
            <a:spcAft>
              <a:spcPct val="35000"/>
            </a:spcAft>
          </a:pPr>
          <a:r>
            <a:rPr lang="en-US" sz="1600" b="1" dirty="0" smtClean="0">
              <a:latin typeface="+mj-lt"/>
              <a:cs typeface="Gill Sans"/>
            </a:rPr>
            <a:t>Stage2: Invest in hardware, develop social media links.</a:t>
          </a:r>
        </a:p>
        <a:p>
          <a:pPr defTabSz="711200">
            <a:lnSpc>
              <a:spcPct val="90000"/>
            </a:lnSpc>
            <a:spcBef>
              <a:spcPct val="0"/>
            </a:spcBef>
            <a:spcAft>
              <a:spcPct val="35000"/>
            </a:spcAft>
          </a:pPr>
          <a:r>
            <a:rPr lang="en-US" sz="1600" b="1" dirty="0" smtClean="0">
              <a:latin typeface="+mj-lt"/>
              <a:cs typeface="Gill Sans"/>
            </a:rPr>
            <a:t>- </a:t>
          </a:r>
          <a:r>
            <a:rPr lang="en-US" sz="1600" b="0" dirty="0" smtClean="0">
              <a:latin typeface="+mj-lt"/>
              <a:cs typeface="Gill Sans"/>
            </a:rPr>
            <a:t>install further cameras on planes and on the ground</a:t>
          </a:r>
          <a:endParaRPr lang="en-US" sz="1600" b="0" dirty="0" smtClean="0">
            <a:latin typeface="+mj-lt"/>
            <a:cs typeface="Gill Sans"/>
          </a:endParaRPr>
        </a:p>
        <a:p>
          <a:pPr defTabSz="711200">
            <a:lnSpc>
              <a:spcPct val="90000"/>
            </a:lnSpc>
            <a:spcBef>
              <a:spcPct val="0"/>
            </a:spcBef>
            <a:spcAft>
              <a:spcPct val="35000"/>
            </a:spcAft>
          </a:pPr>
          <a:r>
            <a:rPr lang="en-US" sz="1400" dirty="0" smtClean="0">
              <a:latin typeface="+mj-lt"/>
              <a:cs typeface="Gill Sans"/>
            </a:rPr>
            <a:t>- Social Media interaction (linking a users previous life events and memories as they pass relevant countries) </a:t>
          </a:r>
        </a:p>
        <a:p>
          <a:pPr defTabSz="711200">
            <a:lnSpc>
              <a:spcPct val="90000"/>
            </a:lnSpc>
            <a:spcBef>
              <a:spcPct val="0"/>
            </a:spcBef>
            <a:spcAft>
              <a:spcPct val="35000"/>
            </a:spcAft>
          </a:pPr>
          <a:endParaRPr lang="en-US" sz="1400" dirty="0">
            <a:latin typeface="+mj-lt"/>
          </a:endParaRPr>
        </a:p>
      </dgm:t>
    </dgm:pt>
    <dgm:pt modelId="{7E04D491-C86E-42B9-9723-3F40A1CA441D}" type="parTrans" cxnId="{AD2707C3-2FED-44EF-9544-957C85CDAD53}">
      <dgm:prSet/>
      <dgm:spPr/>
      <dgm:t>
        <a:bodyPr/>
        <a:lstStyle/>
        <a:p>
          <a:endParaRPr lang="en-US"/>
        </a:p>
      </dgm:t>
    </dgm:pt>
    <dgm:pt modelId="{1E6C714D-A351-4D10-942E-F6EAF6CB6B38}" type="sibTrans" cxnId="{AD2707C3-2FED-44EF-9544-957C85CDAD53}">
      <dgm:prSet/>
      <dgm:spPr/>
      <dgm:t>
        <a:bodyPr/>
        <a:lstStyle/>
        <a:p>
          <a:endParaRPr lang="en-US"/>
        </a:p>
      </dgm:t>
    </dgm:pt>
    <dgm:pt modelId="{78C3D450-B4EE-41B0-827D-8D20D2919DBD}" type="pres">
      <dgm:prSet presAssocID="{DEA997D4-21D2-454E-9612-5190E4B4A728}" presName="arrowDiagram" presStyleCnt="0">
        <dgm:presLayoutVars>
          <dgm:chMax val="5"/>
          <dgm:dir/>
          <dgm:resizeHandles val="exact"/>
        </dgm:presLayoutVars>
      </dgm:prSet>
      <dgm:spPr/>
    </dgm:pt>
    <dgm:pt modelId="{935C1453-C941-4251-A04F-99FEEA79EAA2}" type="pres">
      <dgm:prSet presAssocID="{DEA997D4-21D2-454E-9612-5190E4B4A728}" presName="arrow" presStyleLbl="bgShp" presStyleIdx="0" presStyleCnt="1" custLinFactNeighborX="-18169" custLinFactNeighborY="9980"/>
      <dgm:spPr>
        <a:solidFill>
          <a:schemeClr val="accent1">
            <a:lumMod val="40000"/>
            <a:lumOff val="60000"/>
          </a:schemeClr>
        </a:solidFill>
      </dgm:spPr>
    </dgm:pt>
    <dgm:pt modelId="{6181422E-12C6-44E4-8ED0-831672883B2F}" type="pres">
      <dgm:prSet presAssocID="{DEA997D4-21D2-454E-9612-5190E4B4A728}" presName="arrowDiagram3" presStyleCnt="0"/>
      <dgm:spPr/>
    </dgm:pt>
    <dgm:pt modelId="{107D1B5E-DF33-47E1-AABD-519BC35D6598}" type="pres">
      <dgm:prSet presAssocID="{E29D6DDC-F3B8-4A6A-BC2D-09F255E11AE1}" presName="bullet3a" presStyleLbl="node1" presStyleIdx="0" presStyleCnt="3"/>
      <dgm:spPr>
        <a:solidFill>
          <a:srgbClr val="C00000"/>
        </a:solidFill>
      </dgm:spPr>
    </dgm:pt>
    <dgm:pt modelId="{EE598541-511F-4DDC-9911-C1B14755ACBC}" type="pres">
      <dgm:prSet presAssocID="{E29D6DDC-F3B8-4A6A-BC2D-09F255E11AE1}" presName="textBox3a" presStyleLbl="revTx" presStyleIdx="0" presStyleCnt="3" custScaleX="99465" custScaleY="133490" custLinFactNeighborX="8194" custLinFactNeighborY="-14437">
        <dgm:presLayoutVars>
          <dgm:bulletEnabled val="1"/>
        </dgm:presLayoutVars>
      </dgm:prSet>
      <dgm:spPr/>
      <dgm:t>
        <a:bodyPr/>
        <a:lstStyle/>
        <a:p>
          <a:endParaRPr lang="en-US"/>
        </a:p>
      </dgm:t>
    </dgm:pt>
    <dgm:pt modelId="{97959294-DD3B-4ABE-B2D7-9473450A6036}" type="pres">
      <dgm:prSet presAssocID="{A08B2971-EC62-4DEB-BE23-E5CB37A10A56}" presName="bullet3b" presStyleLbl="node1" presStyleIdx="1" presStyleCnt="3"/>
      <dgm:spPr>
        <a:solidFill>
          <a:srgbClr val="C00000"/>
        </a:solidFill>
      </dgm:spPr>
    </dgm:pt>
    <dgm:pt modelId="{1DA6ECDD-8609-48F0-B691-19BF0016F111}" type="pres">
      <dgm:prSet presAssocID="{A08B2971-EC62-4DEB-BE23-E5CB37A10A56}" presName="textBox3b" presStyleLbl="revTx" presStyleIdx="1" presStyleCnt="3" custScaleX="108455" custScaleY="127300" custLinFactNeighborX="19513" custLinFactNeighborY="2193">
        <dgm:presLayoutVars>
          <dgm:bulletEnabled val="1"/>
        </dgm:presLayoutVars>
      </dgm:prSet>
      <dgm:spPr/>
      <dgm:t>
        <a:bodyPr/>
        <a:lstStyle/>
        <a:p>
          <a:endParaRPr lang="en-US"/>
        </a:p>
      </dgm:t>
    </dgm:pt>
    <dgm:pt modelId="{4300E725-4333-4D77-855C-948B8B19833E}" type="pres">
      <dgm:prSet presAssocID="{BD0F2A9C-AABB-40E9-A5B7-CB3CCF3B981A}" presName="bullet3c" presStyleLbl="node1" presStyleIdx="2" presStyleCnt="3"/>
      <dgm:spPr>
        <a:solidFill>
          <a:srgbClr val="C00000"/>
        </a:solidFill>
      </dgm:spPr>
    </dgm:pt>
    <dgm:pt modelId="{651E93A0-3B25-4557-8964-BC8FAF69C1AC}" type="pres">
      <dgm:prSet presAssocID="{BD0F2A9C-AABB-40E9-A5B7-CB3CCF3B981A}" presName="textBox3c" presStyleLbl="revTx" presStyleIdx="2" presStyleCnt="3" custScaleX="103605" custLinFactNeighborX="15109" custLinFactNeighborY="-7833">
        <dgm:presLayoutVars>
          <dgm:bulletEnabled val="1"/>
        </dgm:presLayoutVars>
      </dgm:prSet>
      <dgm:spPr/>
      <dgm:t>
        <a:bodyPr/>
        <a:lstStyle/>
        <a:p>
          <a:endParaRPr lang="en-US"/>
        </a:p>
      </dgm:t>
    </dgm:pt>
  </dgm:ptLst>
  <dgm:cxnLst>
    <dgm:cxn modelId="{F99225E2-6CA7-4FBA-BE03-C62A821B5547}" srcId="{DEA997D4-21D2-454E-9612-5190E4B4A728}" destId="{A08B2971-EC62-4DEB-BE23-E5CB37A10A56}" srcOrd="1" destOrd="0" parTransId="{DD1ACC1A-EBDA-4CCC-B918-01DA02FB29AA}" sibTransId="{CD66C5DB-21ED-4A10-85AF-3F91AD373E79}"/>
    <dgm:cxn modelId="{0E41ADF2-786E-4655-AF84-DCEFF6FE8F9A}" type="presOf" srcId="{BD0F2A9C-AABB-40E9-A5B7-CB3CCF3B981A}" destId="{651E93A0-3B25-4557-8964-BC8FAF69C1AC}" srcOrd="0" destOrd="0" presId="urn:microsoft.com/office/officeart/2005/8/layout/arrow2"/>
    <dgm:cxn modelId="{A78F9997-F539-4897-AE78-2FF1CAD76F4B}" srcId="{DEA997D4-21D2-454E-9612-5190E4B4A728}" destId="{E29D6DDC-F3B8-4A6A-BC2D-09F255E11AE1}" srcOrd="0" destOrd="0" parTransId="{55C5D755-1A31-46E3-8BEE-690506A48D18}" sibTransId="{BF725C85-F2FE-4C1C-BF50-C2B18F304034}"/>
    <dgm:cxn modelId="{AD2707C3-2FED-44EF-9544-957C85CDAD53}" srcId="{DEA997D4-21D2-454E-9612-5190E4B4A728}" destId="{BD0F2A9C-AABB-40E9-A5B7-CB3CCF3B981A}" srcOrd="2" destOrd="0" parTransId="{7E04D491-C86E-42B9-9723-3F40A1CA441D}" sibTransId="{1E6C714D-A351-4D10-942E-F6EAF6CB6B38}"/>
    <dgm:cxn modelId="{6CEA22D3-A499-4376-828C-0360EAED5B43}" type="presOf" srcId="{DEA997D4-21D2-454E-9612-5190E4B4A728}" destId="{78C3D450-B4EE-41B0-827D-8D20D2919DBD}" srcOrd="0" destOrd="0" presId="urn:microsoft.com/office/officeart/2005/8/layout/arrow2"/>
    <dgm:cxn modelId="{E9E210AA-F3D9-4989-9B9B-647F44FC6AA6}" type="presOf" srcId="{E29D6DDC-F3B8-4A6A-BC2D-09F255E11AE1}" destId="{EE598541-511F-4DDC-9911-C1B14755ACBC}" srcOrd="0" destOrd="0" presId="urn:microsoft.com/office/officeart/2005/8/layout/arrow2"/>
    <dgm:cxn modelId="{240463E1-828D-4215-8282-BB3730A4D027}" type="presOf" srcId="{A08B2971-EC62-4DEB-BE23-E5CB37A10A56}" destId="{1DA6ECDD-8609-48F0-B691-19BF0016F111}" srcOrd="0" destOrd="0" presId="urn:microsoft.com/office/officeart/2005/8/layout/arrow2"/>
    <dgm:cxn modelId="{90A30F85-3205-47B4-AA89-79C4C1B88099}" type="presParOf" srcId="{78C3D450-B4EE-41B0-827D-8D20D2919DBD}" destId="{935C1453-C941-4251-A04F-99FEEA79EAA2}" srcOrd="0" destOrd="0" presId="urn:microsoft.com/office/officeart/2005/8/layout/arrow2"/>
    <dgm:cxn modelId="{3AA3B425-632A-4B22-AFDF-63453C9BEC78}" type="presParOf" srcId="{78C3D450-B4EE-41B0-827D-8D20D2919DBD}" destId="{6181422E-12C6-44E4-8ED0-831672883B2F}" srcOrd="1" destOrd="0" presId="urn:microsoft.com/office/officeart/2005/8/layout/arrow2"/>
    <dgm:cxn modelId="{85052C37-7A4A-48A3-9E15-57487C93AC3D}" type="presParOf" srcId="{6181422E-12C6-44E4-8ED0-831672883B2F}" destId="{107D1B5E-DF33-47E1-AABD-519BC35D6598}" srcOrd="0" destOrd="0" presId="urn:microsoft.com/office/officeart/2005/8/layout/arrow2"/>
    <dgm:cxn modelId="{EEB9DA4B-9287-4241-8377-12A902C2BB80}" type="presParOf" srcId="{6181422E-12C6-44E4-8ED0-831672883B2F}" destId="{EE598541-511F-4DDC-9911-C1B14755ACBC}" srcOrd="1" destOrd="0" presId="urn:microsoft.com/office/officeart/2005/8/layout/arrow2"/>
    <dgm:cxn modelId="{16CAE794-1153-4D7A-AB99-89CAA25816E0}" type="presParOf" srcId="{6181422E-12C6-44E4-8ED0-831672883B2F}" destId="{97959294-DD3B-4ABE-B2D7-9473450A6036}" srcOrd="2" destOrd="0" presId="urn:microsoft.com/office/officeart/2005/8/layout/arrow2"/>
    <dgm:cxn modelId="{2BDFB46A-723D-4020-B328-B2C2478CE8F1}" type="presParOf" srcId="{6181422E-12C6-44E4-8ED0-831672883B2F}" destId="{1DA6ECDD-8609-48F0-B691-19BF0016F111}" srcOrd="3" destOrd="0" presId="urn:microsoft.com/office/officeart/2005/8/layout/arrow2"/>
    <dgm:cxn modelId="{F624DC40-26BD-4C2F-BEC2-622044D9D704}" type="presParOf" srcId="{6181422E-12C6-44E4-8ED0-831672883B2F}" destId="{4300E725-4333-4D77-855C-948B8B19833E}" srcOrd="4" destOrd="0" presId="urn:microsoft.com/office/officeart/2005/8/layout/arrow2"/>
    <dgm:cxn modelId="{9C318546-C103-477A-95CB-14F827B02D60}" type="presParOf" srcId="{6181422E-12C6-44E4-8ED0-831672883B2F}" destId="{651E93A0-3B25-4557-8964-BC8FAF69C1AC}"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D1B8A-69BE-8D46-BDA7-DD56A81DCA06}">
      <dsp:nvSpPr>
        <dsp:cNvPr id="0" name=""/>
        <dsp:cNvSpPr/>
      </dsp:nvSpPr>
      <dsp:spPr>
        <a:xfrm rot="16200000">
          <a:off x="428907" y="-428907"/>
          <a:ext cx="2593731" cy="3451545"/>
        </a:xfrm>
        <a:prstGeom prst="round1Rect">
          <a:avLst/>
        </a:prstGeom>
        <a:solidFill>
          <a:schemeClr val="tx2">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mj-lt"/>
              <a:cs typeface="Gill Sans"/>
            </a:rPr>
            <a:t>Current Target Users</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Schools</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Passengers</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General Public</a:t>
          </a:r>
          <a:endParaRPr lang="en-US" sz="1800" b="0" kern="1200" dirty="0" smtClean="0">
            <a:solidFill>
              <a:schemeClr val="tx1"/>
            </a:solidFill>
            <a:latin typeface="+mj-lt"/>
            <a:cs typeface="Gill Sans"/>
          </a:endParaRPr>
        </a:p>
      </dsp:txBody>
      <dsp:txXfrm rot="5400000">
        <a:off x="0" y="0"/>
        <a:ext cx="3451545" cy="1945298"/>
      </dsp:txXfrm>
    </dsp:sp>
    <dsp:sp modelId="{758ACCD8-5F01-794A-A214-530212E91278}">
      <dsp:nvSpPr>
        <dsp:cNvPr id="0" name=""/>
        <dsp:cNvSpPr/>
      </dsp:nvSpPr>
      <dsp:spPr>
        <a:xfrm>
          <a:off x="3451545" y="0"/>
          <a:ext cx="3451545" cy="2593731"/>
        </a:xfrm>
        <a:prstGeom prst="round1Rect">
          <a:avLst/>
        </a:prstGeom>
        <a:solidFill>
          <a:schemeClr val="tx2">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GB" sz="1800" b="1" kern="1200" dirty="0" smtClean="0">
            <a:solidFill>
              <a:schemeClr val="tx1"/>
            </a:solidFill>
            <a:latin typeface="+mj-lt"/>
          </a:endParaRPr>
        </a:p>
        <a:p>
          <a:pPr lvl="0" algn="ctr" defTabSz="800100">
            <a:lnSpc>
              <a:spcPct val="90000"/>
            </a:lnSpc>
            <a:spcBef>
              <a:spcPct val="0"/>
            </a:spcBef>
            <a:spcAft>
              <a:spcPct val="35000"/>
            </a:spcAft>
          </a:pPr>
          <a:r>
            <a:rPr lang="en-GB" sz="1800" b="1" kern="1200" dirty="0" smtClean="0">
              <a:solidFill>
                <a:schemeClr val="tx1"/>
              </a:solidFill>
              <a:latin typeface="+mj-lt"/>
            </a:rPr>
            <a:t>Current Impact</a:t>
          </a:r>
        </a:p>
        <a:p>
          <a:pPr lvl="0" algn="l" defTabSz="800100">
            <a:lnSpc>
              <a:spcPct val="90000"/>
            </a:lnSpc>
            <a:spcBef>
              <a:spcPct val="0"/>
            </a:spcBef>
            <a:spcAft>
              <a:spcPct val="35000"/>
            </a:spcAft>
          </a:pPr>
          <a:r>
            <a:rPr lang="en-GB" sz="1800" b="0" kern="1200" dirty="0" smtClean="0">
              <a:solidFill>
                <a:schemeClr val="tx1"/>
              </a:solidFill>
              <a:latin typeface="+mj-lt"/>
            </a:rPr>
            <a:t>- One resource for area information</a:t>
          </a:r>
        </a:p>
        <a:p>
          <a:pPr lvl="0" algn="l" defTabSz="800100">
            <a:lnSpc>
              <a:spcPct val="90000"/>
            </a:lnSpc>
            <a:spcBef>
              <a:spcPct val="0"/>
            </a:spcBef>
            <a:spcAft>
              <a:spcPct val="35000"/>
            </a:spcAft>
          </a:pPr>
          <a:r>
            <a:rPr lang="en-GB" sz="1800" b="0" kern="1200" dirty="0" smtClean="0">
              <a:solidFill>
                <a:schemeClr val="tx1"/>
              </a:solidFill>
              <a:latin typeface="+mj-lt"/>
            </a:rPr>
            <a:t>- Real time images improve understanding of key concepts</a:t>
          </a:r>
        </a:p>
        <a:p>
          <a:pPr lvl="0" algn="l" defTabSz="800100">
            <a:lnSpc>
              <a:spcPct val="90000"/>
            </a:lnSpc>
            <a:spcBef>
              <a:spcPct val="0"/>
            </a:spcBef>
            <a:spcAft>
              <a:spcPct val="35000"/>
            </a:spcAft>
          </a:pPr>
          <a:r>
            <a:rPr lang="en-GB" sz="1800" b="0" kern="1200" dirty="0" smtClean="0">
              <a:solidFill>
                <a:schemeClr val="tx1"/>
              </a:solidFill>
              <a:latin typeface="+mj-lt"/>
            </a:rPr>
            <a:t>-Individuals can track views from flights of interest</a:t>
          </a:r>
        </a:p>
      </dsp:txBody>
      <dsp:txXfrm>
        <a:off x="3451545" y="0"/>
        <a:ext cx="3451545" cy="1945298"/>
      </dsp:txXfrm>
    </dsp:sp>
    <dsp:sp modelId="{3143457D-48A9-2443-964A-A2D5D15164FA}">
      <dsp:nvSpPr>
        <dsp:cNvPr id="0" name=""/>
        <dsp:cNvSpPr/>
      </dsp:nvSpPr>
      <dsp:spPr>
        <a:xfrm rot="10800000">
          <a:off x="0" y="2593731"/>
          <a:ext cx="3451545" cy="2593731"/>
        </a:xfrm>
        <a:prstGeom prst="round1Rect">
          <a:avLst/>
        </a:prstGeom>
        <a:solidFill>
          <a:schemeClr val="accent1">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endParaRPr lang="en-US" sz="1800" b="1" kern="1200" dirty="0" smtClean="0">
            <a:solidFill>
              <a:schemeClr val="tx1"/>
            </a:solidFill>
            <a:latin typeface="+mj-lt"/>
            <a:cs typeface="Gill Sans"/>
          </a:endParaRPr>
        </a:p>
        <a:p>
          <a:pPr lvl="0" algn="ctr" defTabSz="800100">
            <a:lnSpc>
              <a:spcPct val="90000"/>
            </a:lnSpc>
            <a:spcBef>
              <a:spcPct val="0"/>
            </a:spcBef>
            <a:spcAft>
              <a:spcPct val="35000"/>
            </a:spcAft>
          </a:pPr>
          <a:r>
            <a:rPr lang="en-US" sz="1800" b="1" kern="1200" dirty="0" smtClean="0">
              <a:solidFill>
                <a:schemeClr val="tx1"/>
              </a:solidFill>
              <a:latin typeface="+mj-lt"/>
              <a:cs typeface="Gill Sans"/>
            </a:rPr>
            <a:t>Potential Users </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Air-traffic </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Academic | Geologist | Ecologist</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Met-office </a:t>
          </a:r>
        </a:p>
        <a:p>
          <a:pPr lvl="0" algn="ctr" defTabSz="800100">
            <a:lnSpc>
              <a:spcPct val="90000"/>
            </a:lnSpc>
            <a:spcBef>
              <a:spcPct val="0"/>
            </a:spcBef>
            <a:spcAft>
              <a:spcPct val="35000"/>
            </a:spcAft>
          </a:pPr>
          <a:r>
            <a:rPr lang="en-US" sz="1800" b="0" kern="1200" dirty="0" smtClean="0">
              <a:solidFill>
                <a:schemeClr val="tx1"/>
              </a:solidFill>
              <a:latin typeface="+mj-lt"/>
              <a:cs typeface="Gill Sans"/>
            </a:rPr>
            <a:t>Animal Couriers  </a:t>
          </a:r>
        </a:p>
        <a:p>
          <a:pPr lvl="0" defTabSz="800100">
            <a:lnSpc>
              <a:spcPct val="90000"/>
            </a:lnSpc>
            <a:spcBef>
              <a:spcPct val="0"/>
            </a:spcBef>
            <a:spcAft>
              <a:spcPct val="35000"/>
            </a:spcAft>
          </a:pPr>
          <a:endParaRPr lang="en-GB" sz="1800" b="1" kern="1200" dirty="0">
            <a:latin typeface="+mj-lt"/>
          </a:endParaRPr>
        </a:p>
      </dsp:txBody>
      <dsp:txXfrm rot="10800000">
        <a:off x="0" y="3242163"/>
        <a:ext cx="3451545" cy="1945298"/>
      </dsp:txXfrm>
    </dsp:sp>
    <dsp:sp modelId="{C14862E4-CF9C-5645-8977-B997654B2EEA}">
      <dsp:nvSpPr>
        <dsp:cNvPr id="0" name=""/>
        <dsp:cNvSpPr/>
      </dsp:nvSpPr>
      <dsp:spPr>
        <a:xfrm rot="5400000">
          <a:off x="3880452" y="2164823"/>
          <a:ext cx="2593731" cy="3451545"/>
        </a:xfrm>
        <a:prstGeom prst="round1Rect">
          <a:avLst/>
        </a:prstGeom>
        <a:solidFill>
          <a:schemeClr val="accent1">
            <a:lumMod val="40000"/>
            <a:lumOff val="6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GB" sz="1800" b="1" kern="1200" dirty="0" smtClean="0">
              <a:solidFill>
                <a:schemeClr val="tx1"/>
              </a:solidFill>
              <a:latin typeface="+mj-lt"/>
            </a:rPr>
            <a:t>Potential Impact</a:t>
          </a:r>
        </a:p>
        <a:p>
          <a:pPr lvl="0" algn="ctr" defTabSz="800100">
            <a:lnSpc>
              <a:spcPct val="90000"/>
            </a:lnSpc>
            <a:spcBef>
              <a:spcPct val="0"/>
            </a:spcBef>
            <a:spcAft>
              <a:spcPct val="35000"/>
            </a:spcAft>
          </a:pPr>
          <a:r>
            <a:rPr lang="en-GB" sz="1800" b="0" kern="1200" dirty="0" smtClean="0">
              <a:solidFill>
                <a:schemeClr val="tx1"/>
              </a:solidFill>
              <a:latin typeface="+mj-lt"/>
            </a:rPr>
            <a:t>Mass data collection – enhances research and continuous monitoring</a:t>
          </a:r>
        </a:p>
        <a:p>
          <a:pPr lvl="0" algn="ctr" defTabSz="800100">
            <a:lnSpc>
              <a:spcPct val="90000"/>
            </a:lnSpc>
            <a:spcBef>
              <a:spcPct val="0"/>
            </a:spcBef>
            <a:spcAft>
              <a:spcPct val="35000"/>
            </a:spcAft>
          </a:pPr>
          <a:r>
            <a:rPr lang="en-GB" sz="1800" b="0" kern="1200" dirty="0" smtClean="0">
              <a:solidFill>
                <a:schemeClr val="tx1"/>
              </a:solidFill>
              <a:latin typeface="+mj-lt"/>
            </a:rPr>
            <a:t>Lead to improvements in animal welfare during transit</a:t>
          </a:r>
          <a:endParaRPr lang="en-GB" sz="1800" b="0" kern="1200" dirty="0">
            <a:solidFill>
              <a:schemeClr val="tx1"/>
            </a:solidFill>
            <a:latin typeface="+mj-lt"/>
          </a:endParaRPr>
        </a:p>
      </dsp:txBody>
      <dsp:txXfrm rot="-5400000">
        <a:off x="3451546" y="3242163"/>
        <a:ext cx="3451545" cy="1945298"/>
      </dsp:txXfrm>
    </dsp:sp>
    <dsp:sp modelId="{3267AB19-ECE3-CB46-969E-D655E6606B4A}">
      <dsp:nvSpPr>
        <dsp:cNvPr id="0" name=""/>
        <dsp:cNvSpPr/>
      </dsp:nvSpPr>
      <dsp:spPr>
        <a:xfrm>
          <a:off x="2781766" y="2243992"/>
          <a:ext cx="1255023" cy="1061925"/>
        </a:xfrm>
        <a:prstGeom prst="roundRect">
          <a:avLst/>
        </a:prstGeom>
        <a:blipFill rotWithShape="0">
          <a:blip xmlns:r="http://schemas.openxmlformats.org/officeDocument/2006/relationships" r:embed="rId1"/>
          <a:stretch>
            <a:fillRect/>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err="1" smtClean="0">
              <a:solidFill>
                <a:srgbClr val="FF6600"/>
              </a:solidFill>
              <a:latin typeface="+mj-lt"/>
              <a:cs typeface="Gill Sans"/>
            </a:rPr>
            <a:t>PlaneView</a:t>
          </a:r>
          <a:endParaRPr lang="en-US" sz="1800" b="1" kern="1200" dirty="0">
            <a:solidFill>
              <a:srgbClr val="FF6600"/>
            </a:solidFill>
            <a:latin typeface="+mj-lt"/>
            <a:cs typeface="Gill Sans"/>
          </a:endParaRPr>
        </a:p>
      </dsp:txBody>
      <dsp:txXfrm>
        <a:off x="2833605" y="2295831"/>
        <a:ext cx="1151345" cy="958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5C1453-C941-4251-A04F-99FEEA79EAA2}">
      <dsp:nvSpPr>
        <dsp:cNvPr id="0" name=""/>
        <dsp:cNvSpPr/>
      </dsp:nvSpPr>
      <dsp:spPr>
        <a:xfrm>
          <a:off x="0" y="0"/>
          <a:ext cx="6079313" cy="3799571"/>
        </a:xfrm>
        <a:prstGeom prst="swooshArrow">
          <a:avLst>
            <a:gd name="adj1" fmla="val 25000"/>
            <a:gd name="adj2" fmla="val 25000"/>
          </a:avLst>
        </a:prstGeom>
        <a:solidFill>
          <a:schemeClr val="accent1">
            <a:lumMod val="40000"/>
            <a:lumOff val="60000"/>
          </a:schemeClr>
        </a:solidFill>
        <a:ln>
          <a:noFill/>
        </a:ln>
        <a:effectLst/>
      </dsp:spPr>
      <dsp:style>
        <a:lnRef idx="0">
          <a:scrgbClr r="0" g="0" b="0"/>
        </a:lnRef>
        <a:fillRef idx="1">
          <a:scrgbClr r="0" g="0" b="0"/>
        </a:fillRef>
        <a:effectRef idx="0">
          <a:scrgbClr r="0" g="0" b="0"/>
        </a:effectRef>
        <a:fontRef idx="minor"/>
      </dsp:style>
    </dsp:sp>
    <dsp:sp modelId="{107D1B5E-DF33-47E1-AABD-519BC35D6598}">
      <dsp:nvSpPr>
        <dsp:cNvPr id="0" name=""/>
        <dsp:cNvSpPr/>
      </dsp:nvSpPr>
      <dsp:spPr>
        <a:xfrm>
          <a:off x="922912" y="2481393"/>
          <a:ext cx="158062" cy="158062"/>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598541-511F-4DDC-9911-C1B14755ACBC}">
      <dsp:nvSpPr>
        <dsp:cNvPr id="0" name=""/>
        <dsp:cNvSpPr/>
      </dsp:nvSpPr>
      <dsp:spPr>
        <a:xfrm>
          <a:off x="1121799" y="2218022"/>
          <a:ext cx="1408901" cy="14658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754" tIns="0" rIns="0" bIns="0" numCol="1" spcCol="1270" anchor="t" anchorCtr="0">
          <a:noAutofit/>
        </a:bodyPr>
        <a:lstStyle/>
        <a:p>
          <a:pPr lvl="0" algn="l" defTabSz="711200">
            <a:lnSpc>
              <a:spcPct val="90000"/>
            </a:lnSpc>
            <a:spcBef>
              <a:spcPct val="0"/>
            </a:spcBef>
            <a:spcAft>
              <a:spcPct val="35000"/>
            </a:spcAft>
          </a:pPr>
          <a:r>
            <a:rPr lang="en-US" sz="1600" b="1" kern="1200" dirty="0" smtClean="0">
              <a:latin typeface="+mj-lt"/>
            </a:rPr>
            <a:t>0-6 </a:t>
          </a:r>
          <a:r>
            <a:rPr lang="en-US" sz="1600" b="1" kern="1200" dirty="0" smtClean="0">
              <a:latin typeface="+mj-lt"/>
            </a:rPr>
            <a:t>Months</a:t>
          </a:r>
        </a:p>
        <a:p>
          <a:pPr lvl="0" algn="l" defTabSz="711200">
            <a:lnSpc>
              <a:spcPct val="90000"/>
            </a:lnSpc>
            <a:spcBef>
              <a:spcPct val="0"/>
            </a:spcBef>
            <a:spcAft>
              <a:spcPct val="35000"/>
            </a:spcAft>
          </a:pPr>
          <a:r>
            <a:rPr lang="en-US" sz="1600" b="1" kern="1200" dirty="0" smtClean="0">
              <a:latin typeface="+mj-lt"/>
            </a:rPr>
            <a:t>Stage 1: Develop full working prototype</a:t>
          </a:r>
          <a:endParaRPr lang="en-US" sz="1600" b="1" kern="1200" dirty="0" smtClean="0">
            <a:latin typeface="+mj-lt"/>
          </a:endParaRPr>
        </a:p>
        <a:p>
          <a:pPr lvl="0" algn="l" defTabSz="711200">
            <a:lnSpc>
              <a:spcPct val="90000"/>
            </a:lnSpc>
            <a:spcBef>
              <a:spcPct val="0"/>
            </a:spcBef>
            <a:spcAft>
              <a:spcPct val="35000"/>
            </a:spcAft>
          </a:pPr>
          <a:r>
            <a:rPr lang="en-US" sz="1400" kern="1200" dirty="0" smtClean="0">
              <a:latin typeface="+mj-lt"/>
              <a:cs typeface="Gill Sans"/>
            </a:rPr>
            <a:t>Development team: </a:t>
          </a:r>
          <a:endParaRPr lang="en-US" sz="1400" kern="1200" dirty="0" smtClean="0">
            <a:latin typeface="+mj-lt"/>
            <a:cs typeface="Gill Sans"/>
          </a:endParaRPr>
        </a:p>
        <a:p>
          <a:pPr lvl="0" algn="l" defTabSz="711200">
            <a:lnSpc>
              <a:spcPct val="90000"/>
            </a:lnSpc>
            <a:spcBef>
              <a:spcPct val="0"/>
            </a:spcBef>
            <a:spcAft>
              <a:spcPct val="35000"/>
            </a:spcAft>
          </a:pPr>
          <a:r>
            <a:rPr lang="en-US" sz="1400" kern="1200" dirty="0" smtClean="0">
              <a:latin typeface="+mj-lt"/>
              <a:cs typeface="Gill Sans"/>
            </a:rPr>
            <a:t>Back-end developers</a:t>
          </a:r>
        </a:p>
        <a:p>
          <a:pPr lvl="0" algn="l" defTabSz="711200">
            <a:lnSpc>
              <a:spcPct val="90000"/>
            </a:lnSpc>
            <a:spcBef>
              <a:spcPct val="0"/>
            </a:spcBef>
            <a:spcAft>
              <a:spcPct val="35000"/>
            </a:spcAft>
          </a:pPr>
          <a:r>
            <a:rPr lang="en-US" sz="1400" kern="1200" dirty="0" smtClean="0">
              <a:latin typeface="+mj-lt"/>
              <a:cs typeface="Gill Sans"/>
            </a:rPr>
            <a:t>Front-end developers</a:t>
          </a:r>
        </a:p>
        <a:p>
          <a:pPr lvl="0" algn="l" defTabSz="711200">
            <a:lnSpc>
              <a:spcPct val="90000"/>
            </a:lnSpc>
            <a:spcBef>
              <a:spcPct val="0"/>
            </a:spcBef>
            <a:spcAft>
              <a:spcPct val="35000"/>
            </a:spcAft>
          </a:pPr>
          <a:r>
            <a:rPr lang="en-US" sz="1400" kern="1200" dirty="0" smtClean="0">
              <a:latin typeface="+mj-lt"/>
              <a:cs typeface="Gill Sans"/>
            </a:rPr>
            <a:t> </a:t>
          </a:r>
          <a:endParaRPr lang="en-US" sz="1400" kern="1200" dirty="0" smtClean="0">
            <a:latin typeface="+mj-lt"/>
          </a:endParaRPr>
        </a:p>
      </dsp:txBody>
      <dsp:txXfrm>
        <a:off x="1121799" y="2218022"/>
        <a:ext cx="1408901" cy="1465821"/>
      </dsp:txXfrm>
    </dsp:sp>
    <dsp:sp modelId="{97959294-DD3B-4ABE-B2D7-9473450A6036}">
      <dsp:nvSpPr>
        <dsp:cNvPr id="0" name=""/>
        <dsp:cNvSpPr/>
      </dsp:nvSpPr>
      <dsp:spPr>
        <a:xfrm>
          <a:off x="2318114" y="1448670"/>
          <a:ext cx="285727" cy="285727"/>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A6ECDD-8609-48F0-B691-19BF0016F111}">
      <dsp:nvSpPr>
        <dsp:cNvPr id="0" name=""/>
        <dsp:cNvSpPr/>
      </dsp:nvSpPr>
      <dsp:spPr>
        <a:xfrm>
          <a:off x="2683999" y="1309392"/>
          <a:ext cx="1582396" cy="26312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401" tIns="0" rIns="0" bIns="0" numCol="1" spcCol="1270" anchor="t" anchorCtr="0">
          <a:noAutofit/>
        </a:bodyPr>
        <a:lstStyle/>
        <a:p>
          <a:pPr lvl="0" algn="l" defTabSz="711200">
            <a:lnSpc>
              <a:spcPct val="90000"/>
            </a:lnSpc>
            <a:spcBef>
              <a:spcPct val="0"/>
            </a:spcBef>
            <a:spcAft>
              <a:spcPct val="35000"/>
            </a:spcAft>
          </a:pPr>
          <a:r>
            <a:rPr lang="en-US" sz="1600" b="1" kern="1200" dirty="0" smtClean="0">
              <a:latin typeface="+mj-lt"/>
              <a:cs typeface="Gill Sans"/>
            </a:rPr>
            <a:t>7-12 </a:t>
          </a:r>
          <a:r>
            <a:rPr lang="en-US" sz="1600" b="1" kern="1200" dirty="0" smtClean="0">
              <a:latin typeface="+mj-lt"/>
              <a:cs typeface="Gill Sans"/>
            </a:rPr>
            <a:t>Months</a:t>
          </a:r>
        </a:p>
        <a:p>
          <a:pPr lvl="0" algn="l" defTabSz="711200">
            <a:lnSpc>
              <a:spcPct val="90000"/>
            </a:lnSpc>
            <a:spcBef>
              <a:spcPct val="0"/>
            </a:spcBef>
            <a:spcAft>
              <a:spcPct val="35000"/>
            </a:spcAft>
          </a:pPr>
          <a:r>
            <a:rPr lang="en-US" sz="1600" b="1" kern="1200" dirty="0" smtClean="0">
              <a:latin typeface="+mj-lt"/>
              <a:cs typeface="Gill Sans"/>
            </a:rPr>
            <a:t>Contact potential partners and further development </a:t>
          </a:r>
          <a:endParaRPr lang="en-US" sz="1400" kern="1200" dirty="0" smtClean="0">
            <a:latin typeface="+mj-lt"/>
            <a:cs typeface="Gill Sans"/>
          </a:endParaRPr>
        </a:p>
        <a:p>
          <a:pPr lvl="0" algn="l" defTabSz="711200">
            <a:lnSpc>
              <a:spcPct val="90000"/>
            </a:lnSpc>
            <a:spcBef>
              <a:spcPct val="0"/>
            </a:spcBef>
            <a:spcAft>
              <a:spcPct val="35000"/>
            </a:spcAft>
          </a:pPr>
          <a:r>
            <a:rPr lang="en-US" sz="1400" kern="1200" dirty="0" smtClean="0">
              <a:latin typeface="+mj-lt"/>
              <a:cs typeface="Gill Sans"/>
            </a:rPr>
            <a:t>-Partnership with British </a:t>
          </a:r>
          <a:r>
            <a:rPr lang="en-US" sz="1400" kern="1200" dirty="0" smtClean="0">
              <a:latin typeface="+mj-lt"/>
              <a:cs typeface="Gill Sans"/>
            </a:rPr>
            <a:t>language council</a:t>
          </a:r>
          <a:r>
            <a:rPr lang="en-US" sz="1400" kern="1200" dirty="0" smtClean="0">
              <a:latin typeface="+mj-lt"/>
              <a:cs typeface="Gill Sans"/>
            </a:rPr>
            <a:t>, UNESCO, Language </a:t>
          </a:r>
          <a:r>
            <a:rPr lang="en-US" sz="1400" kern="1200" dirty="0" smtClean="0">
              <a:latin typeface="+mj-lt"/>
              <a:cs typeface="Gill Sans"/>
            </a:rPr>
            <a:t>Learning schools, </a:t>
          </a:r>
          <a:r>
            <a:rPr lang="en-US" sz="1400" kern="1200" dirty="0" smtClean="0">
              <a:latin typeface="+mj-lt"/>
              <a:cs typeface="Gill Sans"/>
            </a:rPr>
            <a:t>Museums </a:t>
          </a:r>
        </a:p>
        <a:p>
          <a:pPr lvl="0" algn="l" defTabSz="711200">
            <a:lnSpc>
              <a:spcPct val="90000"/>
            </a:lnSpc>
            <a:spcBef>
              <a:spcPct val="0"/>
            </a:spcBef>
            <a:spcAft>
              <a:spcPct val="35000"/>
            </a:spcAft>
          </a:pPr>
          <a:endParaRPr lang="en-US" sz="1400" kern="1200" dirty="0">
            <a:latin typeface="+mj-lt"/>
          </a:endParaRPr>
        </a:p>
      </dsp:txBody>
      <dsp:txXfrm>
        <a:off x="2683999" y="1309392"/>
        <a:ext cx="1582396" cy="2631248"/>
      </dsp:txXfrm>
    </dsp:sp>
    <dsp:sp modelId="{4300E725-4333-4D77-855C-948B8B19833E}">
      <dsp:nvSpPr>
        <dsp:cNvPr id="0" name=""/>
        <dsp:cNvSpPr/>
      </dsp:nvSpPr>
      <dsp:spPr>
        <a:xfrm>
          <a:off x="3996005" y="820220"/>
          <a:ext cx="395155" cy="395155"/>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E93A0-3B25-4557-8964-BC8FAF69C1AC}">
      <dsp:nvSpPr>
        <dsp:cNvPr id="0" name=""/>
        <dsp:cNvSpPr/>
      </dsp:nvSpPr>
      <dsp:spPr>
        <a:xfrm>
          <a:off x="4387729" y="810952"/>
          <a:ext cx="1511633" cy="2640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385" tIns="0" rIns="0" bIns="0" numCol="1" spcCol="1270" anchor="t" anchorCtr="0">
          <a:noAutofit/>
        </a:bodyPr>
        <a:lstStyle/>
        <a:p>
          <a:pPr lvl="0" algn="l" defTabSz="711200">
            <a:lnSpc>
              <a:spcPct val="90000"/>
            </a:lnSpc>
            <a:spcBef>
              <a:spcPct val="0"/>
            </a:spcBef>
            <a:spcAft>
              <a:spcPct val="35000"/>
            </a:spcAft>
          </a:pPr>
          <a:r>
            <a:rPr lang="en-US" sz="1600" b="1" kern="1200" dirty="0" smtClean="0">
              <a:latin typeface="+mj-lt"/>
              <a:cs typeface="Gill Sans"/>
            </a:rPr>
            <a:t>13-18 </a:t>
          </a:r>
          <a:r>
            <a:rPr lang="en-US" sz="1600" b="1" kern="1200" dirty="0" smtClean="0">
              <a:latin typeface="+mj-lt"/>
              <a:cs typeface="Gill Sans"/>
            </a:rPr>
            <a:t>Months</a:t>
          </a:r>
        </a:p>
        <a:p>
          <a:pPr lvl="0" algn="l" defTabSz="711200">
            <a:lnSpc>
              <a:spcPct val="90000"/>
            </a:lnSpc>
            <a:spcBef>
              <a:spcPct val="0"/>
            </a:spcBef>
            <a:spcAft>
              <a:spcPct val="35000"/>
            </a:spcAft>
          </a:pPr>
          <a:r>
            <a:rPr lang="en-US" sz="1600" b="1" kern="1200" dirty="0" smtClean="0">
              <a:latin typeface="+mj-lt"/>
              <a:cs typeface="Gill Sans"/>
            </a:rPr>
            <a:t>Stage2: Invest in hardware, develop social media links.</a:t>
          </a:r>
        </a:p>
        <a:p>
          <a:pPr lvl="0" algn="l" defTabSz="711200">
            <a:lnSpc>
              <a:spcPct val="90000"/>
            </a:lnSpc>
            <a:spcBef>
              <a:spcPct val="0"/>
            </a:spcBef>
            <a:spcAft>
              <a:spcPct val="35000"/>
            </a:spcAft>
          </a:pPr>
          <a:r>
            <a:rPr lang="en-US" sz="1600" b="1" kern="1200" dirty="0" smtClean="0">
              <a:latin typeface="+mj-lt"/>
              <a:cs typeface="Gill Sans"/>
            </a:rPr>
            <a:t>- </a:t>
          </a:r>
          <a:r>
            <a:rPr lang="en-US" sz="1600" b="0" kern="1200" dirty="0" smtClean="0">
              <a:latin typeface="+mj-lt"/>
              <a:cs typeface="Gill Sans"/>
            </a:rPr>
            <a:t>install further cameras on planes and on the ground</a:t>
          </a:r>
          <a:endParaRPr lang="en-US" sz="1600" b="0" kern="1200" dirty="0" smtClean="0">
            <a:latin typeface="+mj-lt"/>
            <a:cs typeface="Gill Sans"/>
          </a:endParaRPr>
        </a:p>
        <a:p>
          <a:pPr lvl="0" algn="l" defTabSz="711200">
            <a:lnSpc>
              <a:spcPct val="90000"/>
            </a:lnSpc>
            <a:spcBef>
              <a:spcPct val="0"/>
            </a:spcBef>
            <a:spcAft>
              <a:spcPct val="35000"/>
            </a:spcAft>
          </a:pPr>
          <a:r>
            <a:rPr lang="en-US" sz="1400" kern="1200" dirty="0" smtClean="0">
              <a:latin typeface="+mj-lt"/>
              <a:cs typeface="Gill Sans"/>
            </a:rPr>
            <a:t>- Social Media interaction (linking a users previous life events and memories as they pass relevant countries) </a:t>
          </a:r>
        </a:p>
        <a:p>
          <a:pPr lvl="0" algn="l" defTabSz="711200">
            <a:lnSpc>
              <a:spcPct val="90000"/>
            </a:lnSpc>
            <a:spcBef>
              <a:spcPct val="0"/>
            </a:spcBef>
            <a:spcAft>
              <a:spcPct val="35000"/>
            </a:spcAft>
          </a:pPr>
          <a:endParaRPr lang="en-US" sz="1400" kern="1200" dirty="0">
            <a:latin typeface="+mj-lt"/>
          </a:endParaRPr>
        </a:p>
      </dsp:txBody>
      <dsp:txXfrm>
        <a:off x="4387729" y="810952"/>
        <a:ext cx="1511633" cy="264070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9777B1-4440-3940-8AF4-F79AD9AE1EA8}" type="datetimeFigureOut">
              <a:rPr lang="en-US" smtClean="0"/>
              <a:t>4/11/2015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D8414C-DF87-2A4B-82B5-A2496BC2A53A}" type="slidenum">
              <a:rPr lang="en-US" smtClean="0"/>
              <a:t>‹#›</a:t>
            </a:fld>
            <a:endParaRPr lang="en-US"/>
          </a:p>
        </p:txBody>
      </p:sp>
    </p:spTree>
    <p:extLst>
      <p:ext uri="{BB962C8B-B14F-4D97-AF65-F5344CB8AC3E}">
        <p14:creationId xmlns:p14="http://schemas.microsoft.com/office/powerpoint/2010/main" val="3523050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We are </a:t>
            </a:r>
            <a:r>
              <a:rPr lang="en-GB" dirty="0" err="1" smtClean="0"/>
              <a:t>PlaneView</a:t>
            </a:r>
            <a:r>
              <a:rPr lang="en-GB" dirty="0" smtClean="0"/>
              <a:t> – Our team is</a:t>
            </a:r>
            <a:r>
              <a:rPr lang="en-GB" baseline="0" dirty="0" smtClean="0"/>
              <a:t> special as we represent a diverse range of backgrounds from developers to teachers and management specialists. This means we have been able to create a concept which tackles many issues using one web based platform.</a:t>
            </a:r>
          </a:p>
          <a:p>
            <a:pPr marL="171450" indent="-171450">
              <a:buFont typeface="Arial" panose="020B0604020202020204" pitchFamily="34" charset="0"/>
              <a:buChar char="•"/>
            </a:pPr>
            <a:r>
              <a:rPr lang="en-GB" baseline="0" dirty="0" smtClean="0"/>
              <a:t>We came together as we were all passionate about improving educational resources and user experience.</a:t>
            </a:r>
          </a:p>
          <a:p>
            <a:pPr marL="171450" indent="-171450">
              <a:buFont typeface="Arial" panose="020B0604020202020204" pitchFamily="34" charset="0"/>
              <a:buChar char="•"/>
            </a:pPr>
            <a:r>
              <a:rPr lang="en-GB" baseline="0" dirty="0" smtClean="0"/>
              <a:t> As our initial ideas developed we realised that our educational tool has uses far beyond the classroom and that the data we collect could influence research, environmental issues and even animal welfare.</a:t>
            </a:r>
          </a:p>
          <a:p>
            <a:pPr marL="171450" indent="-171450">
              <a:buFont typeface="Arial" panose="020B0604020202020204" pitchFamily="34" charset="0"/>
              <a:buChar char="•"/>
            </a:pPr>
            <a:r>
              <a:rPr lang="en-GB" baseline="0" dirty="0" smtClean="0"/>
              <a:t>Our product will be driven by user demand and has the potential to develop alongside their requirements.</a:t>
            </a:r>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1</a:t>
            </a:fld>
            <a:endParaRPr lang="en-US"/>
          </a:p>
        </p:txBody>
      </p:sp>
    </p:spTree>
    <p:extLst>
      <p:ext uri="{BB962C8B-B14F-4D97-AF65-F5344CB8AC3E}">
        <p14:creationId xmlns:p14="http://schemas.microsoft.com/office/powerpoint/2010/main" val="3388944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Problem</a:t>
            </a:r>
            <a:r>
              <a:rPr lang="en-GB" baseline="0" dirty="0" smtClean="0"/>
              <a:t> 1: conceptualisation difficulties</a:t>
            </a:r>
          </a:p>
          <a:p>
            <a:r>
              <a:rPr lang="en-GB" baseline="0" dirty="0" smtClean="0"/>
              <a:t>Live aerial footage combined with information about countries and their current climatic conditions would allow pupils to compare their situation with others across the globe in real- time. This allows them to visualise how while they are awake other countries are sleeping or experiencing radical climate differences </a:t>
            </a:r>
          </a:p>
          <a:p>
            <a:r>
              <a:rPr lang="en-GB" baseline="0" dirty="0" smtClean="0"/>
              <a:t>Problem 2: Airlines currently provide a range of in flight entertainments however existing information about the planes position fails to include information about the places that the aircraft passes. </a:t>
            </a:r>
          </a:p>
          <a:p>
            <a:r>
              <a:rPr lang="en-GB" baseline="0" dirty="0" smtClean="0"/>
              <a:t>Our product fills a gap in the market and the data it collects offers many business opportunities for customers beyond our current target audience. </a:t>
            </a:r>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2</a:t>
            </a:fld>
            <a:endParaRPr lang="en-US"/>
          </a:p>
        </p:txBody>
      </p:sp>
    </p:spTree>
    <p:extLst>
      <p:ext uri="{BB962C8B-B14F-4D97-AF65-F5344CB8AC3E}">
        <p14:creationId xmlns:p14="http://schemas.microsoft.com/office/powerpoint/2010/main" val="91262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you open </a:t>
            </a:r>
            <a:r>
              <a:rPr lang="en-GB" dirty="0" err="1" smtClean="0"/>
              <a:t>PlaneView</a:t>
            </a:r>
            <a:r>
              <a:rPr lang="en-GB" dirty="0" smtClean="0"/>
              <a:t> from a</a:t>
            </a:r>
            <a:r>
              <a:rPr lang="en-GB" baseline="0" dirty="0" smtClean="0"/>
              <a:t> ground based server </a:t>
            </a:r>
            <a:r>
              <a:rPr lang="en-GB" dirty="0" smtClean="0"/>
              <a:t>you will first be able to select a flight to track.</a:t>
            </a:r>
            <a:r>
              <a:rPr lang="en-GB" baseline="0" dirty="0" smtClean="0"/>
              <a:t> For in-flight users the </a:t>
            </a:r>
            <a:r>
              <a:rPr lang="en-GB" baseline="0" dirty="0" err="1" smtClean="0"/>
              <a:t>PlaneView</a:t>
            </a:r>
            <a:r>
              <a:rPr lang="en-GB" baseline="0" dirty="0" smtClean="0"/>
              <a:t> package will automatically connect with that aircraft’s data.</a:t>
            </a:r>
          </a:p>
          <a:p>
            <a:r>
              <a:rPr lang="en-GB" baseline="0" dirty="0" smtClean="0"/>
              <a:t>Once a flight is selected you will be able to see the live images from that aircraft and this is overlaid onto maps and images of the local area. This allows viewing of the country even on cloudy days.</a:t>
            </a:r>
          </a:p>
          <a:p>
            <a:r>
              <a:rPr lang="en-GB" baseline="0" dirty="0" smtClean="0"/>
              <a:t>From the map, users will be able to select cities and landmarks to access additional information.</a:t>
            </a:r>
          </a:p>
          <a:p>
            <a:r>
              <a:rPr lang="en-GB" baseline="0" dirty="0" smtClean="0"/>
              <a:t>Links to existing real-time ground cameras will allow live coverage of the area where available.</a:t>
            </a:r>
          </a:p>
          <a:p>
            <a:r>
              <a:rPr lang="en-GB" baseline="0" dirty="0" smtClean="0"/>
              <a:t>The aircraft button allows you to rotate the image allowing 360 degree views from the air.</a:t>
            </a:r>
          </a:p>
          <a:p>
            <a:r>
              <a:rPr lang="en-GB" baseline="0" dirty="0" smtClean="0"/>
              <a:t>Links to additional information sites allow additional features such as language learning.</a:t>
            </a:r>
          </a:p>
          <a:p>
            <a:r>
              <a:rPr lang="en-GB" baseline="0" dirty="0" smtClean="0"/>
              <a:t>If a user simply wants to view the flight all overlays can be switched off to allow clear views of the spectacles </a:t>
            </a:r>
            <a:r>
              <a:rPr lang="en-GB" baseline="0" dirty="0" err="1" smtClean="0"/>
              <a:t>enroute</a:t>
            </a:r>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3</a:t>
            </a:fld>
            <a:endParaRPr lang="en-US"/>
          </a:p>
        </p:txBody>
      </p:sp>
    </p:spTree>
    <p:extLst>
      <p:ext uri="{BB962C8B-B14F-4D97-AF65-F5344CB8AC3E}">
        <p14:creationId xmlns:p14="http://schemas.microsoft.com/office/powerpoint/2010/main" val="2225424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 you open </a:t>
            </a:r>
            <a:r>
              <a:rPr lang="en-GB" dirty="0" err="1" smtClean="0"/>
              <a:t>PlaneView</a:t>
            </a:r>
            <a:r>
              <a:rPr lang="en-GB" dirty="0" smtClean="0"/>
              <a:t> from a</a:t>
            </a:r>
            <a:r>
              <a:rPr lang="en-GB" baseline="0" dirty="0" smtClean="0"/>
              <a:t> ground based server </a:t>
            </a:r>
            <a:r>
              <a:rPr lang="en-GB" dirty="0" smtClean="0"/>
              <a:t>you will first be able to select a flight to track.</a:t>
            </a:r>
            <a:r>
              <a:rPr lang="en-GB" baseline="0" dirty="0" smtClean="0"/>
              <a:t> For in-flight users the </a:t>
            </a:r>
            <a:r>
              <a:rPr lang="en-GB" baseline="0" dirty="0" err="1" smtClean="0"/>
              <a:t>PlaneView</a:t>
            </a:r>
            <a:r>
              <a:rPr lang="en-GB" baseline="0" dirty="0" smtClean="0"/>
              <a:t> package will automatically connect with that aircraft’s data.</a:t>
            </a:r>
          </a:p>
          <a:p>
            <a:r>
              <a:rPr lang="en-GB" baseline="0" dirty="0" smtClean="0"/>
              <a:t>Once a flight is selected you will be able to see the live images from that aircraft and this is overlaid onto maps and images of the local area. This allows viewing of the country even on cloudy days.</a:t>
            </a:r>
          </a:p>
          <a:p>
            <a:r>
              <a:rPr lang="en-GB" baseline="0" dirty="0" smtClean="0"/>
              <a:t>From the map, users will be able to select cities and landmarks to access additional information.</a:t>
            </a:r>
          </a:p>
          <a:p>
            <a:r>
              <a:rPr lang="en-GB" baseline="0" dirty="0" smtClean="0"/>
              <a:t>Links to existing real-time ground cameras will allow live coverage of the area where available.</a:t>
            </a:r>
          </a:p>
          <a:p>
            <a:r>
              <a:rPr lang="en-GB" baseline="0" dirty="0" smtClean="0"/>
              <a:t>The aircraft button allows you to rotate the image allowing 360 degree views from the air.</a:t>
            </a:r>
          </a:p>
          <a:p>
            <a:r>
              <a:rPr lang="en-GB" baseline="0" dirty="0" smtClean="0"/>
              <a:t>Links to additional information sites allow additional features such as language learning.</a:t>
            </a:r>
          </a:p>
          <a:p>
            <a:r>
              <a:rPr lang="en-GB" baseline="0" dirty="0" smtClean="0"/>
              <a:t>If a user simply wants to view the flight all overlays can be switched off to allow clear views of the spectacles </a:t>
            </a:r>
            <a:r>
              <a:rPr lang="en-GB" baseline="0" dirty="0" err="1" smtClean="0"/>
              <a:t>enroute</a:t>
            </a:r>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4</a:t>
            </a:fld>
            <a:endParaRPr lang="en-US"/>
          </a:p>
        </p:txBody>
      </p:sp>
    </p:spTree>
    <p:extLst>
      <p:ext uri="{BB962C8B-B14F-4D97-AF65-F5344CB8AC3E}">
        <p14:creationId xmlns:p14="http://schemas.microsoft.com/office/powerpoint/2010/main" val="2603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[present clockwise]</a:t>
            </a:r>
          </a:p>
          <a:p>
            <a:r>
              <a:rPr lang="en-GB" baseline="0" dirty="0" err="1" smtClean="0"/>
              <a:t>PlaneView</a:t>
            </a:r>
            <a:r>
              <a:rPr lang="en-GB" baseline="0" dirty="0" smtClean="0"/>
              <a:t> will change the approach to learning about countries whether in a school, at home or whilst flying over them. Real time data allows live comparisons between countries on one platform, this has not been done before. It allows difficult concepts such as </a:t>
            </a:r>
            <a:r>
              <a:rPr lang="en-GB" baseline="0" dirty="0" err="1" smtClean="0"/>
              <a:t>timezones</a:t>
            </a:r>
            <a:r>
              <a:rPr lang="en-GB" baseline="0" dirty="0" smtClean="0"/>
              <a:t> and environmental differences to be easily visualise.</a:t>
            </a:r>
          </a:p>
          <a:p>
            <a:r>
              <a:rPr lang="en-GB" baseline="0" dirty="0" smtClean="0"/>
              <a:t>Currently our project has a small scale impact, however, if data is being continuously collected from regular flightpaths this mass data collection has many potential uses.</a:t>
            </a:r>
          </a:p>
          <a:p>
            <a:r>
              <a:rPr lang="en-GB" baseline="0" dirty="0" smtClean="0"/>
              <a:t>Air traffic</a:t>
            </a:r>
          </a:p>
          <a:p>
            <a:r>
              <a:rPr lang="en-GB" baseline="0" dirty="0" smtClean="0"/>
              <a:t>Academics can monitor changes in the landscape such as area of waterbodies and developments in land use. </a:t>
            </a:r>
          </a:p>
          <a:p>
            <a:r>
              <a:rPr lang="en-GB" baseline="0" dirty="0" smtClean="0"/>
              <a:t>Weather information can be tracked</a:t>
            </a:r>
          </a:p>
          <a:p>
            <a:r>
              <a:rPr lang="en-GB" baseline="0" dirty="0" smtClean="0"/>
              <a:t>And, potential real time images of animals in the aircraft hold can lead to improvements in animal welfare.</a:t>
            </a:r>
          </a:p>
          <a:p>
            <a:r>
              <a:rPr lang="en-GB" baseline="0" dirty="0" smtClean="0"/>
              <a:t>For more potential uses consult our booklet where we highlight the potential customer base for our fully developed product.</a:t>
            </a:r>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5</a:t>
            </a:fld>
            <a:endParaRPr lang="en-US"/>
          </a:p>
        </p:txBody>
      </p:sp>
    </p:spTree>
    <p:extLst>
      <p:ext uri="{BB962C8B-B14F-4D97-AF65-F5344CB8AC3E}">
        <p14:creationId xmlns:p14="http://schemas.microsoft.com/office/powerpoint/2010/main" val="733353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Current on ground footage benefit public and school use – But not in sufficient resolution for additional users such as behavioural sciences who might need to observe individual animal responses on the ground</a:t>
            </a:r>
          </a:p>
          <a:p>
            <a:endParaRPr lang="en-GB" dirty="0" smtClean="0"/>
          </a:p>
          <a:p>
            <a:endParaRPr lang="en-GB" dirty="0"/>
          </a:p>
        </p:txBody>
      </p:sp>
      <p:sp>
        <p:nvSpPr>
          <p:cNvPr id="4" name="Slide Number Placeholder 3"/>
          <p:cNvSpPr>
            <a:spLocks noGrp="1"/>
          </p:cNvSpPr>
          <p:nvPr>
            <p:ph type="sldNum" sz="quarter" idx="10"/>
          </p:nvPr>
        </p:nvSpPr>
        <p:spPr/>
        <p:txBody>
          <a:bodyPr/>
          <a:lstStyle/>
          <a:p>
            <a:fld id="{D7D8414C-DF87-2A4B-82B5-A2496BC2A53A}" type="slidenum">
              <a:rPr lang="en-US" smtClean="0"/>
              <a:t>6</a:t>
            </a:fld>
            <a:endParaRPr lang="en-US"/>
          </a:p>
        </p:txBody>
      </p:sp>
    </p:spTree>
    <p:extLst>
      <p:ext uri="{BB962C8B-B14F-4D97-AF65-F5344CB8AC3E}">
        <p14:creationId xmlns:p14="http://schemas.microsoft.com/office/powerpoint/2010/main" val="1149301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B273398-41A4-B54D-B8F0-0DA2EDF534B5}"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88483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273398-41A4-B54D-B8F0-0DA2EDF534B5}"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332640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273398-41A4-B54D-B8F0-0DA2EDF534B5}"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228405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B273398-41A4-B54D-B8F0-0DA2EDF534B5}"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197946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B273398-41A4-B54D-B8F0-0DA2EDF534B5}"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3034783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B273398-41A4-B54D-B8F0-0DA2EDF534B5}"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389695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B273398-41A4-B54D-B8F0-0DA2EDF534B5}"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204161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B273398-41A4-B54D-B8F0-0DA2EDF534B5}"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390206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273398-41A4-B54D-B8F0-0DA2EDF534B5}"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292679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273398-41A4-B54D-B8F0-0DA2EDF534B5}"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134801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B273398-41A4-B54D-B8F0-0DA2EDF534B5}"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D1491C-2315-BE42-9E29-61146BBB0881}" type="slidenum">
              <a:rPr lang="en-US" smtClean="0"/>
              <a:t>‹#›</a:t>
            </a:fld>
            <a:endParaRPr lang="en-US"/>
          </a:p>
        </p:txBody>
      </p:sp>
    </p:spTree>
    <p:extLst>
      <p:ext uri="{BB962C8B-B14F-4D97-AF65-F5344CB8AC3E}">
        <p14:creationId xmlns:p14="http://schemas.microsoft.com/office/powerpoint/2010/main" val="4005155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73398-41A4-B54D-B8F0-0DA2EDF534B5}" type="datetimeFigureOut">
              <a:rPr lang="en-US" smtClean="0"/>
              <a:t>4/11/2015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1491C-2315-BE42-9E29-61146BBB0881}" type="slidenum">
              <a:rPr lang="en-US" smtClean="0"/>
              <a:t>‹#›</a:t>
            </a:fld>
            <a:endParaRPr lang="en-US"/>
          </a:p>
        </p:txBody>
      </p:sp>
    </p:spTree>
    <p:extLst>
      <p:ext uri="{BB962C8B-B14F-4D97-AF65-F5344CB8AC3E}">
        <p14:creationId xmlns:p14="http://schemas.microsoft.com/office/powerpoint/2010/main" val="2815931853"/>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pic>
        <p:nvPicPr>
          <p:cNvPr id="4" name="Picture 3" descr="Screen Shot 2015-04-11 at 17.32.4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08" y="679805"/>
            <a:ext cx="6700424" cy="5313226"/>
          </a:xfrm>
          <a:prstGeom prst="rect">
            <a:avLst/>
          </a:prstGeom>
        </p:spPr>
      </p:pic>
    </p:spTree>
    <p:extLst>
      <p:ext uri="{BB962C8B-B14F-4D97-AF65-F5344CB8AC3E}">
        <p14:creationId xmlns:p14="http://schemas.microsoft.com/office/powerpoint/2010/main" val="1450367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777" y="655093"/>
            <a:ext cx="3219545" cy="1098973"/>
          </a:xfrm>
          <a:solidFill>
            <a:schemeClr val="bg1"/>
          </a:solidFill>
        </p:spPr>
        <p:txBody>
          <a:bodyPr>
            <a:normAutofit fontScale="90000"/>
          </a:bodyPr>
          <a:lstStyle/>
          <a:p>
            <a:pPr algn="ctr"/>
            <a:r>
              <a:rPr lang="en-GB" b="1" dirty="0" err="1" smtClean="0"/>
              <a:t>PlaneView</a:t>
            </a:r>
            <a:r>
              <a:rPr lang="en-GB" b="1" dirty="0" smtClean="0"/>
              <a:t> Team </a:t>
            </a:r>
            <a:endParaRPr lang="en-GB" b="1" dirty="0"/>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1615" y="4701194"/>
            <a:ext cx="1392701" cy="110436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https://fbcdn-sphotos-a-a.akamaihd.net/hphotos-ak-xfp1/v/t1.0-9/1234912_10202070284293352_1493710590_n.jpg?oh=cfc245cfdd4e0bdfae9c713403dbca92&amp;oe=55A679D3&amp;__gda__=1437107833_7d14bcb9d3d096b8caf5ddedd56045aa"/>
          <p:cNvPicPr>
            <a:picLocks noChangeAspect="1" noChangeArrowheads="1"/>
          </p:cNvPicPr>
          <p:nvPr/>
        </p:nvPicPr>
        <p:blipFill rotWithShape="1">
          <a:blip r:embed="rId3">
            <a:extLst>
              <a:ext uri="{28A0092B-C50C-407E-A947-70E740481C1C}">
                <a14:useLocalDpi xmlns:a14="http://schemas.microsoft.com/office/drawing/2010/main" val="0"/>
              </a:ext>
            </a:extLst>
          </a:blip>
          <a:srcRect l="10480" r="8776" b="25111"/>
          <a:stretch/>
        </p:blipFill>
        <p:spPr bwMode="auto">
          <a:xfrm>
            <a:off x="1678512" y="1847937"/>
            <a:ext cx="850791" cy="107605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facebook face.jpg"/>
          <p:cNvPicPr>
            <a:picLocks noChangeAspect="1" noChangeArrowheads="1"/>
          </p:cNvPicPr>
          <p:nvPr/>
        </p:nvPicPr>
        <p:blipFill rotWithShape="1">
          <a:blip r:embed="rId4">
            <a:extLst>
              <a:ext uri="{28A0092B-C50C-407E-A947-70E740481C1C}">
                <a14:useLocalDpi xmlns:a14="http://schemas.microsoft.com/office/drawing/2010/main" val="0"/>
              </a:ext>
            </a:extLst>
          </a:blip>
          <a:srcRect l="4929" r="8512"/>
          <a:stretch/>
        </p:blipFill>
        <p:spPr bwMode="auto">
          <a:xfrm>
            <a:off x="4208829" y="1869331"/>
            <a:ext cx="931416" cy="107605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fbcdn-sphotos-g-a.akamaihd.net/hphotos-ak-xpa1/v/t1.0-9/994473_10154765059325254_7842421660129424384_n.jpg?oh=1f006c92f66825ffdc1bf5c6e7eaa847&amp;oe=55A3E8AD&amp;__gda__=1441016597_076749b3a0b2852f62928e7f9ca479fe"/>
          <p:cNvPicPr>
            <a:picLocks noChangeAspect="1" noChangeArrowheads="1"/>
          </p:cNvPicPr>
          <p:nvPr/>
        </p:nvPicPr>
        <p:blipFill rotWithShape="1">
          <a:blip r:embed="rId5">
            <a:extLst>
              <a:ext uri="{28A0092B-C50C-407E-A947-70E740481C1C}">
                <a14:useLocalDpi xmlns:a14="http://schemas.microsoft.com/office/drawing/2010/main" val="0"/>
              </a:ext>
            </a:extLst>
          </a:blip>
          <a:srcRect l="19578" r="14344" b="37999"/>
          <a:stretch/>
        </p:blipFill>
        <p:spPr bwMode="auto">
          <a:xfrm>
            <a:off x="416751" y="1847937"/>
            <a:ext cx="875986" cy="1095923"/>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https://fbcdn-sphotos-d-a.akamaihd.net/hphotos-ak-xap1/t31.0-8/1511834_376409719186084_7975370295266745404_o.jpg"/>
          <p:cNvPicPr>
            <a:picLocks noChangeAspect="1" noChangeArrowheads="1"/>
          </p:cNvPicPr>
          <p:nvPr/>
        </p:nvPicPr>
        <p:blipFill rotWithShape="1">
          <a:blip r:embed="rId6">
            <a:extLst>
              <a:ext uri="{28A0092B-C50C-407E-A947-70E740481C1C}">
                <a14:useLocalDpi xmlns:a14="http://schemas.microsoft.com/office/drawing/2010/main" val="0"/>
              </a:ext>
            </a:extLst>
          </a:blip>
          <a:srcRect l="45994" r="16827" b="32755"/>
          <a:stretch/>
        </p:blipFill>
        <p:spPr bwMode="auto">
          <a:xfrm>
            <a:off x="5526019" y="1864671"/>
            <a:ext cx="899699" cy="1085372"/>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scontent-lhr.xx.fbcdn.net/hphotos-xfp1/v/t1.0-9/10350337_10203214153134215_2437779405740895724_n.jpg?oh=76f0c74f50b5a665d7f772aef61caf58&amp;oe=55B51141"/>
          <p:cNvPicPr>
            <a:picLocks noChangeAspect="1" noChangeArrowheads="1"/>
          </p:cNvPicPr>
          <p:nvPr/>
        </p:nvPicPr>
        <p:blipFill rotWithShape="1">
          <a:blip r:embed="rId7">
            <a:extLst>
              <a:ext uri="{28A0092B-C50C-407E-A947-70E740481C1C}">
                <a14:useLocalDpi xmlns:a14="http://schemas.microsoft.com/office/drawing/2010/main" val="0"/>
              </a:ext>
            </a:extLst>
          </a:blip>
          <a:srcRect l="5144" t="44128" r="83744" b="30964"/>
          <a:stretch/>
        </p:blipFill>
        <p:spPr bwMode="auto">
          <a:xfrm>
            <a:off x="2953002" y="1847937"/>
            <a:ext cx="870053" cy="109702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s://scontent-lhr.xx.fbcdn.net/hphotos-xfp1/v/t1.0-9/10350337_10203214153134215_2437779405740895724_n.jpg?oh=76f0c74f50b5a665d7f772aef61caf58&amp;oe=55B51141"/>
          <p:cNvPicPr>
            <a:picLocks noChangeAspect="1" noChangeArrowheads="1"/>
          </p:cNvPicPr>
          <p:nvPr/>
        </p:nvPicPr>
        <p:blipFill rotWithShape="1">
          <a:blip r:embed="rId7">
            <a:extLst>
              <a:ext uri="{28A0092B-C50C-407E-A947-70E740481C1C}">
                <a14:useLocalDpi xmlns:a14="http://schemas.microsoft.com/office/drawing/2010/main" val="0"/>
              </a:ext>
            </a:extLst>
          </a:blip>
          <a:srcRect l="29185" t="51524" r="57931" b="19846"/>
          <a:stretch/>
        </p:blipFill>
        <p:spPr bwMode="auto">
          <a:xfrm>
            <a:off x="6848803" y="1844730"/>
            <a:ext cx="881869" cy="11023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1213" y="3007347"/>
            <a:ext cx="899459" cy="923330"/>
          </a:xfrm>
          <a:prstGeom prst="rect">
            <a:avLst/>
          </a:prstGeom>
          <a:noFill/>
        </p:spPr>
        <p:txBody>
          <a:bodyPr wrap="square" rtlCol="0">
            <a:spAutoFit/>
          </a:bodyPr>
          <a:lstStyle/>
          <a:p>
            <a:r>
              <a:rPr lang="en-GB" sz="1350" b="1" dirty="0">
                <a:solidFill>
                  <a:schemeClr val="bg1"/>
                </a:solidFill>
              </a:rPr>
              <a:t>Yu</a:t>
            </a:r>
          </a:p>
          <a:p>
            <a:r>
              <a:rPr lang="en-GB" sz="1350" b="1" dirty="0" err="1">
                <a:solidFill>
                  <a:schemeClr val="bg1"/>
                </a:solidFill>
              </a:rPr>
              <a:t>Xie</a:t>
            </a:r>
            <a:endParaRPr lang="en-GB" sz="1350" b="1" dirty="0">
              <a:solidFill>
                <a:schemeClr val="bg1"/>
              </a:solidFill>
            </a:endParaRPr>
          </a:p>
          <a:p>
            <a:endParaRPr lang="en-GB" sz="1350" dirty="0"/>
          </a:p>
          <a:p>
            <a:r>
              <a:rPr lang="en-GB" sz="1350" b="1" dirty="0"/>
              <a:t>Designer</a:t>
            </a:r>
          </a:p>
        </p:txBody>
      </p:sp>
      <p:sp>
        <p:nvSpPr>
          <p:cNvPr id="6" name="TextBox 5"/>
          <p:cNvSpPr txBox="1"/>
          <p:nvPr/>
        </p:nvSpPr>
        <p:spPr>
          <a:xfrm>
            <a:off x="4177268" y="2966771"/>
            <a:ext cx="925183" cy="1131079"/>
          </a:xfrm>
          <a:prstGeom prst="rect">
            <a:avLst/>
          </a:prstGeom>
          <a:noFill/>
        </p:spPr>
        <p:txBody>
          <a:bodyPr wrap="square" rtlCol="0">
            <a:spAutoFit/>
          </a:bodyPr>
          <a:lstStyle/>
          <a:p>
            <a:r>
              <a:rPr lang="en-GB" sz="1350" b="1" dirty="0">
                <a:solidFill>
                  <a:schemeClr val="bg1"/>
                </a:solidFill>
              </a:rPr>
              <a:t>Sarah</a:t>
            </a:r>
          </a:p>
          <a:p>
            <a:r>
              <a:rPr lang="en-GB" sz="1350" b="1" dirty="0">
                <a:solidFill>
                  <a:schemeClr val="bg1"/>
                </a:solidFill>
              </a:rPr>
              <a:t>Spooner</a:t>
            </a:r>
          </a:p>
          <a:p>
            <a:endParaRPr lang="en-GB" sz="1350" dirty="0"/>
          </a:p>
          <a:p>
            <a:r>
              <a:rPr lang="en-GB" sz="1350" b="1" dirty="0" smtClean="0"/>
              <a:t>Educator</a:t>
            </a:r>
            <a:endParaRPr lang="en-GB" sz="1350" b="1" dirty="0"/>
          </a:p>
          <a:p>
            <a:endParaRPr lang="en-GB" sz="1350" b="1" dirty="0"/>
          </a:p>
        </p:txBody>
      </p:sp>
      <p:sp>
        <p:nvSpPr>
          <p:cNvPr id="7" name="TextBox 6"/>
          <p:cNvSpPr txBox="1"/>
          <p:nvPr/>
        </p:nvSpPr>
        <p:spPr>
          <a:xfrm>
            <a:off x="335980" y="2966771"/>
            <a:ext cx="1202092" cy="1131079"/>
          </a:xfrm>
          <a:prstGeom prst="rect">
            <a:avLst/>
          </a:prstGeom>
          <a:noFill/>
        </p:spPr>
        <p:txBody>
          <a:bodyPr wrap="square" rtlCol="0">
            <a:spAutoFit/>
          </a:bodyPr>
          <a:lstStyle/>
          <a:p>
            <a:r>
              <a:rPr lang="en-GB" sz="1350" b="1" dirty="0">
                <a:solidFill>
                  <a:schemeClr val="bg1"/>
                </a:solidFill>
              </a:rPr>
              <a:t>Kenny </a:t>
            </a:r>
            <a:r>
              <a:rPr lang="en-GB" sz="1350" b="1" dirty="0" err="1">
                <a:solidFill>
                  <a:schemeClr val="bg1"/>
                </a:solidFill>
              </a:rPr>
              <a:t>Chelikuzhiyil</a:t>
            </a:r>
            <a:endParaRPr lang="en-GB" sz="1350" b="1" dirty="0">
              <a:solidFill>
                <a:schemeClr val="bg1"/>
              </a:solidFill>
            </a:endParaRPr>
          </a:p>
          <a:p>
            <a:endParaRPr lang="en-GB" sz="1350" dirty="0"/>
          </a:p>
          <a:p>
            <a:r>
              <a:rPr lang="en-GB" sz="1350" b="1" dirty="0"/>
              <a:t>Backend</a:t>
            </a:r>
          </a:p>
          <a:p>
            <a:r>
              <a:rPr lang="en-GB" sz="1350" b="1" dirty="0"/>
              <a:t>Developer</a:t>
            </a:r>
          </a:p>
        </p:txBody>
      </p:sp>
      <p:sp>
        <p:nvSpPr>
          <p:cNvPr id="8" name="TextBox 7"/>
          <p:cNvSpPr txBox="1"/>
          <p:nvPr/>
        </p:nvSpPr>
        <p:spPr>
          <a:xfrm>
            <a:off x="5526020" y="3004271"/>
            <a:ext cx="984104" cy="1131079"/>
          </a:xfrm>
          <a:prstGeom prst="rect">
            <a:avLst/>
          </a:prstGeom>
          <a:noFill/>
        </p:spPr>
        <p:txBody>
          <a:bodyPr wrap="square" rtlCol="0">
            <a:spAutoFit/>
          </a:bodyPr>
          <a:lstStyle/>
          <a:p>
            <a:r>
              <a:rPr lang="en-GB" sz="1350" b="1" dirty="0" err="1">
                <a:solidFill>
                  <a:schemeClr val="bg1"/>
                </a:solidFill>
              </a:rPr>
              <a:t>Vivek</a:t>
            </a:r>
            <a:r>
              <a:rPr lang="en-GB" sz="1350" b="1" dirty="0">
                <a:solidFill>
                  <a:schemeClr val="bg1"/>
                </a:solidFill>
              </a:rPr>
              <a:t> </a:t>
            </a:r>
            <a:r>
              <a:rPr lang="en-GB" sz="1350" b="1" dirty="0" err="1">
                <a:solidFill>
                  <a:schemeClr val="bg1"/>
                </a:solidFill>
              </a:rPr>
              <a:t>Warriar</a:t>
            </a:r>
            <a:endParaRPr lang="en-GB" sz="1350" b="1" dirty="0">
              <a:solidFill>
                <a:schemeClr val="bg1"/>
              </a:solidFill>
            </a:endParaRPr>
          </a:p>
          <a:p>
            <a:endParaRPr lang="en-GB" sz="1350" dirty="0"/>
          </a:p>
          <a:p>
            <a:r>
              <a:rPr lang="en-GB" sz="1350" b="1" dirty="0"/>
              <a:t>Frontend</a:t>
            </a:r>
          </a:p>
          <a:p>
            <a:r>
              <a:rPr lang="en-GB" sz="1350" b="1" dirty="0"/>
              <a:t>Developer</a:t>
            </a:r>
          </a:p>
        </p:txBody>
      </p:sp>
      <p:sp>
        <p:nvSpPr>
          <p:cNvPr id="9" name="TextBox 8"/>
          <p:cNvSpPr txBox="1"/>
          <p:nvPr/>
        </p:nvSpPr>
        <p:spPr>
          <a:xfrm>
            <a:off x="2904572" y="3004904"/>
            <a:ext cx="918482" cy="1131079"/>
          </a:xfrm>
          <a:prstGeom prst="rect">
            <a:avLst/>
          </a:prstGeom>
          <a:noFill/>
        </p:spPr>
        <p:txBody>
          <a:bodyPr wrap="square" rtlCol="0">
            <a:spAutoFit/>
          </a:bodyPr>
          <a:lstStyle/>
          <a:p>
            <a:r>
              <a:rPr lang="en-GB" sz="1350" b="1" dirty="0">
                <a:solidFill>
                  <a:schemeClr val="bg1"/>
                </a:solidFill>
              </a:rPr>
              <a:t>Bruno Orozco</a:t>
            </a:r>
          </a:p>
          <a:p>
            <a:endParaRPr lang="en-GB" sz="1350" dirty="0"/>
          </a:p>
          <a:p>
            <a:r>
              <a:rPr lang="en-GB" sz="1350" b="1" dirty="0"/>
              <a:t>Backend</a:t>
            </a:r>
          </a:p>
          <a:p>
            <a:r>
              <a:rPr lang="en-GB" sz="1350" b="1" dirty="0"/>
              <a:t>Developer</a:t>
            </a:r>
          </a:p>
        </p:txBody>
      </p:sp>
      <p:sp>
        <p:nvSpPr>
          <p:cNvPr id="10" name="TextBox 9"/>
          <p:cNvSpPr txBox="1"/>
          <p:nvPr/>
        </p:nvSpPr>
        <p:spPr>
          <a:xfrm>
            <a:off x="1660307" y="2950043"/>
            <a:ext cx="1170460" cy="1338828"/>
          </a:xfrm>
          <a:prstGeom prst="rect">
            <a:avLst/>
          </a:prstGeom>
          <a:noFill/>
        </p:spPr>
        <p:txBody>
          <a:bodyPr wrap="square" rtlCol="0">
            <a:spAutoFit/>
          </a:bodyPr>
          <a:lstStyle/>
          <a:p>
            <a:r>
              <a:rPr lang="en-GB" sz="1350" b="1" dirty="0" err="1">
                <a:solidFill>
                  <a:schemeClr val="bg1"/>
                </a:solidFill>
              </a:rPr>
              <a:t>Malek</a:t>
            </a:r>
            <a:endParaRPr lang="en-GB" sz="1350" b="1" dirty="0">
              <a:solidFill>
                <a:schemeClr val="bg1"/>
              </a:solidFill>
            </a:endParaRPr>
          </a:p>
          <a:p>
            <a:r>
              <a:rPr lang="en-GB" sz="1350" b="1" dirty="0">
                <a:solidFill>
                  <a:schemeClr val="bg1"/>
                </a:solidFill>
              </a:rPr>
              <a:t>El- </a:t>
            </a:r>
            <a:r>
              <a:rPr lang="en-GB" sz="1350" b="1" dirty="0" err="1">
                <a:solidFill>
                  <a:schemeClr val="bg1"/>
                </a:solidFill>
              </a:rPr>
              <a:t>Qallali</a:t>
            </a:r>
            <a:endParaRPr lang="en-GB" sz="1350" b="1" dirty="0">
              <a:solidFill>
                <a:schemeClr val="bg1"/>
              </a:solidFill>
            </a:endParaRPr>
          </a:p>
          <a:p>
            <a:endParaRPr lang="en-GB" sz="1350" dirty="0"/>
          </a:p>
          <a:p>
            <a:r>
              <a:rPr lang="en-GB" sz="1350" b="1" dirty="0" smtClean="0"/>
              <a:t>Innovation  Management </a:t>
            </a:r>
            <a:endParaRPr lang="en-GB" sz="1350" b="1" dirty="0"/>
          </a:p>
          <a:p>
            <a:r>
              <a:rPr lang="en-GB" sz="1350" b="1" dirty="0"/>
              <a:t>Analyst</a:t>
            </a:r>
          </a:p>
        </p:txBody>
      </p:sp>
      <p:sp>
        <p:nvSpPr>
          <p:cNvPr id="12" name="TextBox 11"/>
          <p:cNvSpPr txBox="1"/>
          <p:nvPr/>
        </p:nvSpPr>
        <p:spPr>
          <a:xfrm>
            <a:off x="8048154" y="2943860"/>
            <a:ext cx="925697" cy="1131079"/>
          </a:xfrm>
          <a:prstGeom prst="rect">
            <a:avLst/>
          </a:prstGeom>
          <a:noFill/>
        </p:spPr>
        <p:txBody>
          <a:bodyPr wrap="square" rtlCol="0">
            <a:spAutoFit/>
          </a:bodyPr>
          <a:lstStyle/>
          <a:p>
            <a:r>
              <a:rPr lang="en-GB" sz="1350" b="1" dirty="0" err="1">
                <a:solidFill>
                  <a:schemeClr val="bg1"/>
                </a:solidFill>
              </a:rPr>
              <a:t>Yuhan</a:t>
            </a:r>
            <a:endParaRPr lang="en-GB" sz="1350" b="1" dirty="0">
              <a:solidFill>
                <a:schemeClr val="bg1"/>
              </a:solidFill>
            </a:endParaRPr>
          </a:p>
          <a:p>
            <a:r>
              <a:rPr lang="en-GB" sz="1350" b="1" dirty="0">
                <a:solidFill>
                  <a:schemeClr val="bg1"/>
                </a:solidFill>
              </a:rPr>
              <a:t>Zhou</a:t>
            </a:r>
          </a:p>
          <a:p>
            <a:endParaRPr lang="en-GB" sz="1350" dirty="0"/>
          </a:p>
          <a:p>
            <a:r>
              <a:rPr lang="en-GB" sz="1350" b="1" dirty="0"/>
              <a:t>Frontend</a:t>
            </a:r>
          </a:p>
          <a:p>
            <a:r>
              <a:rPr lang="en-GB" sz="1350" b="1" dirty="0"/>
              <a:t>Developer</a:t>
            </a:r>
          </a:p>
        </p:txBody>
      </p:sp>
      <p:pic>
        <p:nvPicPr>
          <p:cNvPr id="8208" name="Picture 16" descr="https://fbcdn-sphotos-d-a.akamaihd.net/hphotos-ak-xft1/v/t1.0-9/1514610_580649352080143_2423266734778325012_n.jpg?oh=5de691103dbdd98723aa9f1b23747bef&amp;oe=559B1C7E&amp;__gda__=1440758872_19c248212a36fbfd2a41b5da7468e6bb"/>
          <p:cNvPicPr>
            <a:picLocks noChangeAspect="1" noChangeArrowheads="1"/>
          </p:cNvPicPr>
          <p:nvPr/>
        </p:nvPicPr>
        <p:blipFill rotWithShape="1">
          <a:blip r:embed="rId8">
            <a:extLst>
              <a:ext uri="{28A0092B-C50C-407E-A947-70E740481C1C}">
                <a14:useLocalDpi xmlns:a14="http://schemas.microsoft.com/office/drawing/2010/main" val="0"/>
              </a:ext>
            </a:extLst>
          </a:blip>
          <a:srcRect l="23831" t="25759" r="32267" b="18957"/>
          <a:stretch/>
        </p:blipFill>
        <p:spPr bwMode="auto">
          <a:xfrm>
            <a:off x="8085369" y="1847943"/>
            <a:ext cx="888482" cy="1118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531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3777" y="312588"/>
            <a:ext cx="4976446" cy="1143000"/>
          </a:xfrm>
          <a:solidFill>
            <a:schemeClr val="bg1"/>
          </a:solidFill>
        </p:spPr>
        <p:txBody>
          <a:bodyPr>
            <a:normAutofit/>
          </a:bodyPr>
          <a:lstStyle/>
          <a:p>
            <a:r>
              <a:rPr lang="en-US" dirty="0" smtClean="0"/>
              <a:t>Current Problems  </a:t>
            </a:r>
            <a:endParaRPr lang="en-US" dirty="0"/>
          </a:p>
        </p:txBody>
      </p:sp>
      <p:sp>
        <p:nvSpPr>
          <p:cNvPr id="3" name="Content Placeholder 2"/>
          <p:cNvSpPr>
            <a:spLocks noGrp="1"/>
          </p:cNvSpPr>
          <p:nvPr>
            <p:ph idx="1"/>
          </p:nvPr>
        </p:nvSpPr>
        <p:spPr>
          <a:solidFill>
            <a:schemeClr val="bg1"/>
          </a:solidFill>
        </p:spPr>
        <p:txBody>
          <a:bodyPr>
            <a:normAutofit/>
          </a:bodyPr>
          <a:lstStyle/>
          <a:p>
            <a:pPr algn="just"/>
            <a:endParaRPr lang="en-US" sz="2800" dirty="0" smtClean="0"/>
          </a:p>
          <a:p>
            <a:pPr algn="just"/>
            <a:r>
              <a:rPr lang="en-US" sz="2800" b="1" dirty="0" smtClean="0"/>
              <a:t>Problem 1: </a:t>
            </a:r>
            <a:r>
              <a:rPr lang="en-US" sz="2800" dirty="0" smtClean="0"/>
              <a:t>Children find it difficult to conceptualize ideas about day and night, time zones and seasons in other countries. </a:t>
            </a:r>
          </a:p>
          <a:p>
            <a:pPr algn="just"/>
            <a:endParaRPr lang="en-US" sz="2800" dirty="0"/>
          </a:p>
          <a:p>
            <a:pPr algn="just"/>
            <a:r>
              <a:rPr lang="en-US" sz="2800" b="1" dirty="0" smtClean="0"/>
              <a:t>Problem 2: </a:t>
            </a:r>
            <a:r>
              <a:rPr lang="en-US" sz="2800" dirty="0" smtClean="0"/>
              <a:t>Currently </a:t>
            </a:r>
            <a:r>
              <a:rPr lang="en-US" sz="2800" dirty="0" smtClean="0"/>
              <a:t>there is a gap in the market for linking educational and entertainment </a:t>
            </a:r>
            <a:r>
              <a:rPr lang="en-US" sz="2800" dirty="0" smtClean="0"/>
              <a:t>resources on inflight experiences </a:t>
            </a:r>
            <a:endParaRPr lang="en-US" sz="2800" dirty="0"/>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287" y="325238"/>
            <a:ext cx="1409513" cy="111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9938"/>
            <a:ext cx="1409513" cy="11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48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3777" y="312588"/>
            <a:ext cx="4976446" cy="1143000"/>
          </a:xfrm>
          <a:solidFill>
            <a:schemeClr val="bg1"/>
          </a:solidFill>
        </p:spPr>
        <p:txBody>
          <a:bodyPr>
            <a:normAutofit/>
          </a:bodyPr>
          <a:lstStyle/>
          <a:p>
            <a:r>
              <a:rPr lang="en-US" dirty="0" smtClean="0"/>
              <a:t>Our Solution</a:t>
            </a:r>
            <a:endParaRPr lang="en-US" dirty="0"/>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287" y="325238"/>
            <a:ext cx="1409513" cy="111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9938"/>
            <a:ext cx="1409513" cy="11177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2172321" y="1675623"/>
            <a:ext cx="4457699" cy="38678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smtClean="0"/>
          </a:p>
          <a:p>
            <a:pPr algn="ctr"/>
            <a:endParaRPr lang="en-GB" dirty="0"/>
          </a:p>
          <a:p>
            <a:pPr algn="ctr"/>
            <a:endParaRPr lang="en-GB" dirty="0" smtClean="0"/>
          </a:p>
          <a:p>
            <a:pPr algn="ctr"/>
            <a:endParaRPr lang="en-GB" dirty="0"/>
          </a:p>
          <a:p>
            <a:pPr algn="ctr"/>
            <a:r>
              <a:rPr lang="en-GB" b="1" dirty="0" smtClean="0">
                <a:solidFill>
                  <a:schemeClr val="tx1"/>
                </a:solidFill>
              </a:rPr>
              <a:t>Centralised platform</a:t>
            </a:r>
            <a:endParaRPr lang="en-GB" b="1" dirty="0">
              <a:solidFill>
                <a:schemeClr val="tx1"/>
              </a:solidFill>
            </a:endParaRPr>
          </a:p>
        </p:txBody>
      </p:sp>
      <p:sp>
        <p:nvSpPr>
          <p:cNvPr id="7" name="Oval 6"/>
          <p:cNvSpPr/>
          <p:nvPr/>
        </p:nvSpPr>
        <p:spPr>
          <a:xfrm>
            <a:off x="5877246" y="3825731"/>
            <a:ext cx="2199543" cy="21717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Information on landmarks that the flight passes</a:t>
            </a:r>
            <a:endParaRPr lang="en-GB" b="1" dirty="0">
              <a:solidFill>
                <a:schemeClr val="tx1"/>
              </a:solidFill>
            </a:endParaRPr>
          </a:p>
        </p:txBody>
      </p:sp>
      <p:sp>
        <p:nvSpPr>
          <p:cNvPr id="8" name="Oval 7"/>
          <p:cNvSpPr/>
          <p:nvPr/>
        </p:nvSpPr>
        <p:spPr>
          <a:xfrm>
            <a:off x="412736" y="1442938"/>
            <a:ext cx="2305370" cy="2166616"/>
          </a:xfrm>
          <a:prstGeom prst="ellipse">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solidFill>
                  <a:schemeClr val="tx1"/>
                </a:solidFill>
              </a:rPr>
              <a:t>Overlay to Open source maps</a:t>
            </a:r>
            <a:endParaRPr lang="en-GB" b="1" dirty="0">
              <a:solidFill>
                <a:schemeClr val="tx1"/>
              </a:solidFill>
            </a:endParaRPr>
          </a:p>
        </p:txBody>
      </p:sp>
      <p:sp>
        <p:nvSpPr>
          <p:cNvPr id="9" name="Oval 8"/>
          <p:cNvSpPr/>
          <p:nvPr/>
        </p:nvSpPr>
        <p:spPr>
          <a:xfrm>
            <a:off x="6024976" y="1455589"/>
            <a:ext cx="2175957" cy="220745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Real time footage from plane</a:t>
            </a:r>
            <a:endParaRPr lang="en-GB" b="1" dirty="0">
              <a:solidFill>
                <a:schemeClr val="tx1"/>
              </a:solidFill>
            </a:endParaRPr>
          </a:p>
        </p:txBody>
      </p:sp>
      <p:pic>
        <p:nvPicPr>
          <p:cNvPr id="10"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9003" y="2273759"/>
            <a:ext cx="2210120" cy="1752556"/>
          </a:xfrm>
          <a:prstGeom prst="rect">
            <a:avLst/>
          </a:prstGeom>
          <a:noFill/>
          <a:extLst>
            <a:ext uri="{909E8E84-426E-40DD-AFC4-6F175D3DCCD1}">
              <a14:hiddenFill xmlns:a14="http://schemas.microsoft.com/office/drawing/2010/main">
                <a:solidFill>
                  <a:srgbClr val="FFFFFF"/>
                </a:solidFill>
              </a14:hiddenFill>
            </a:ext>
          </a:extLst>
        </p:spPr>
      </p:pic>
      <p:sp>
        <p:nvSpPr>
          <p:cNvPr id="12" name="Oval 11"/>
          <p:cNvSpPr/>
          <p:nvPr/>
        </p:nvSpPr>
        <p:spPr>
          <a:xfrm>
            <a:off x="3096152" y="4624451"/>
            <a:ext cx="2348280" cy="22335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Link to additional learning and information resources</a:t>
            </a:r>
            <a:endParaRPr lang="en-GB" b="1" dirty="0">
              <a:solidFill>
                <a:schemeClr val="tx1"/>
              </a:solidFill>
            </a:endParaRPr>
          </a:p>
        </p:txBody>
      </p:sp>
      <p:sp>
        <p:nvSpPr>
          <p:cNvPr id="13" name="Oval 12"/>
          <p:cNvSpPr/>
          <p:nvPr/>
        </p:nvSpPr>
        <p:spPr>
          <a:xfrm>
            <a:off x="398104" y="3825731"/>
            <a:ext cx="2215341" cy="19731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Link to existing live footage from the ground</a:t>
            </a:r>
            <a:endParaRPr lang="en-GB" b="1" dirty="0">
              <a:solidFill>
                <a:schemeClr val="tx1"/>
              </a:solidFill>
            </a:endParaRPr>
          </a:p>
        </p:txBody>
      </p:sp>
    </p:spTree>
    <p:extLst>
      <p:ext uri="{BB962C8B-B14F-4D97-AF65-F5344CB8AC3E}">
        <p14:creationId xmlns:p14="http://schemas.microsoft.com/office/powerpoint/2010/main" val="27904111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3777" y="312588"/>
            <a:ext cx="4976446" cy="1143000"/>
          </a:xfrm>
          <a:solidFill>
            <a:schemeClr val="bg1"/>
          </a:solidFill>
        </p:spPr>
        <p:txBody>
          <a:bodyPr>
            <a:normAutofit/>
          </a:bodyPr>
          <a:lstStyle/>
          <a:p>
            <a:r>
              <a:rPr lang="en-US" dirty="0" smtClean="0"/>
              <a:t>Demo</a:t>
            </a:r>
            <a:endParaRPr lang="en-US" dirty="0"/>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287" y="325238"/>
            <a:ext cx="1409513" cy="111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9938"/>
            <a:ext cx="1409513" cy="11177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
          </p:nvPr>
        </p:nvSpPr>
        <p:spPr/>
        <p:txBody>
          <a:bodyPr/>
          <a:lstStyle/>
          <a:p>
            <a:endParaRPr lang="en-GB"/>
          </a:p>
        </p:txBody>
      </p:sp>
    </p:spTree>
    <p:extLst>
      <p:ext uri="{BB962C8B-B14F-4D97-AF65-F5344CB8AC3E}">
        <p14:creationId xmlns:p14="http://schemas.microsoft.com/office/powerpoint/2010/main" val="2994029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9573" y="322678"/>
            <a:ext cx="5297365" cy="898739"/>
          </a:xfrm>
          <a:solidFill>
            <a:schemeClr val="bg1"/>
          </a:solidFill>
        </p:spPr>
        <p:txBody>
          <a:bodyPr>
            <a:normAutofit/>
          </a:bodyPr>
          <a:lstStyle/>
          <a:p>
            <a:pPr algn="ctr"/>
            <a:r>
              <a:rPr lang="en-US" b="1" dirty="0" smtClean="0"/>
              <a:t>Impact</a:t>
            </a:r>
            <a:endParaRPr lang="en-US"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56068074"/>
              </p:ext>
            </p:extLst>
          </p:nvPr>
        </p:nvGraphicFramePr>
        <p:xfrm>
          <a:off x="1027571" y="1494692"/>
          <a:ext cx="6903091" cy="51874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20906" y="3751676"/>
            <a:ext cx="1466556" cy="1162933"/>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83777" y="312588"/>
            <a:ext cx="4976446" cy="1143000"/>
          </a:xfrm>
          <a:solidFill>
            <a:schemeClr val="bg1"/>
          </a:solidFill>
        </p:spPr>
        <p:txBody>
          <a:bodyPr>
            <a:normAutofit/>
          </a:bodyPr>
          <a:lstStyle/>
          <a:p>
            <a:r>
              <a:rPr lang="en-US" dirty="0" smtClean="0"/>
              <a:t>What we need</a:t>
            </a:r>
            <a:endParaRPr lang="en-US" dirty="0"/>
          </a:p>
        </p:txBody>
      </p:sp>
      <p:sp>
        <p:nvSpPr>
          <p:cNvPr id="3" name="Content Placeholder 2"/>
          <p:cNvSpPr>
            <a:spLocks noGrp="1"/>
          </p:cNvSpPr>
          <p:nvPr>
            <p:ph idx="1"/>
          </p:nvPr>
        </p:nvSpPr>
        <p:spPr>
          <a:xfrm>
            <a:off x="457200" y="1600200"/>
            <a:ext cx="8229599" cy="4525963"/>
          </a:xfrm>
          <a:solidFill>
            <a:schemeClr val="bg1"/>
          </a:solidFill>
        </p:spPr>
        <p:txBody>
          <a:bodyPr>
            <a:normAutofit/>
          </a:bodyPr>
          <a:lstStyle/>
          <a:p>
            <a:pPr algn="just"/>
            <a:r>
              <a:rPr lang="en-US" sz="2800" dirty="0" smtClean="0"/>
              <a:t>Stage 1: Live footage from commercial flights</a:t>
            </a:r>
          </a:p>
          <a:p>
            <a:pPr marL="0" indent="0" algn="just">
              <a:buNone/>
            </a:pPr>
            <a:endParaRPr lang="en-US" sz="2800" dirty="0" smtClean="0"/>
          </a:p>
          <a:p>
            <a:pPr algn="just"/>
            <a:r>
              <a:rPr lang="en-US" sz="2800" dirty="0" smtClean="0"/>
              <a:t>Stage 1 &amp; 2: Permissions to link existing ground footage to our platform</a:t>
            </a:r>
          </a:p>
          <a:p>
            <a:pPr marL="0" indent="0" algn="just">
              <a:buNone/>
            </a:pPr>
            <a:endParaRPr lang="en-US" sz="2800" dirty="0" smtClean="0"/>
          </a:p>
          <a:p>
            <a:pPr algn="just"/>
            <a:r>
              <a:rPr lang="en-US" sz="2800" dirty="0" smtClean="0"/>
              <a:t>Stage 2: Install sensors and cameras to additional flights and areas</a:t>
            </a:r>
          </a:p>
          <a:p>
            <a:pPr algn="just"/>
            <a:endParaRPr lang="en-US" sz="2800" dirty="0" smtClean="0"/>
          </a:p>
          <a:p>
            <a:pPr algn="just"/>
            <a:endParaRPr lang="en-US" sz="2800" dirty="0" smtClean="0"/>
          </a:p>
          <a:p>
            <a:pPr algn="just"/>
            <a:endParaRPr lang="en-US" sz="2800" dirty="0" smtClean="0"/>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77287" y="325238"/>
            <a:ext cx="1409513" cy="111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99938"/>
            <a:ext cx="1409513" cy="11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733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1068" y="443846"/>
            <a:ext cx="4361864" cy="803783"/>
          </a:xfrm>
          <a:solidFill>
            <a:schemeClr val="bg1"/>
          </a:solidFill>
        </p:spPr>
        <p:txBody>
          <a:bodyPr/>
          <a:lstStyle/>
          <a:p>
            <a:pPr algn="ctr"/>
            <a:r>
              <a:rPr lang="en-US" b="1" dirty="0" smtClean="0"/>
              <a:t>Impact Statement </a:t>
            </a:r>
            <a:endParaRPr lang="en-US" b="1" dirty="0"/>
          </a:p>
        </p:txBody>
      </p:sp>
      <p:sp>
        <p:nvSpPr>
          <p:cNvPr id="3" name="Content Placeholder 2"/>
          <p:cNvSpPr>
            <a:spLocks noGrp="1"/>
          </p:cNvSpPr>
          <p:nvPr>
            <p:ph idx="1"/>
          </p:nvPr>
        </p:nvSpPr>
        <p:spPr>
          <a:solidFill>
            <a:schemeClr val="bg1"/>
          </a:solidFill>
        </p:spPr>
        <p:txBody>
          <a:bodyPr>
            <a:normAutofit fontScale="92500" lnSpcReduction="20000"/>
          </a:bodyPr>
          <a:lstStyle/>
          <a:p>
            <a:pPr algn="just"/>
            <a:r>
              <a:rPr lang="en-US" dirty="0">
                <a:latin typeface="Gill Sans"/>
                <a:cs typeface="Gill Sans"/>
              </a:rPr>
              <a:t>Vision: </a:t>
            </a:r>
            <a:endParaRPr lang="en-US" dirty="0" smtClean="0">
              <a:latin typeface="Gill Sans"/>
              <a:cs typeface="Gill Sans"/>
            </a:endParaRPr>
          </a:p>
          <a:p>
            <a:pPr marL="0" indent="0" algn="just">
              <a:buNone/>
            </a:pPr>
            <a:r>
              <a:rPr lang="en-US" dirty="0" smtClean="0">
                <a:latin typeface="Gill Sans"/>
                <a:cs typeface="Gill Sans"/>
              </a:rPr>
              <a:t>To </a:t>
            </a:r>
            <a:r>
              <a:rPr lang="en-US" dirty="0">
                <a:latin typeface="Gill Sans"/>
                <a:cs typeface="Gill Sans"/>
              </a:rPr>
              <a:t>provide innovative real-time </a:t>
            </a:r>
            <a:r>
              <a:rPr lang="en-US" dirty="0" smtClean="0">
                <a:latin typeface="Gill Sans"/>
                <a:cs typeface="Gill Sans"/>
              </a:rPr>
              <a:t>footage on </a:t>
            </a:r>
            <a:r>
              <a:rPr lang="en-US" dirty="0">
                <a:latin typeface="Gill Sans"/>
                <a:cs typeface="Gill Sans"/>
              </a:rPr>
              <a:t>every aircraft in the </a:t>
            </a:r>
            <a:r>
              <a:rPr lang="en-US" dirty="0" smtClean="0">
                <a:latin typeface="Gill Sans"/>
                <a:cs typeface="Gill Sans"/>
              </a:rPr>
              <a:t>world, </a:t>
            </a:r>
            <a:r>
              <a:rPr lang="en-US" dirty="0">
                <a:latin typeface="Gill Sans"/>
                <a:cs typeface="Gill Sans"/>
              </a:rPr>
              <a:t>that will </a:t>
            </a:r>
            <a:r>
              <a:rPr lang="en-US" dirty="0" smtClean="0">
                <a:latin typeface="Gill Sans"/>
                <a:cs typeface="Gill Sans"/>
              </a:rPr>
              <a:t>enhance education, environment monitoring and animal welfare. </a:t>
            </a:r>
            <a:endParaRPr lang="en-US" dirty="0">
              <a:latin typeface="Gill Sans"/>
              <a:cs typeface="Gill Sans"/>
            </a:endParaRPr>
          </a:p>
          <a:p>
            <a:pPr marL="0" indent="0" algn="just">
              <a:buNone/>
            </a:pPr>
            <a:endParaRPr lang="en-US" dirty="0"/>
          </a:p>
          <a:p>
            <a:pPr algn="just"/>
            <a:r>
              <a:rPr lang="en-US" dirty="0">
                <a:latin typeface="Gill Sans"/>
                <a:cs typeface="Gill Sans"/>
              </a:rPr>
              <a:t>Mission: </a:t>
            </a:r>
            <a:endParaRPr lang="en-US" dirty="0" smtClean="0">
              <a:latin typeface="Gill Sans"/>
              <a:cs typeface="Gill Sans"/>
            </a:endParaRPr>
          </a:p>
          <a:p>
            <a:pPr marL="0" indent="0" algn="just">
              <a:buNone/>
            </a:pPr>
            <a:r>
              <a:rPr lang="en-US" dirty="0" smtClean="0">
                <a:latin typeface="Gill Sans"/>
                <a:cs typeface="Gill Sans"/>
              </a:rPr>
              <a:t>To </a:t>
            </a:r>
            <a:r>
              <a:rPr lang="en-US" dirty="0">
                <a:latin typeface="Gill Sans"/>
                <a:cs typeface="Gill Sans"/>
              </a:rPr>
              <a:t>produce a real-time interactive educational tool, which links live images from the air and ground with information from the local </a:t>
            </a:r>
            <a:r>
              <a:rPr lang="en-US" dirty="0" smtClean="0">
                <a:latin typeface="Gill Sans"/>
                <a:cs typeface="Gill Sans"/>
              </a:rPr>
              <a:t>area.</a:t>
            </a:r>
            <a:endParaRPr lang="en-US" dirty="0">
              <a:latin typeface="Gill Sans"/>
              <a:cs typeface="Gill Sans"/>
            </a:endParaRPr>
          </a:p>
        </p:txBody>
      </p:sp>
      <p:pic>
        <p:nvPicPr>
          <p:cNvPr id="4"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0710" y="379019"/>
            <a:ext cx="1409513" cy="11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663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940" y="126692"/>
            <a:ext cx="5580120" cy="6604615"/>
          </a:xfrm>
          <a:prstGeom prst="rect">
            <a:avLst/>
          </a:prstGeom>
          <a:solidFill>
            <a:srgbClr val="002060"/>
          </a:solidFill>
          <a:ln>
            <a:noFill/>
          </a:ln>
        </p:spPr>
      </p:pic>
    </p:spTree>
    <p:extLst>
      <p:ext uri="{BB962C8B-B14F-4D97-AF65-F5344CB8AC3E}">
        <p14:creationId xmlns:p14="http://schemas.microsoft.com/office/powerpoint/2010/main" val="188611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 name="Rectangle 2"/>
          <p:cNvSpPr/>
          <p:nvPr/>
        </p:nvSpPr>
        <p:spPr>
          <a:xfrm>
            <a:off x="559191" y="1821612"/>
            <a:ext cx="8093490" cy="49340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GB" sz="1350"/>
          </a:p>
        </p:txBody>
      </p:sp>
      <p:sp>
        <p:nvSpPr>
          <p:cNvPr id="2" name="Title 1"/>
          <p:cNvSpPr>
            <a:spLocks noGrp="1"/>
          </p:cNvSpPr>
          <p:nvPr>
            <p:ph type="title"/>
          </p:nvPr>
        </p:nvSpPr>
        <p:spPr>
          <a:xfrm>
            <a:off x="2150599" y="1026062"/>
            <a:ext cx="4633546" cy="675251"/>
          </a:xfrm>
          <a:solidFill>
            <a:schemeClr val="lt1"/>
          </a:solidFill>
        </p:spPr>
        <p:txBody>
          <a:bodyPr>
            <a:normAutofit/>
          </a:bodyPr>
          <a:lstStyle/>
          <a:p>
            <a:pPr algn="ctr"/>
            <a:r>
              <a:rPr lang="en-US" sz="2700" b="1" dirty="0">
                <a:latin typeface="+mn-lt"/>
              </a:rPr>
              <a:t> The Future… (18 months plan)  </a:t>
            </a:r>
            <a:endParaRPr lang="en-US" sz="2700" b="1" dirty="0">
              <a:latin typeface="+mn-lt"/>
            </a:endParaRPr>
          </a:p>
        </p:txBody>
      </p:sp>
      <p:graphicFrame>
        <p:nvGraphicFramePr>
          <p:cNvPr id="8" name="Content Placeholder 7"/>
          <p:cNvGraphicFramePr>
            <a:graphicFrameLocks noGrp="1"/>
          </p:cNvGraphicFramePr>
          <p:nvPr>
            <p:ph idx="1"/>
            <p:extLst/>
          </p:nvPr>
        </p:nvGraphicFramePr>
        <p:xfrm>
          <a:off x="770207" y="1859740"/>
          <a:ext cx="6380993" cy="3799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Down Arrow 9"/>
          <p:cNvSpPr/>
          <p:nvPr/>
        </p:nvSpPr>
        <p:spPr>
          <a:xfrm>
            <a:off x="4379992" y="2514111"/>
            <a:ext cx="234483" cy="625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3548935" y="1943020"/>
            <a:ext cx="1836872" cy="7155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350" dirty="0"/>
              <a:t>-</a:t>
            </a:r>
            <a:r>
              <a:rPr lang="en-US" sz="1350" b="1" dirty="0" err="1"/>
              <a:t>PlaneView</a:t>
            </a:r>
            <a:r>
              <a:rPr lang="en-US" sz="1350" b="1" dirty="0"/>
              <a:t> takes off! </a:t>
            </a:r>
            <a:r>
              <a:rPr lang="en-US" sz="1350" dirty="0"/>
              <a:t>Version 1.0 available to market</a:t>
            </a:r>
            <a:endParaRPr lang="en-US" sz="1350" dirty="0"/>
          </a:p>
        </p:txBody>
      </p:sp>
      <p:sp>
        <p:nvSpPr>
          <p:cNvPr id="6" name="TextBox 5"/>
          <p:cNvSpPr txBox="1"/>
          <p:nvPr/>
        </p:nvSpPr>
        <p:spPr>
          <a:xfrm>
            <a:off x="6784145" y="1943020"/>
            <a:ext cx="1602081" cy="237757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a:t>
            </a:r>
            <a:r>
              <a:rPr lang="en-US" sz="1350" b="1" dirty="0"/>
              <a:t>Revenue stream starts! </a:t>
            </a:r>
          </a:p>
          <a:p>
            <a:r>
              <a:rPr lang="en-US" sz="1350" dirty="0"/>
              <a:t>-Sale of advertising space</a:t>
            </a:r>
          </a:p>
          <a:p>
            <a:r>
              <a:rPr lang="en-US" sz="1350" dirty="0"/>
              <a:t>-Grants and funding from tourist information and NGOs</a:t>
            </a:r>
          </a:p>
          <a:p>
            <a:r>
              <a:rPr lang="en-US" sz="1350" dirty="0"/>
              <a:t>-Sell advertising space to social media companies</a:t>
            </a:r>
            <a:endParaRPr lang="en-US" sz="1350" dirty="0"/>
          </a:p>
        </p:txBody>
      </p:sp>
      <p:pic>
        <p:nvPicPr>
          <p:cNvPr id="9" name="Picture 2" descr="https://fbcdn-sphotos-h-a.akamaihd.net/hphotos-ak-xpt1/v/t34.0-12/11148904_10205027370378656_1700847202_n.jpg?oh=325c3bb3c203a2c72c268fdd5e3dea24&amp;oe=552C0F53&amp;__gda__=1428895947_99f4293621b2913d1a81057a8c71a38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51200" y="5480953"/>
            <a:ext cx="1392701" cy="110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41110"/>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1293</TotalTime>
  <Words>1135</Words>
  <Application>Microsoft Office PowerPoint</Application>
  <PresentationFormat>On-screen Show (4:3)</PresentationFormat>
  <Paragraphs>137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vt:lpstr>
      <vt:lpstr>Office Theme</vt:lpstr>
      <vt:lpstr>PowerPoint Presentation</vt:lpstr>
      <vt:lpstr>Current Problems  </vt:lpstr>
      <vt:lpstr>Our Solution</vt:lpstr>
      <vt:lpstr>Demo</vt:lpstr>
      <vt:lpstr>Impact</vt:lpstr>
      <vt:lpstr>What we need</vt:lpstr>
      <vt:lpstr>Impact Statement </vt:lpstr>
      <vt:lpstr>PowerPoint Presentation</vt:lpstr>
      <vt:lpstr> The Future… (18 months plan)  </vt:lpstr>
      <vt:lpstr>PlaneView Team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Malook Q</dc:creator>
  <cp:lastModifiedBy>Sarah Spooner</cp:lastModifiedBy>
  <cp:revision>56</cp:revision>
  <dcterms:created xsi:type="dcterms:W3CDTF">2015-04-11T13:30:22Z</dcterms:created>
  <dcterms:modified xsi:type="dcterms:W3CDTF">2015-04-12T11:09:22Z</dcterms:modified>
</cp:coreProperties>
</file>