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256" r:id="rId2"/>
    <p:sldId id="257" r:id="rId3"/>
    <p:sldId id="308" r:id="rId4"/>
    <p:sldId id="314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7" r:id="rId25"/>
    <p:sldId id="346" r:id="rId26"/>
    <p:sldId id="348" r:id="rId27"/>
    <p:sldId id="349" r:id="rId28"/>
    <p:sldId id="350" r:id="rId29"/>
    <p:sldId id="351" r:id="rId30"/>
    <p:sldId id="352" r:id="rId31"/>
    <p:sldId id="353" r:id="rId32"/>
    <p:sldId id="356" r:id="rId33"/>
    <p:sldId id="358" r:id="rId34"/>
    <p:sldId id="359" r:id="rId35"/>
    <p:sldId id="360" r:id="rId36"/>
    <p:sldId id="361" r:id="rId37"/>
    <p:sldId id="362" r:id="rId38"/>
    <p:sldId id="363" r:id="rId39"/>
    <p:sldId id="367" r:id="rId40"/>
    <p:sldId id="366" r:id="rId41"/>
    <p:sldId id="364" r:id="rId42"/>
    <p:sldId id="372" r:id="rId43"/>
    <p:sldId id="365" r:id="rId44"/>
    <p:sldId id="368" r:id="rId45"/>
    <p:sldId id="370" r:id="rId46"/>
    <p:sldId id="369" r:id="rId47"/>
    <p:sldId id="371" r:id="rId48"/>
    <p:sldId id="373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4" r:id="rId58"/>
    <p:sldId id="386" r:id="rId59"/>
    <p:sldId id="385" r:id="rId60"/>
    <p:sldId id="383" r:id="rId61"/>
    <p:sldId id="387" r:id="rId62"/>
    <p:sldId id="389" r:id="rId63"/>
    <p:sldId id="388" r:id="rId64"/>
    <p:sldId id="390" r:id="rId65"/>
    <p:sldId id="391" r:id="rId66"/>
    <p:sldId id="393" r:id="rId67"/>
    <p:sldId id="392" r:id="rId68"/>
    <p:sldId id="394" r:id="rId69"/>
    <p:sldId id="395" r:id="rId70"/>
    <p:sldId id="396" r:id="rId71"/>
    <p:sldId id="397" r:id="rId72"/>
    <p:sldId id="401" r:id="rId73"/>
    <p:sldId id="400" r:id="rId74"/>
    <p:sldId id="403" r:id="rId75"/>
    <p:sldId id="399" r:id="rId76"/>
    <p:sldId id="402" r:id="rId77"/>
    <p:sldId id="404" r:id="rId78"/>
    <p:sldId id="405" r:id="rId79"/>
    <p:sldId id="406" r:id="rId80"/>
    <p:sldId id="408" r:id="rId81"/>
    <p:sldId id="409" r:id="rId82"/>
    <p:sldId id="410" r:id="rId83"/>
    <p:sldId id="411" r:id="rId84"/>
    <p:sldId id="412" r:id="rId85"/>
    <p:sldId id="413" r:id="rId86"/>
    <p:sldId id="414" r:id="rId87"/>
    <p:sldId id="415" r:id="rId88"/>
    <p:sldId id="418" r:id="rId89"/>
    <p:sldId id="416" r:id="rId90"/>
    <p:sldId id="417" r:id="rId91"/>
    <p:sldId id="419" r:id="rId92"/>
    <p:sldId id="420" r:id="rId93"/>
    <p:sldId id="421" r:id="rId94"/>
    <p:sldId id="422" r:id="rId95"/>
    <p:sldId id="425" r:id="rId96"/>
    <p:sldId id="426" r:id="rId97"/>
    <p:sldId id="427" r:id="rId98"/>
    <p:sldId id="424" r:id="rId99"/>
    <p:sldId id="428" r:id="rId100"/>
    <p:sldId id="429" r:id="rId101"/>
    <p:sldId id="354" r:id="rId102"/>
    <p:sldId id="430" r:id="rId10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3366FF"/>
    <a:srgbClr val="FF0000"/>
    <a:srgbClr val="CC6600"/>
    <a:srgbClr val="40F0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55" autoAdjust="0"/>
    <p:restoredTop sz="94660"/>
  </p:normalViewPr>
  <p:slideViewPr>
    <p:cSldViewPr>
      <p:cViewPr varScale="1">
        <p:scale>
          <a:sx n="95" d="100"/>
          <a:sy n="95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1CE0EEB-D77C-4279-87E6-A12BB1A22C0E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74A044D-DA34-43B3-81F6-534AE7B15B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B954A7-A117-466A-881E-8E5C5E7D187E}" type="slidenum">
              <a:rPr lang="zh-CN" altLang="en-US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xml =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Xml.onreadystatechange</a:t>
            </a:r>
            <a:r>
              <a:rPr lang="en-US" altLang="zh-CN" baseline="0" dirty="0" smtClean="0"/>
              <a:t> = function(){}</a:t>
            </a:r>
          </a:p>
          <a:p>
            <a:r>
              <a:rPr lang="en-US" altLang="zh-CN" baseline="0" dirty="0" err="1" smtClean="0"/>
              <a:t>Xml.open</a:t>
            </a:r>
            <a:r>
              <a:rPr lang="en-US" altLang="zh-CN" baseline="0" dirty="0" smtClean="0"/>
              <a:t>(“</a:t>
            </a:r>
            <a:r>
              <a:rPr lang="en-US" altLang="zh-CN" baseline="0" dirty="0" err="1" smtClean="0"/>
              <a:t>GET”,url</a:t>
            </a:r>
            <a:r>
              <a:rPr lang="en-US" altLang="zh-CN" baseline="0" dirty="0" smtClean="0"/>
              <a:t>);</a:t>
            </a:r>
          </a:p>
          <a:p>
            <a:r>
              <a:rPr lang="en-US" altLang="zh-CN" baseline="0" dirty="0" err="1" smtClean="0"/>
              <a:t>Xml.send</a:t>
            </a:r>
            <a:r>
              <a:rPr lang="en-US" altLang="zh-CN" baseline="0" dirty="0" smtClean="0"/>
              <a:t>(null);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A044D-DA34-43B3-81F6-534AE7B15B02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7E55-B6B1-476A-B587-973D085E8B01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7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69F9-4F26-4B83-8546-3F6BBEF16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6D600-0360-4701-B536-84B6B3C8B5D4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66C4B-6FD9-45CE-A897-289B1E050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4E7EA-25F1-4AB1-88F6-A1CF98E89937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8F347-619D-4CBC-96BC-7F56EE943A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51066-AB93-441F-BFB6-DBB36656EA60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7F0F-E7E1-4104-AF3A-AB8FD3E69B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8F1FC-FD2D-4645-95F2-EC02925EA87F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3DDD4-D8FE-4FE9-99CC-BF92042FA3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FB657-B108-4545-93C5-E25E6E4CD076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88BF4-F053-4A11-9954-42EACFB222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5E9E0-EEBB-4D3E-AA3C-12E1C17D2E1C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668EF-713D-44AD-99C7-4753C6C05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63E5A-2B96-4036-88F9-F1051AF5BD14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E08DA-ACF9-4B6B-936F-E6B6D0FBA1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39D-9A83-42DC-8F30-1CA084050A69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46016-2FA6-4301-A758-032A10F3A2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4FF8F-D4D0-4512-BC9B-9236EE76AE58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C2CD1-B39F-4477-AC9A-0E31B050F6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D1A6E-5B38-4E68-9962-BDC00DE8A1CB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A104A-E9AE-4B73-9BFC-C484722CD7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05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EAA3F6-5C1C-4F55-93D2-A3EF7D8C352D}" type="datetimeFigureOut">
              <a:rPr lang="zh-CN" altLang="en-US"/>
              <a:pPr>
                <a:defRPr/>
              </a:pPr>
              <a:t>2011/11/11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868817-A0F7-42D4-9785-54A84D4A7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2" r:id="rId3"/>
    <p:sldLayoutId id="2147483729" r:id="rId4"/>
    <p:sldLayoutId id="2147483733" r:id="rId5"/>
    <p:sldLayoutId id="2147483728" r:id="rId6"/>
    <p:sldLayoutId id="2147483727" r:id="rId7"/>
    <p:sldLayoutId id="2147483734" r:id="rId8"/>
    <p:sldLayoutId id="2147483735" r:id="rId9"/>
    <p:sldLayoutId id="2147483726" r:id="rId10"/>
    <p:sldLayoutId id="21474837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  <a:ea typeface="宋体" pitchFamily="2" charset="-122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hyperlink" Target="mailto:suoyong@leju.sina.com.cn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iddler2.com/fiddler2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refox.net.cn/dig/install/index.html" TargetMode="External"/><Relationship Id="rId2" Type="http://schemas.openxmlformats.org/officeDocument/2006/relationships/hyperlink" Target="http://www.firefox.net.cn/dig/toc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cripts.org/scripts/show/11654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scripts.org/scripts/review/116547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etfirebug.com/firebuglit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y-debugbar.com/wiki/IETester/HomePag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bugbar.com/download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microsoft.com/china/windows/virtual-pc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cootersoftware.com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cootersoftware.com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creenshot-program.com/fireshot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etfirebug.com/wiki/index.php/Firebug_Extensions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eveloper.yahoo.com/yslow/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downloads/index.jsp" TargetMode="External"/><Relationship Id="rId2" Type="http://schemas.openxmlformats.org/officeDocument/2006/relationships/hyperlink" Target="http://developer.yahoo.com/yui/compress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oldj/SwitchHo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5720" y="1071546"/>
            <a:ext cx="7429552" cy="1857388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5400" dirty="0" smtClean="0"/>
              <a:t>前端开发工具推荐</a:t>
            </a:r>
            <a:endParaRPr lang="en-US" altLang="zh-CN" sz="5400" dirty="0" smtClean="0"/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5143504" y="5491472"/>
            <a:ext cx="3821109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19100" indent="-382588" algn="r" eaLnBrk="0" hangingPunct="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zh-CN" altLang="en-US" dirty="0" smtClean="0"/>
              <a:t>张所勇</a:t>
            </a:r>
            <a:endParaRPr lang="en-US" altLang="zh-CN" dirty="0" smtClean="0"/>
          </a:p>
          <a:p>
            <a:pPr marL="419100" indent="-382588" algn="r" eaLnBrk="0" hangingPunct="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dirty="0" smtClean="0">
                <a:hlinkClick r:id="rId5"/>
              </a:rPr>
              <a:t>suoyong@leju.sina.com.cn</a:t>
            </a:r>
            <a:endParaRPr lang="en-US" altLang="zh-CN" dirty="0" smtClean="0"/>
          </a:p>
          <a:p>
            <a:pPr marL="419100" indent="-382588" algn="r" eaLnBrk="0" hangingPunct="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dirty="0" smtClean="0"/>
              <a:t>zhangsuoyong@163.com</a:t>
            </a:r>
            <a:endParaRPr lang="en-US" altLang="zh-CN" dirty="0"/>
          </a:p>
          <a:p>
            <a:pPr marL="419100" indent="-382588" algn="r" eaLnBrk="0" hangingPunct="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dirty="0" smtClean="0"/>
              <a:t>2011/10/26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 </a:t>
            </a:r>
            <a:r>
              <a:rPr lang="en-US" sz="2800" b="1" dirty="0" err="1" smtClean="0"/>
              <a:t>AutoResponse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Step1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打开</a:t>
            </a:r>
            <a:r>
              <a:rPr lang="en-US" altLang="zh-CN" b="1" dirty="0" smtClean="0"/>
              <a:t>fiddler</a:t>
            </a:r>
            <a:r>
              <a:rPr lang="zh-CN" altLang="en-US" b="1" dirty="0" smtClean="0"/>
              <a:t>，刷新页面，找到请求</a:t>
            </a:r>
            <a:endParaRPr lang="en-US" b="1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4752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SwitchHosts</a:t>
            </a:r>
            <a:r>
              <a:rPr lang="zh-CN" altLang="en-US" sz="2800" b="1" dirty="0" smtClean="0"/>
              <a:t>简介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00240"/>
            <a:ext cx="1905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1948755"/>
            <a:ext cx="5276845" cy="40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4348" y="2571744"/>
            <a:ext cx="7467600" cy="2525699"/>
          </a:xfrm>
        </p:spPr>
        <p:txBody>
          <a:bodyPr/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chemeClr val="tx1">
                    <a:lumMod val="85000"/>
                  </a:schemeClr>
                </a:solidFill>
              </a:rPr>
              <a:t>粗浅、错误之处</a:t>
            </a:r>
            <a:endParaRPr lang="en-US" altLang="zh-CN" sz="4800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>
              <a:buNone/>
            </a:pPr>
            <a:r>
              <a:rPr lang="zh-CN" altLang="en-US" sz="4800" b="1" dirty="0" smtClean="0"/>
              <a:t>敬请指出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4348" y="2571744"/>
            <a:ext cx="7467600" cy="2525699"/>
          </a:xfrm>
        </p:spPr>
        <p:txBody>
          <a:bodyPr/>
          <a:lstStyle/>
          <a:p>
            <a:pPr algn="ctr">
              <a:buNone/>
            </a:pPr>
            <a:r>
              <a:rPr lang="en-US" altLang="zh-CN" sz="4800" b="1" dirty="0" smtClean="0"/>
              <a:t>Thanks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 </a:t>
            </a:r>
            <a:r>
              <a:rPr lang="en-US" sz="2800" b="1" dirty="0" err="1" smtClean="0"/>
              <a:t>AutoResponse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Step2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请求上右键勾选</a:t>
            </a:r>
            <a:r>
              <a:rPr lang="en-US" altLang="zh-CN" b="1" dirty="0" smtClean="0"/>
              <a:t>Unlock For Editing </a:t>
            </a:r>
            <a:endParaRPr lang="en-US" b="1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4752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357694"/>
            <a:ext cx="31146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 </a:t>
            </a:r>
            <a:r>
              <a:rPr lang="en-US" sz="2800" b="1" dirty="0" err="1" smtClean="0"/>
              <a:t>AutoResponse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Step3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Inspector</a:t>
            </a:r>
            <a:r>
              <a:rPr lang="zh-CN" altLang="en-US" b="1" dirty="0" smtClean="0"/>
              <a:t>面板，</a:t>
            </a:r>
            <a:r>
              <a:rPr lang="en-US" altLang="zh-CN" b="1" dirty="0" smtClean="0"/>
              <a:t>Transformer</a:t>
            </a:r>
            <a:r>
              <a:rPr lang="zh-CN" altLang="en-US" b="1" dirty="0" smtClean="0"/>
              <a:t>选项下，勾选不压缩</a:t>
            </a:r>
            <a:endParaRPr lang="en-US" b="1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b="10323"/>
          <a:stretch>
            <a:fillRect/>
          </a:stretch>
        </p:blipFill>
        <p:spPr bwMode="auto">
          <a:xfrm>
            <a:off x="1000100" y="2786058"/>
            <a:ext cx="600079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直角上箭头 12"/>
          <p:cNvSpPr/>
          <p:nvPr/>
        </p:nvSpPr>
        <p:spPr>
          <a:xfrm>
            <a:off x="3571868" y="3357562"/>
            <a:ext cx="2143140" cy="28575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286380" y="3786190"/>
            <a:ext cx="214314" cy="20717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 </a:t>
            </a:r>
            <a:r>
              <a:rPr lang="en-US" sz="2800" b="1" dirty="0" err="1" smtClean="0"/>
              <a:t>AutoResponse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Step4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Inspector</a:t>
            </a:r>
            <a:r>
              <a:rPr lang="zh-CN" altLang="en-US" b="1" dirty="0" smtClean="0"/>
              <a:t>面板，</a:t>
            </a:r>
            <a:r>
              <a:rPr lang="en-US" altLang="zh-CN" b="1" dirty="0" err="1" smtClean="0"/>
              <a:t>TextView</a:t>
            </a:r>
            <a:r>
              <a:rPr lang="zh-CN" altLang="en-US" b="1" dirty="0" smtClean="0"/>
              <a:t>选项下，修改代码，或者在编辑器中修改</a:t>
            </a:r>
            <a:endParaRPr lang="en-US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57531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2928934"/>
            <a:ext cx="16383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14348" y="5500702"/>
            <a:ext cx="621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有时没有代码？</a:t>
            </a:r>
            <a:endParaRPr lang="en-US" altLang="zh-CN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304</a:t>
            </a:r>
            <a:r>
              <a:rPr lang="zh-CN" altLang="en-US" dirty="0" smtClean="0"/>
              <a:t>了，直接读取浏览器缓存了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解决办法：强制刷新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 </a:t>
            </a:r>
            <a:r>
              <a:rPr lang="en-US" sz="2800" b="1" dirty="0" err="1" smtClean="0"/>
              <a:t>AutoResponse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Step5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去掉</a:t>
            </a:r>
            <a:r>
              <a:rPr lang="en-US" altLang="zh-CN" b="1" dirty="0" smtClean="0"/>
              <a:t>Unlock For Editing</a:t>
            </a:r>
            <a:r>
              <a:rPr lang="zh-CN" altLang="en-US" b="1" dirty="0" smtClean="0"/>
              <a:t>，将请求拖入</a:t>
            </a:r>
            <a:r>
              <a:rPr lang="en-US" altLang="zh-CN" b="1" dirty="0" err="1" smtClean="0"/>
              <a:t>AutoResponder</a:t>
            </a:r>
            <a:endParaRPr lang="en-US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496"/>
            <a:ext cx="83724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3500430" y="3929066"/>
            <a:ext cx="2571768" cy="9286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 </a:t>
            </a:r>
            <a:r>
              <a:rPr lang="en-US" sz="2800" b="1" dirty="0" err="1" smtClean="0"/>
              <a:t>AutoResponse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/>
              <a:t>最后：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刷新页面，大功告成</a:t>
            </a:r>
            <a:endParaRPr lang="en-US" b="1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00306"/>
            <a:ext cx="3228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 </a:t>
            </a:r>
            <a:r>
              <a:rPr lang="en-US" sz="2800" b="1" dirty="0" err="1" smtClean="0"/>
              <a:t>AutoResponse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rgbClr val="FFC000"/>
                </a:solidFill>
              </a:rPr>
              <a:t>也可以这样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b="1" dirty="0" smtClean="0"/>
              <a:t>	</a:t>
            </a:r>
            <a:r>
              <a:rPr lang="zh-CN" altLang="en-US" b="1" dirty="0" smtClean="0"/>
              <a:t>将请求内容存为本地文件，拖入</a:t>
            </a:r>
            <a:r>
              <a:rPr lang="en-US" altLang="zh-CN" b="1" dirty="0" err="1" smtClean="0"/>
              <a:t>AutoResponder</a:t>
            </a:r>
            <a:r>
              <a:rPr lang="zh-CN" altLang="en-US" b="1" dirty="0" smtClean="0"/>
              <a:t>，下面选择</a:t>
            </a:r>
            <a:r>
              <a:rPr lang="en-US" altLang="zh-CN" b="1" dirty="0" smtClean="0"/>
              <a:t>Find a file</a:t>
            </a:r>
            <a:endParaRPr lang="en-US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496"/>
            <a:ext cx="83724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3500430" y="3929066"/>
            <a:ext cx="2571768" cy="9286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5810250"/>
            <a:ext cx="23431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b="1" dirty="0" smtClean="0"/>
              <a:t> Simulate Modem speeds</a:t>
            </a:r>
            <a:r>
              <a:rPr lang="zh-CN" altLang="en-US" b="1" dirty="0" smtClean="0"/>
              <a:t>模拟网速</a:t>
            </a:r>
            <a:endParaRPr lang="en-US" b="1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r="52148" b="59717"/>
          <a:stretch>
            <a:fillRect/>
          </a:stretch>
        </p:blipFill>
        <p:spPr bwMode="auto">
          <a:xfrm>
            <a:off x="785786" y="1857364"/>
            <a:ext cx="350046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5143512"/>
            <a:ext cx="44291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4643446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调节延时时间：</a:t>
            </a:r>
            <a:r>
              <a:rPr lang="en-US" altLang="zh-CN" dirty="0" err="1" smtClean="0">
                <a:solidFill>
                  <a:srgbClr val="FFC000"/>
                </a:solidFill>
              </a:rPr>
              <a:t>Ctrl+R</a:t>
            </a:r>
            <a:r>
              <a:rPr lang="zh-CN" altLang="en-US" dirty="0" smtClean="0">
                <a:solidFill>
                  <a:srgbClr val="FFC000"/>
                </a:solidFill>
              </a:rPr>
              <a:t>打开配置文件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减号 7"/>
          <p:cNvSpPr/>
          <p:nvPr/>
        </p:nvSpPr>
        <p:spPr>
          <a:xfrm>
            <a:off x="2857488" y="3571876"/>
            <a:ext cx="1143008" cy="7143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4348" y="2571744"/>
            <a:ext cx="7467600" cy="2525699"/>
          </a:xfrm>
        </p:spPr>
        <p:txBody>
          <a:bodyPr/>
          <a:lstStyle/>
          <a:p>
            <a:pPr algn="ctr">
              <a:buNone/>
            </a:pPr>
            <a:r>
              <a:rPr lang="en-US" altLang="zh-CN" sz="4800" b="1" dirty="0" smtClean="0"/>
              <a:t>This is Fiddler!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神级开发工具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00B0F0"/>
                </a:solidFill>
              </a:rPr>
              <a:t>Firebug</a:t>
            </a:r>
          </a:p>
          <a:p>
            <a:r>
              <a:rPr lang="zh-CN" altLang="en-US" sz="2400" dirty="0" smtClean="0"/>
              <a:t>作用：查看、修改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CSS</a:t>
            </a:r>
          </a:p>
          <a:p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调试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、监听请求、平台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支持</a:t>
            </a:r>
            <a:r>
              <a:rPr lang="en-US" altLang="zh-CN" sz="2400" dirty="0" err="1" smtClean="0"/>
              <a:t>firefox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下载地址</a:t>
            </a:r>
            <a:endParaRPr lang="en-US" altLang="zh-CN" sz="2400" dirty="0" smtClean="0"/>
          </a:p>
          <a:p>
            <a:r>
              <a:rPr lang="en-US" sz="2400" dirty="0" smtClean="0"/>
              <a:t>http://getfirebug.com/ 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428736"/>
            <a:ext cx="2643205" cy="87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857232"/>
            <a:ext cx="26098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3" y="985828"/>
            <a:ext cx="2643205" cy="87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857232"/>
            <a:ext cx="2643205" cy="87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215206" y="135729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</a:rPr>
              <a:t>Lite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357430"/>
            <a:ext cx="1428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2557463"/>
            <a:ext cx="132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57686" y="2557463"/>
            <a:ext cx="1885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388" y="2143116"/>
            <a:ext cx="2324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8662" y="3214686"/>
            <a:ext cx="23907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86188" y="3719523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643570" y="3486157"/>
            <a:ext cx="1438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28662" y="4572008"/>
            <a:ext cx="2400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00430" y="4700603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000760" y="4629165"/>
            <a:ext cx="1714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28662" y="5429264"/>
            <a:ext cx="2838446" cy="12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smtClean="0"/>
              <a:t>console.log()</a:t>
            </a:r>
          </a:p>
          <a:p>
            <a:r>
              <a:rPr lang="en-US" b="1" dirty="0" err="1" smtClean="0"/>
              <a:t>console.debug</a:t>
            </a:r>
            <a:r>
              <a:rPr lang="en-US" b="1" dirty="0" smtClean="0"/>
              <a:t>()</a:t>
            </a:r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区别在于有没有连接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参数可以为一个也可以为多个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zh-CN" altLang="en-US" sz="2200" b="1" dirty="0" smtClean="0">
                <a:solidFill>
                  <a:schemeClr val="tx1">
                    <a:lumMod val="75000"/>
                  </a:schemeClr>
                </a:solidFill>
              </a:rPr>
              <a:t>例如：</a:t>
            </a:r>
            <a:r>
              <a:rPr lang="en-US" sz="2200" b="1" dirty="0" err="1" smtClean="0">
                <a:solidFill>
                  <a:schemeClr val="tx1">
                    <a:lumMod val="75000"/>
                  </a:schemeClr>
                </a:solidFill>
              </a:rPr>
              <a:t>console.debug</a:t>
            </a:r>
            <a:r>
              <a:rPr lang="en-US" sz="2200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2200" b="1" dirty="0" err="1" smtClean="0">
                <a:solidFill>
                  <a:schemeClr val="tx1">
                    <a:lumMod val="75000"/>
                  </a:schemeClr>
                </a:solidFill>
              </a:rPr>
              <a:t>a,b,c,d</a:t>
            </a:r>
            <a:r>
              <a:rPr lang="en-US" sz="2200" b="1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071678"/>
            <a:ext cx="32194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643182"/>
            <a:ext cx="31623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smtClean="0"/>
              <a:t>console.</a:t>
            </a:r>
            <a:r>
              <a:rPr lang="en-US" altLang="zh-CN" b="1" dirty="0" smtClean="0"/>
              <a:t>info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console.</a:t>
            </a:r>
            <a:r>
              <a:rPr lang="en-US" altLang="zh-CN" b="1" dirty="0" err="1" smtClean="0"/>
              <a:t>error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console.</a:t>
            </a:r>
            <a:r>
              <a:rPr lang="en-US" altLang="zh-CN" b="1" dirty="0" err="1" smtClean="0"/>
              <a:t>warn</a:t>
            </a:r>
            <a:r>
              <a:rPr lang="en-US" b="1" dirty="0" smtClean="0"/>
              <a:t>()</a:t>
            </a:r>
          </a:p>
          <a:p>
            <a:endParaRPr lang="en-US" b="1" dirty="0" smtClean="0"/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区别在于图标不一样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效果和</a:t>
            </a:r>
            <a:r>
              <a:rPr lang="en-US" altLang="zh-CN" sz="2400" b="1" dirty="0" err="1" smtClean="0">
                <a:solidFill>
                  <a:schemeClr val="tx1">
                    <a:lumMod val="75000"/>
                  </a:schemeClr>
                </a:solidFill>
              </a:rPr>
              <a:t>console.debug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一样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smtClean="0"/>
              <a:t>console.</a:t>
            </a:r>
            <a:r>
              <a:rPr lang="en-US" altLang="zh-CN" b="1" dirty="0" smtClean="0"/>
              <a:t>dir</a:t>
            </a:r>
            <a:r>
              <a:rPr lang="en-US" b="1" dirty="0" smtClean="0"/>
              <a:t>()</a:t>
            </a:r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输出一个对象的全部属性，和点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</a:rPr>
              <a:t>DOM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标签一样</a:t>
            </a: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例如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</a:rPr>
              <a:t>:console.dir(window)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err="1" smtClean="0"/>
              <a:t>console.time</a:t>
            </a:r>
            <a:r>
              <a:rPr lang="en-US" b="1" dirty="0" smtClean="0"/>
              <a:t>()</a:t>
            </a:r>
            <a:endParaRPr lang="en-US" dirty="0" smtClean="0"/>
          </a:p>
          <a:p>
            <a:r>
              <a:rPr lang="en-US" b="1" dirty="0" err="1" smtClean="0"/>
              <a:t>console.</a:t>
            </a:r>
            <a:r>
              <a:rPr lang="en-US" altLang="zh-CN" b="1" dirty="0" err="1" smtClean="0"/>
              <a:t>t</a:t>
            </a:r>
            <a:r>
              <a:rPr lang="en-US" b="1" dirty="0" err="1" smtClean="0"/>
              <a:t>imeEnd</a:t>
            </a:r>
            <a:r>
              <a:rPr lang="en-US" b="1" dirty="0" smtClean="0"/>
              <a:t>()</a:t>
            </a:r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计算代码执行时间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例如：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400" dirty="0" err="1" smtClean="0">
                <a:solidFill>
                  <a:schemeClr val="tx1">
                    <a:lumMod val="75000"/>
                  </a:schemeClr>
                </a:solidFill>
              </a:rPr>
              <a:t>console.time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("time");</a:t>
            </a:r>
          </a:p>
          <a:p>
            <a:pPr lvl="2"/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for(</a:t>
            </a:r>
            <a:r>
              <a:rPr lang="en-US" altLang="zh-CN" sz="1400" dirty="0" err="1" smtClean="0">
                <a:solidFill>
                  <a:schemeClr val="tx1">
                    <a:lumMod val="75000"/>
                  </a:schemeClr>
                </a:solidFill>
              </a:rPr>
              <a:t>var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7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 = 0;i&lt;1000;i++){</a:t>
            </a:r>
          </a:p>
          <a:p>
            <a:pPr lvl="2"/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    // do </a:t>
            </a:r>
            <a:r>
              <a:rPr lang="en-US" altLang="zh-CN" sz="1400" dirty="0" err="1" smtClean="0">
                <a:solidFill>
                  <a:schemeClr val="tx1">
                    <a:lumMod val="75000"/>
                  </a:schemeClr>
                </a:solidFill>
              </a:rPr>
              <a:t>sth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pPr lvl="2"/>
            <a:r>
              <a:rPr lang="en-US" altLang="zh-CN" sz="1400" dirty="0" err="1" smtClean="0">
                <a:solidFill>
                  <a:schemeClr val="tx1">
                    <a:lumMod val="75000"/>
                  </a:schemeClr>
                </a:solidFill>
              </a:rPr>
              <a:t>console.timeEnd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("time");</a:t>
            </a:r>
          </a:p>
          <a:p>
            <a:pPr lvl="2">
              <a:buNone/>
            </a:pP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结果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5857892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err="1" smtClean="0"/>
              <a:t>console.assert</a:t>
            </a:r>
            <a:r>
              <a:rPr lang="en-US" b="1" dirty="0" smtClean="0"/>
              <a:t>()</a:t>
            </a:r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断言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例如：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400" dirty="0" err="1" smtClean="0">
                <a:solidFill>
                  <a:schemeClr val="tx1">
                    <a:lumMod val="75000"/>
                  </a:schemeClr>
                </a:solidFill>
              </a:rPr>
              <a:t>console.assert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(true == 1)    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结果正确：不输出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2"/>
            <a:r>
              <a:rPr lang="en-US" altLang="zh-CN" sz="1400" dirty="0" err="1" smtClean="0">
                <a:solidFill>
                  <a:schemeClr val="tx1">
                    <a:lumMod val="75000"/>
                  </a:schemeClr>
                </a:solidFill>
              </a:rPr>
              <a:t>console.assert</a:t>
            </a:r>
            <a:r>
              <a:rPr lang="en-US" altLang="zh-CN" sz="1400" dirty="0" smtClean="0">
                <a:solidFill>
                  <a:schemeClr val="tx1">
                    <a:lumMod val="75000"/>
                  </a:schemeClr>
                </a:solidFill>
              </a:rPr>
              <a:t>(true == =1)  </a:t>
            </a:r>
            <a:r>
              <a:rPr lang="zh-CN" altLang="en-US" sz="1400" dirty="0" smtClean="0">
                <a:solidFill>
                  <a:schemeClr val="tx1">
                    <a:lumMod val="75000"/>
                  </a:schemeClr>
                </a:solidFill>
              </a:rPr>
              <a:t>结果错误：断言失败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2">
              <a:buNone/>
            </a:pP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357694"/>
            <a:ext cx="191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err="1" smtClean="0"/>
              <a:t>console.</a:t>
            </a:r>
            <a:r>
              <a:rPr lang="en-US" altLang="zh-CN" b="1" dirty="0" err="1" smtClean="0"/>
              <a:t>trace</a:t>
            </a:r>
            <a:r>
              <a:rPr lang="en-US" b="1" dirty="0" smtClean="0"/>
              <a:t>()</a:t>
            </a:r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追踪函数的调用轨迹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例如：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429132"/>
            <a:ext cx="27336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714752"/>
            <a:ext cx="22955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3714744" y="4643446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err="1" smtClean="0"/>
              <a:t>console.</a:t>
            </a:r>
            <a:r>
              <a:rPr lang="en-US" altLang="zh-CN" b="1" dirty="0" err="1" smtClean="0"/>
              <a:t>group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console.</a:t>
            </a:r>
            <a:r>
              <a:rPr lang="en-US" altLang="zh-CN" b="1" dirty="0" err="1" smtClean="0"/>
              <a:t>groupEnd</a:t>
            </a:r>
            <a:r>
              <a:rPr lang="en-US" b="1" dirty="0" smtClean="0"/>
              <a:t>()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分组输出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例如：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143372" y="4643446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929066"/>
            <a:ext cx="35242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000504"/>
            <a:ext cx="3714776" cy="165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err="1" smtClean="0"/>
              <a:t>console.profile</a:t>
            </a:r>
            <a:r>
              <a:rPr lang="en-US" b="1" dirty="0" smtClean="0"/>
              <a:t>()</a:t>
            </a:r>
          </a:p>
          <a:p>
            <a:r>
              <a:rPr lang="en-US" altLang="zh-CN" b="1" dirty="0" err="1" smtClean="0"/>
              <a:t>c</a:t>
            </a:r>
            <a:r>
              <a:rPr lang="en-US" b="1" dirty="0" err="1" smtClean="0"/>
              <a:t>onsole.profile</a:t>
            </a:r>
            <a:r>
              <a:rPr lang="en-US" altLang="zh-CN" b="1" dirty="0" err="1" smtClean="0"/>
              <a:t>End</a:t>
            </a:r>
            <a:r>
              <a:rPr lang="en-US" b="1" dirty="0" smtClean="0"/>
              <a:t>()</a:t>
            </a:r>
          </a:p>
          <a:p>
            <a:pPr lvl="1"/>
            <a:r>
              <a:rPr lang="zh-CN" alt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性能分析</a:t>
            </a:r>
            <a:endParaRPr lang="en-US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b="1" dirty="0" smtClean="0"/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分组输出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例如：</a:t>
            </a:r>
            <a:endParaRPr lang="en-US" altLang="zh-CN" sz="14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143240" y="4643446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457598"/>
            <a:ext cx="24955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143380"/>
            <a:ext cx="465155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err="1" smtClean="0"/>
              <a:t>console.</a:t>
            </a:r>
            <a:r>
              <a:rPr lang="en-US" altLang="zh-CN" b="1" dirty="0" err="1" smtClean="0"/>
              <a:t>count</a:t>
            </a:r>
            <a:r>
              <a:rPr lang="en-US" b="1" dirty="0" smtClean="0"/>
              <a:t>()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记录执行次数</a:t>
            </a:r>
            <a:endParaRPr lang="en-US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286116" y="4643446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286256"/>
            <a:ext cx="2124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00570"/>
            <a:ext cx="25812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en-US" sz="2800" b="1" dirty="0" smtClean="0"/>
              <a:t>Console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b="1" dirty="0" err="1" smtClean="0"/>
              <a:t>console.</a:t>
            </a:r>
            <a:r>
              <a:rPr lang="en-US" altLang="zh-CN" b="1" dirty="0" err="1" smtClean="0"/>
              <a:t>clear</a:t>
            </a:r>
            <a:r>
              <a:rPr lang="en-US" b="1" dirty="0" smtClean="0"/>
              <a:t>()</a:t>
            </a:r>
          </a:p>
          <a:p>
            <a:pPr>
              <a:buNone/>
            </a:pPr>
            <a:endParaRPr lang="en-US" b="1" dirty="0" smtClean="0"/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清除控制台</a:t>
            </a:r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神级开发工具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00B0F0"/>
                </a:solidFill>
              </a:rPr>
              <a:t>Fiddler</a:t>
            </a:r>
          </a:p>
          <a:p>
            <a:r>
              <a:rPr lang="zh-CN" altLang="en-US" sz="2400" dirty="0" smtClean="0"/>
              <a:t>作用：监听、修改请求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支持所有浏览器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下载地址</a:t>
            </a:r>
            <a:endParaRPr lang="en-US" altLang="zh-CN" sz="2400" dirty="0" smtClean="0"/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2"/>
              </a:rPr>
              <a:t>http://www.fiddler2.com/fiddler2/</a:t>
            </a:r>
            <a:endParaRPr lang="en-US" sz="2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Required: .</a:t>
            </a:r>
            <a:r>
              <a:rPr lang="en-US" altLang="zh-CN" sz="2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netFramework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85926"/>
            <a:ext cx="26098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 </a:t>
            </a:r>
            <a:r>
              <a:rPr lang="zh-CN" altLang="en-US" sz="2800" b="1" dirty="0" smtClean="0"/>
              <a:t>控制台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zh-CN" altLang="en-US" b="1" dirty="0" smtClean="0"/>
              <a:t>关于</a:t>
            </a:r>
            <a:r>
              <a:rPr lang="en-US" altLang="zh-CN" b="1" dirty="0" smtClean="0"/>
              <a:t>$()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altLang="zh-CN" sz="2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如果页面内有类似</a:t>
            </a:r>
            <a:r>
              <a:rPr lang="en-US" altLang="zh-CN" sz="2400" b="1" dirty="0" err="1" smtClean="0">
                <a:solidFill>
                  <a:schemeClr val="tx1">
                    <a:lumMod val="75000"/>
                  </a:schemeClr>
                </a:solidFill>
              </a:rPr>
              <a:t>jquery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等定义过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</a:rPr>
              <a:t>$: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使用页面内的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</a:rPr>
              <a:t>$</a:t>
            </a:r>
          </a:p>
          <a:p>
            <a:pPr lvl="1"/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否则，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</a:rPr>
              <a:t>$()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相当于</a:t>
            </a:r>
            <a:r>
              <a:rPr lang="en-US" altLang="zh-CN" sz="2400" b="1" dirty="0" err="1" smtClean="0">
                <a:solidFill>
                  <a:schemeClr val="tx1">
                    <a:lumMod val="75000"/>
                  </a:schemeClr>
                </a:solidFill>
              </a:rPr>
              <a:t>document.getElementById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4348" y="2571744"/>
            <a:ext cx="7467600" cy="2525699"/>
          </a:xfrm>
        </p:spPr>
        <p:txBody>
          <a:bodyPr/>
          <a:lstStyle/>
          <a:p>
            <a:pPr algn="ctr">
              <a:buNone/>
            </a:pPr>
            <a:r>
              <a:rPr lang="en-US" altLang="zh-CN" sz="4800" b="1" dirty="0" smtClean="0"/>
              <a:t>This is Firebug</a:t>
            </a:r>
            <a:r>
              <a:rPr lang="zh-CN" altLang="en-US" sz="4800" b="1" dirty="0" smtClean="0"/>
              <a:t>！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神级开发工具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err="1" smtClean="0">
                <a:solidFill>
                  <a:srgbClr val="00B0F0"/>
                </a:solidFill>
              </a:rPr>
              <a:t>Greasemonkey</a:t>
            </a:r>
            <a:endParaRPr lang="en-US" altLang="zh-CN" sz="4000" dirty="0" smtClean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作用：针对网站使用自定义脚本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hack</a:t>
            </a:r>
            <a:r>
              <a:rPr lang="zh-CN" altLang="en-US" sz="2400" dirty="0" smtClean="0"/>
              <a:t>、替代手工劳动、功能改进</a:t>
            </a:r>
            <a:r>
              <a:rPr lang="en-US" altLang="zh-CN" sz="2400" dirty="0" smtClean="0"/>
              <a:t>……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支持：</a:t>
            </a:r>
            <a:r>
              <a:rPr lang="en-US" altLang="zh-CN" sz="2400" dirty="0" err="1" smtClean="0"/>
              <a:t>firefox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下载地址</a:t>
            </a:r>
            <a:endParaRPr lang="en-US" altLang="zh-CN" sz="2400" dirty="0" smtClean="0"/>
          </a:p>
          <a:p>
            <a:r>
              <a:rPr lang="en-US" sz="2400" dirty="0" smtClean="0"/>
              <a:t>http://www.greasespot.net</a:t>
            </a:r>
            <a:endParaRPr lang="zh-CN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214422"/>
            <a:ext cx="2838446" cy="126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能做什么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zh-CN" altLang="en-US" dirty="0" smtClean="0"/>
              <a:t>是</a:t>
            </a:r>
            <a:r>
              <a:rPr lang="en-US" dirty="0" smtClean="0"/>
              <a:t>Mozilla Firefox</a:t>
            </a:r>
            <a:r>
              <a:rPr lang="zh-CN" altLang="en-US" dirty="0" smtClean="0"/>
              <a:t>的一个扩展</a:t>
            </a:r>
          </a:p>
          <a:p>
            <a:pPr>
              <a:buNone/>
            </a:pPr>
            <a:endParaRPr lang="en-US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在任何网站执行自定义脚本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能做什么？ 取决于你的想象力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我做过的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zh-CN" altLang="en-US" sz="2400" b="1" dirty="0" smtClean="0"/>
              <a:t>百度乐居页面检测脚本（</a:t>
            </a:r>
            <a:r>
              <a:rPr lang="zh-CN" altLang="en-US" sz="12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张经纬、吕冰、张所勇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WAPCMS</a:t>
            </a:r>
            <a:r>
              <a:rPr lang="zh-CN" altLang="en-US" sz="2400" b="1" dirty="0" smtClean="0"/>
              <a:t>批量建地方站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发布系统模板域复制、添加，模板调用复制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百度乐居广告系统广告批量操作（</a:t>
            </a:r>
            <a:r>
              <a:rPr lang="zh-CN" altLang="en-US" sz="12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吕冰、张所勇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……</a:t>
            </a:r>
          </a:p>
          <a:p>
            <a:r>
              <a:rPr lang="zh-CN" altLang="en-US" sz="2400" b="1" dirty="0" smtClean="0"/>
              <a:t>微博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家居多账户切换脚本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能做什么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zh-CN" altLang="en-US" sz="2400" b="1" dirty="0" smtClean="0"/>
              <a:t>脚本库：</a:t>
            </a:r>
            <a:r>
              <a:rPr lang="en-US" altLang="zh-CN" sz="2400" b="1" dirty="0" smtClean="0"/>
              <a:t>http://userscripts.org 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各种脚本：网站功能改进、网页改造（去广告等）   </a:t>
            </a:r>
            <a:r>
              <a:rPr lang="en-US" altLang="zh-CN" sz="2400" b="1" dirty="0" smtClean="0"/>
              <a:t>		</a:t>
            </a:r>
            <a:r>
              <a:rPr lang="zh-CN" altLang="en-US" sz="2400" b="1" dirty="0" smtClean="0"/>
              <a:t>、百度</a:t>
            </a:r>
            <a:r>
              <a:rPr lang="en-US" altLang="zh-CN" sz="2400" b="1" dirty="0" err="1" smtClean="0"/>
              <a:t>google</a:t>
            </a:r>
            <a:r>
              <a:rPr lang="zh-CN" altLang="en-US" sz="2400" b="1" dirty="0" smtClean="0"/>
              <a:t>整合优化、自动翻页、鼠    </a:t>
            </a:r>
            <a:r>
              <a:rPr lang="en-US" altLang="zh-CN" sz="2400" b="1" dirty="0" smtClean="0"/>
              <a:t>		</a:t>
            </a:r>
            <a:r>
              <a:rPr lang="zh-CN" altLang="en-US" sz="2400" b="1" dirty="0" smtClean="0"/>
              <a:t>标手势等等</a:t>
            </a:r>
            <a:r>
              <a:rPr lang="en-US" altLang="zh-CN" sz="2400" b="1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文档、使用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zh-CN" altLang="en-US" sz="2400" b="1" dirty="0" smtClean="0"/>
              <a:t>文档：</a:t>
            </a:r>
            <a:endParaRPr lang="en-US" altLang="zh-CN" sz="2400" b="1" dirty="0" smtClean="0"/>
          </a:p>
          <a:p>
            <a:r>
              <a:rPr lang="en-US" sz="2400" dirty="0" smtClean="0">
                <a:hlinkClick r:id="rId2"/>
              </a:rPr>
              <a:t>http://www.firefox.net.cn/dig/toc/</a:t>
            </a:r>
          </a:p>
          <a:p>
            <a:r>
              <a:rPr lang="en-US" altLang="zh-CN" sz="2400" dirty="0" smtClean="0">
                <a:hlinkClick r:id="rId2"/>
              </a:rPr>
              <a:t>http://wiki.greasespot.net/Greasemonkey_Manual:API 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安装、使用、管理：</a:t>
            </a:r>
            <a:endParaRPr lang="en-US" altLang="zh-CN" sz="2400" b="1" dirty="0" smtClean="0"/>
          </a:p>
          <a:p>
            <a:r>
              <a:rPr lang="en-US" sz="2400" dirty="0" smtClean="0">
                <a:hlinkClick r:id="rId3"/>
              </a:rPr>
              <a:t>http://www.firefox.net.cn/dig/install/index.html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开发综述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、可以使用</a:t>
            </a:r>
            <a:r>
              <a:rPr lang="en-US" altLang="zh-CN" sz="2400" b="1" dirty="0" err="1" smtClean="0"/>
              <a:t>javascript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Xpath</a:t>
            </a:r>
            <a:r>
              <a:rPr lang="zh-CN" altLang="en-US" sz="2400" b="1" dirty="0" smtClean="0"/>
              <a:t>及</a:t>
            </a:r>
            <a:r>
              <a:rPr lang="en-US" altLang="zh-CN" sz="2400" b="1" dirty="0" err="1" smtClean="0"/>
              <a:t>Greasemonkey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自定义函数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、脚本执行环境和作用域和页面中不一样，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		</a:t>
            </a:r>
            <a:r>
              <a:rPr lang="zh-CN" altLang="en-US" sz="2400" b="1" dirty="0" smtClean="0"/>
              <a:t>不会与页面内冲突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、页面内的变量、函数不会被轻易干扰，可以使</a:t>
            </a: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用</a:t>
            </a:r>
            <a:r>
              <a:rPr lang="en-US" altLang="zh-CN" sz="2400" b="1" dirty="0" err="1" smtClean="0"/>
              <a:t>top.wrappedJSObject</a:t>
            </a:r>
            <a:r>
              <a:rPr lang="zh-CN" altLang="en-US" sz="2400" b="1" dirty="0" smtClean="0"/>
              <a:t>获取页面内执行环境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、脚本内错误大多数会报在错误控制台里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8143932" cy="3740145"/>
          </a:xfr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sz="2400" dirty="0" smtClean="0"/>
              <a:t> </a:t>
            </a:r>
            <a:r>
              <a:rPr lang="en-US" sz="2400" dirty="0" err="1" smtClean="0"/>
              <a:t>Metadata_Block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元数据</a:t>
            </a:r>
            <a:endParaRPr lang="en-US" altLang="zh-CN" sz="2400" dirty="0" smtClean="0"/>
          </a:p>
          <a:p>
            <a:endParaRPr lang="en-US" sz="2400" dirty="0" smtClean="0"/>
          </a:p>
          <a:p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034" y="2500306"/>
            <a:ext cx="54842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==</a:t>
            </a:r>
            <a:r>
              <a:rPr lang="en-US" dirty="0" err="1" smtClean="0"/>
              <a:t>UserScript</a:t>
            </a:r>
            <a:r>
              <a:rPr lang="en-US" dirty="0" smtClean="0"/>
              <a:t>== </a:t>
            </a:r>
          </a:p>
          <a:p>
            <a:r>
              <a:rPr lang="en-US" dirty="0" smtClean="0"/>
              <a:t>// </a:t>
            </a:r>
            <a:r>
              <a:rPr lang="en-US" dirty="0" smtClean="0">
                <a:solidFill>
                  <a:srgbClr val="00B0F0"/>
                </a:solidFill>
              </a:rPr>
              <a:t>@name </a:t>
            </a:r>
            <a:r>
              <a:rPr lang="en-US" dirty="0" smtClean="0"/>
              <a:t>My Script </a:t>
            </a:r>
          </a:p>
          <a:p>
            <a:r>
              <a:rPr lang="en-US" dirty="0" smtClean="0"/>
              <a:t>// </a:t>
            </a:r>
            <a:r>
              <a:rPr lang="en-US" dirty="0" smtClean="0">
                <a:solidFill>
                  <a:srgbClr val="00B0F0"/>
                </a:solidFill>
              </a:rPr>
              <a:t>@namespace </a:t>
            </a:r>
            <a:r>
              <a:rPr lang="en-US" dirty="0" smtClean="0"/>
              <a:t>http://www.example.com/gmscripts </a:t>
            </a:r>
          </a:p>
          <a:p>
            <a:r>
              <a:rPr lang="en-US" dirty="0" smtClean="0"/>
              <a:t>// </a:t>
            </a:r>
            <a:r>
              <a:rPr lang="en-US" dirty="0" smtClean="0">
                <a:solidFill>
                  <a:srgbClr val="00B0F0"/>
                </a:solidFill>
              </a:rPr>
              <a:t>@description </a:t>
            </a:r>
            <a:r>
              <a:rPr lang="en-US" dirty="0" smtClean="0"/>
              <a:t>Scripting is fun </a:t>
            </a:r>
          </a:p>
          <a:p>
            <a:r>
              <a:rPr lang="en-US" dirty="0" smtClean="0"/>
              <a:t>// </a:t>
            </a:r>
            <a:r>
              <a:rPr lang="en-US" dirty="0" smtClean="0">
                <a:solidFill>
                  <a:srgbClr val="00B0F0"/>
                </a:solidFill>
              </a:rPr>
              <a:t>@include </a:t>
            </a:r>
            <a:r>
              <a:rPr lang="en-US" dirty="0" smtClean="0"/>
              <a:t>http://www.example.com/* </a:t>
            </a:r>
          </a:p>
          <a:p>
            <a:r>
              <a:rPr lang="en-US" dirty="0" smtClean="0"/>
              <a:t>// </a:t>
            </a:r>
            <a:r>
              <a:rPr lang="en-US" dirty="0" smtClean="0">
                <a:solidFill>
                  <a:srgbClr val="00B0F0"/>
                </a:solidFill>
              </a:rPr>
              <a:t>@exclude</a:t>
            </a:r>
            <a:r>
              <a:rPr lang="en-US" dirty="0" smtClean="0"/>
              <a:t> http://www.example.org/foo </a:t>
            </a:r>
          </a:p>
          <a:p>
            <a:r>
              <a:rPr lang="en-US" dirty="0" smtClean="0"/>
              <a:t>// </a:t>
            </a:r>
            <a:r>
              <a:rPr lang="en-US" dirty="0" smtClean="0">
                <a:solidFill>
                  <a:srgbClr val="00B0F0"/>
                </a:solidFill>
              </a:rPr>
              <a:t>@run-at </a:t>
            </a:r>
            <a:r>
              <a:rPr lang="en-US" dirty="0" smtClean="0"/>
              <a:t>document-end</a:t>
            </a:r>
          </a:p>
          <a:p>
            <a:r>
              <a:rPr lang="en-US" dirty="0" smtClean="0"/>
              <a:t>// </a:t>
            </a:r>
            <a:r>
              <a:rPr lang="en-US" dirty="0" smtClean="0">
                <a:solidFill>
                  <a:srgbClr val="00B0F0"/>
                </a:solidFill>
              </a:rPr>
              <a:t>@version </a:t>
            </a:r>
            <a:r>
              <a:rPr lang="en-US" dirty="0" smtClean="0"/>
              <a:t>1.0 </a:t>
            </a:r>
          </a:p>
          <a:p>
            <a:r>
              <a:rPr lang="en-US" dirty="0" smtClean="0"/>
              <a:t>// </a:t>
            </a:r>
            <a:r>
              <a:rPr lang="en-US" dirty="0" smtClean="0">
                <a:solidFill>
                  <a:srgbClr val="00B0F0"/>
                </a:solidFill>
              </a:rPr>
              <a:t>@icon </a:t>
            </a:r>
            <a:r>
              <a:rPr lang="en-US" dirty="0" smtClean="0"/>
              <a:t>http://www.example.net/icon.png </a:t>
            </a:r>
          </a:p>
          <a:p>
            <a:r>
              <a:rPr lang="en-US" dirty="0" smtClean="0"/>
              <a:t>// ==/</a:t>
            </a:r>
            <a:r>
              <a:rPr lang="en-US" dirty="0" err="1" smtClean="0"/>
              <a:t>UserScript</a:t>
            </a:r>
            <a:r>
              <a:rPr lang="en-US" dirty="0" smtClean="0"/>
              <a:t>==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8143932" cy="3740145"/>
          </a:xfr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sz="2400" dirty="0" smtClean="0"/>
              <a:t> </a:t>
            </a:r>
            <a:r>
              <a:rPr lang="en-US" sz="2400" dirty="0" err="1" smtClean="0"/>
              <a:t>Metadata_Block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元数据</a:t>
            </a:r>
            <a:endParaRPr lang="en-US" altLang="zh-CN" sz="2400" dirty="0" smtClean="0"/>
          </a:p>
          <a:p>
            <a:endParaRPr lang="en-US" sz="2400" dirty="0" smtClean="0"/>
          </a:p>
          <a:p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034" y="2500306"/>
            <a:ext cx="42916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@name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脚本名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@namespace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命名空间</a:t>
            </a:r>
            <a:endParaRPr 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@description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</a:t>
            </a: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@include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允许规则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@exclude</a:t>
            </a:r>
            <a:r>
              <a:rPr lang="en-US" dirty="0" smtClean="0"/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排除规则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@version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版本</a:t>
            </a: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@run-at </a:t>
            </a:r>
            <a:r>
              <a:rPr lang="en-US" dirty="0" smtClean="0"/>
              <a:t>document-end/ document-start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@icon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icon</a:t>
            </a:r>
            <a:endParaRPr lang="en-US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、监听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4768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8143932" cy="3740145"/>
          </a:xfrm>
        </p:spPr>
        <p:txBody>
          <a:bodyPr/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sz="2400" dirty="0" err="1" smtClean="0"/>
              <a:t>GM_getValue</a:t>
            </a:r>
            <a:r>
              <a:rPr lang="en-US" sz="2400" dirty="0" smtClean="0"/>
              <a:t>() </a:t>
            </a:r>
            <a:r>
              <a:rPr lang="en-US" sz="2400" dirty="0" err="1" smtClean="0"/>
              <a:t>GM_setValue</a:t>
            </a:r>
            <a:r>
              <a:rPr lang="en-US" sz="2400" dirty="0" smtClean="0"/>
              <a:t>() 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GM_listValues</a:t>
            </a:r>
            <a:r>
              <a:rPr lang="en-US" sz="2400" dirty="0" smtClean="0"/>
              <a:t>() </a:t>
            </a:r>
            <a:r>
              <a:rPr lang="en-US" sz="2400" dirty="0" err="1" smtClean="0"/>
              <a:t>GM_deleteValue</a:t>
            </a:r>
            <a:r>
              <a:rPr lang="en-US" sz="2400" dirty="0" smtClean="0"/>
              <a:t>()</a:t>
            </a:r>
          </a:p>
          <a:p>
            <a:r>
              <a:rPr lang="zh-CN" altLang="en-US" sz="2400" dirty="0" smtClean="0"/>
              <a:t>储存持久数据本地、与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类似但不会发送至服务器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存在跨域问题，这里的“域”指的脚本，既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脚本无法读取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脚本存的变量</a:t>
            </a:r>
            <a:endParaRPr lang="en-US" altLang="zh-CN" sz="2400" dirty="0" smtClean="0"/>
          </a:p>
          <a:p>
            <a:r>
              <a:rPr lang="zh-CN" altLang="en-US" sz="2400" dirty="0" smtClean="0"/>
              <a:t>只能存字符串、布尔值、整数</a:t>
            </a:r>
            <a:endParaRPr lang="en-US" sz="2400" dirty="0" smtClean="0"/>
          </a:p>
          <a:p>
            <a:endParaRPr lang="en-US" sz="2400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sz="2400" b="1" dirty="0" err="1" smtClean="0"/>
              <a:t>GM_registerMenuCommand</a:t>
            </a:r>
            <a:r>
              <a:rPr lang="en-US" sz="2400" dirty="0" smtClean="0"/>
              <a:t>(</a:t>
            </a:r>
            <a:r>
              <a:rPr lang="en-US" sz="2400" dirty="0" err="1" smtClean="0"/>
              <a:t>name,fn</a:t>
            </a:r>
            <a:r>
              <a:rPr lang="en-US" sz="2400" dirty="0" smtClean="0"/>
              <a:t>)</a:t>
            </a:r>
          </a:p>
          <a:p>
            <a:r>
              <a:rPr lang="zh-CN" altLang="en-US" sz="2400" dirty="0" smtClean="0"/>
              <a:t>添加菜单项</a:t>
            </a:r>
          </a:p>
          <a:p>
            <a:endParaRPr lang="en-US" sz="2400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function </a:t>
            </a:r>
            <a:r>
              <a:rPr lang="en-US" altLang="zh-CN" sz="1600" b="1" dirty="0" err="1" smtClean="0">
                <a:solidFill>
                  <a:schemeClr val="tx2"/>
                </a:solidFill>
              </a:rPr>
              <a:t>commonFN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(){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</a:rPr>
              <a:t>    alert("hello");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</a:rPr>
              <a:t> }</a:t>
            </a:r>
          </a:p>
          <a:p>
            <a:r>
              <a:rPr lang="en-US" altLang="zh-CN" sz="16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tx2"/>
                </a:solidFill>
              </a:rPr>
              <a:t>GM_registerMenuCommand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("</a:t>
            </a:r>
            <a:r>
              <a:rPr lang="en-US" altLang="zh-CN" sz="1600" b="1" dirty="0" err="1" smtClean="0">
                <a:solidFill>
                  <a:schemeClr val="tx2"/>
                </a:solidFill>
              </a:rPr>
              <a:t>hello",commonFN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);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285992"/>
            <a:ext cx="28384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GM_</a:t>
            </a:r>
            <a:r>
              <a:rPr lang="en-US" sz="2400" b="1" dirty="0" err="1" smtClean="0"/>
              <a:t>openInTab</a:t>
            </a:r>
            <a:r>
              <a:rPr lang="en-US" sz="2400" b="1" dirty="0" smtClean="0"/>
              <a:t>()</a:t>
            </a:r>
            <a:endParaRPr lang="en-US" sz="2400" dirty="0" smtClean="0"/>
          </a:p>
          <a:p>
            <a:r>
              <a:rPr lang="zh-CN" altLang="en-US" sz="2400" dirty="0" smtClean="0"/>
              <a:t>新窗口打开页面</a:t>
            </a:r>
            <a:endParaRPr lang="en-US" sz="2400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</a:t>
            </a:r>
            <a:r>
              <a:rPr lang="en-US" sz="1600" dirty="0" err="1" smtClean="0"/>
              <a:t>GM_openInTab</a:t>
            </a:r>
            <a:r>
              <a:rPr lang="en-US" sz="1600" dirty="0" smtClean="0"/>
              <a:t>("http://www.example.com/");</a:t>
            </a:r>
            <a:endParaRPr lang="en-US" altLang="zh-CN" sz="16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3740145"/>
          </a:xfrm>
        </p:spPr>
        <p:txBody>
          <a:bodyPr/>
          <a:lstStyle/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sz="2400" dirty="0" smtClean="0"/>
              <a:t> </a:t>
            </a:r>
            <a:r>
              <a:rPr lang="en-US" sz="2400" dirty="0" err="1" smtClean="0"/>
              <a:t>GM_xmlhttpRequest</a:t>
            </a:r>
            <a:endParaRPr lang="en-US" sz="2400" dirty="0" smtClean="0"/>
          </a:p>
          <a:p>
            <a:r>
              <a:rPr lang="zh-CN" altLang="en-US" sz="2400" dirty="0" smtClean="0"/>
              <a:t>进行</a:t>
            </a:r>
            <a:r>
              <a:rPr lang="en-US" altLang="zh-CN" sz="2400" dirty="0" smtClean="0"/>
              <a:t>Ajax</a:t>
            </a:r>
            <a:r>
              <a:rPr lang="zh-CN" altLang="en-US" sz="2400" dirty="0" smtClean="0"/>
              <a:t>请求，可跨域</a:t>
            </a:r>
            <a:endParaRPr lang="en-US" altLang="zh-CN" sz="2400" dirty="0" smtClean="0"/>
          </a:p>
          <a:p>
            <a:endParaRPr lang="en-US" altLang="zh-CN" sz="1600" b="1" dirty="0" smtClean="0">
              <a:solidFill>
                <a:schemeClr val="tx2"/>
              </a:solidFill>
            </a:endParaRPr>
          </a:p>
          <a:p>
            <a:r>
              <a:rPr lang="zh-CN" altLang="en-US" sz="1600" b="1" dirty="0" smtClean="0">
                <a:solidFill>
                  <a:schemeClr val="tx2"/>
                </a:solidFill>
              </a:rPr>
              <a:t>参数：</a:t>
            </a:r>
            <a:endParaRPr lang="en-US" altLang="zh-CN" sz="1600" b="1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method   		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GET/POST/HEAD</a:t>
            </a:r>
          </a:p>
          <a:p>
            <a:r>
              <a:rPr lang="en-US" sz="2000" dirty="0" err="1" smtClean="0"/>
              <a:t>url</a:t>
            </a:r>
            <a:r>
              <a:rPr lang="en-US" sz="2000" dirty="0" smtClean="0"/>
              <a:t>  			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请求地址</a:t>
            </a:r>
            <a:endParaRPr lang="en-US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smtClean="0"/>
              <a:t>Headers  		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header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头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err="1" smtClean="0"/>
              <a:t>overrideMimeType</a:t>
            </a:r>
            <a:r>
              <a:rPr lang="en-US" altLang="zh-CN" sz="2000" dirty="0" smtClean="0"/>
              <a:t> 	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可设置编码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smtClean="0"/>
              <a:t>data			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POST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的数据， 只能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string</a:t>
            </a:r>
          </a:p>
          <a:p>
            <a:r>
              <a:rPr lang="en-US" sz="2000" dirty="0" smtClean="0"/>
              <a:t>binary</a:t>
            </a:r>
            <a:r>
              <a:rPr lang="en-US" sz="2000" b="1" dirty="0" smtClean="0"/>
              <a:t> 		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二进制模式发送请求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smtClean="0"/>
              <a:t>s</a:t>
            </a:r>
            <a:r>
              <a:rPr lang="en-US" sz="2000" dirty="0" smtClean="0"/>
              <a:t>ynchronous</a:t>
            </a:r>
            <a:r>
              <a:rPr lang="en-US" sz="2000" b="1" dirty="0" smtClean="0"/>
              <a:t>	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同步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smtClean="0"/>
              <a:t>u</a:t>
            </a:r>
            <a:r>
              <a:rPr lang="en-US" sz="2000" dirty="0" smtClean="0"/>
              <a:t>ser</a:t>
            </a:r>
            <a:r>
              <a:rPr lang="en-US" sz="2000" b="1" dirty="0" smtClean="0"/>
              <a:t>			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用户名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smtClean="0"/>
              <a:t>Password</a:t>
            </a:r>
            <a:r>
              <a:rPr lang="en-US" altLang="zh-CN" sz="2000" b="1" dirty="0" smtClean="0"/>
              <a:t>		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密码</a:t>
            </a:r>
            <a:endParaRPr lang="en-US" altLang="en-US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sz="2400" dirty="0" smtClean="0"/>
              <a:t> </a:t>
            </a:r>
            <a:r>
              <a:rPr lang="en-US" sz="2400" dirty="0" err="1" smtClean="0"/>
              <a:t>GM_xmlhttpRequest</a:t>
            </a:r>
            <a:endParaRPr lang="en-US" sz="2400" dirty="0" smtClean="0"/>
          </a:p>
          <a:p>
            <a:r>
              <a:rPr lang="zh-CN" altLang="en-US" sz="2400" dirty="0" smtClean="0"/>
              <a:t>进行</a:t>
            </a:r>
            <a:r>
              <a:rPr lang="en-US" altLang="zh-CN" sz="2400" dirty="0" smtClean="0"/>
              <a:t>Ajax</a:t>
            </a:r>
            <a:r>
              <a:rPr lang="zh-CN" altLang="en-US" sz="2400" dirty="0" smtClean="0"/>
              <a:t>请求，可跨域</a:t>
            </a:r>
            <a:endParaRPr lang="en-US" altLang="zh-CN" sz="2400" dirty="0" smtClean="0"/>
          </a:p>
          <a:p>
            <a:endParaRPr lang="en-US" altLang="zh-CN" sz="1600" b="1" dirty="0" smtClean="0">
              <a:solidFill>
                <a:schemeClr val="tx2"/>
              </a:solidFill>
            </a:endParaRPr>
          </a:p>
          <a:p>
            <a:r>
              <a:rPr lang="zh-CN" altLang="en-US" sz="1600" b="1" dirty="0" smtClean="0">
                <a:solidFill>
                  <a:schemeClr val="tx2"/>
                </a:solidFill>
              </a:rPr>
              <a:t>参数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(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续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)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：</a:t>
            </a:r>
            <a:endParaRPr lang="en-US" altLang="zh-CN" sz="1600" b="1" dirty="0" smtClean="0">
              <a:solidFill>
                <a:schemeClr val="tx2"/>
              </a:solidFill>
            </a:endParaRPr>
          </a:p>
          <a:p>
            <a:r>
              <a:rPr lang="en-US" sz="2000" dirty="0" err="1" smtClean="0"/>
              <a:t>onabort</a:t>
            </a:r>
            <a:r>
              <a:rPr lang="en-US" sz="2000" dirty="0" smtClean="0"/>
              <a:t>   		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abort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时</a:t>
            </a:r>
            <a:endParaRPr lang="en-US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/>
              <a:t>onload</a:t>
            </a:r>
            <a:r>
              <a:rPr lang="en-US" sz="2000" dirty="0" smtClean="0"/>
              <a:t>  		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success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时</a:t>
            </a:r>
            <a:endParaRPr lang="en-US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err="1" smtClean="0"/>
              <a:t>onerror</a:t>
            </a:r>
            <a:r>
              <a:rPr lang="en-US" altLang="zh-CN" sz="2000" dirty="0" smtClean="0"/>
              <a:t>  		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error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时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err="1" smtClean="0"/>
              <a:t>onprogress</a:t>
            </a:r>
            <a:r>
              <a:rPr lang="en-US" altLang="zh-CN" sz="2000" dirty="0" smtClean="0"/>
              <a:t> 		</a:t>
            </a:r>
            <a:r>
              <a:rPr lang="zh-CN" alt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请求过程中</a:t>
            </a:r>
            <a:endParaRPr lang="en-US" altLang="zh-CN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 err="1" smtClean="0"/>
              <a:t>onreadystatechange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0 1 2 3 4</a:t>
            </a:r>
          </a:p>
          <a:p>
            <a:r>
              <a:rPr lang="en-US" sz="2000" dirty="0" smtClean="0"/>
              <a:t>upload</a:t>
            </a:r>
            <a:r>
              <a:rPr lang="en-US" sz="2000" b="1" dirty="0" smtClean="0"/>
              <a:t> 		</a:t>
            </a:r>
            <a:r>
              <a:rPr lang="zh-CN" alt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上传时：</a:t>
            </a:r>
            <a:r>
              <a:rPr lang="en-US" altLang="zh-CN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Object </a:t>
            </a:r>
            <a:r>
              <a:rPr lang="zh-CN" alt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属性可选</a:t>
            </a:r>
            <a:r>
              <a:rPr lang="en-US" altLang="zh-CN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onabort</a:t>
            </a:r>
            <a:r>
              <a:rPr lang="en-US" altLang="zh-CN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 </a:t>
            </a:r>
            <a:r>
              <a:rPr lang="en-US" altLang="zh-CN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onerror</a:t>
            </a:r>
            <a:r>
              <a:rPr lang="en-US" altLang="zh-CN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 </a:t>
            </a:r>
            <a:r>
              <a:rPr lang="en-US" altLang="zh-CN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onload</a:t>
            </a:r>
            <a:r>
              <a:rPr lang="en-US" altLang="zh-CN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 </a:t>
            </a:r>
            <a:r>
              <a:rPr lang="en-US" altLang="zh-CN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onprogress</a:t>
            </a:r>
            <a:r>
              <a:rPr lang="en-US" altLang="zh-CN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sz="2400" dirty="0" smtClean="0"/>
              <a:t> </a:t>
            </a:r>
            <a:r>
              <a:rPr lang="en-US" sz="2400" dirty="0" err="1" smtClean="0"/>
              <a:t>GM_xmlhttpRequest</a:t>
            </a:r>
            <a:endParaRPr lang="en-US" sz="2400" dirty="0" smtClean="0"/>
          </a:p>
          <a:p>
            <a:r>
              <a:rPr lang="zh-CN" altLang="en-US" sz="2400" dirty="0" smtClean="0"/>
              <a:t>进行</a:t>
            </a:r>
            <a:r>
              <a:rPr lang="en-US" altLang="zh-CN" sz="2400" dirty="0" smtClean="0"/>
              <a:t>Ajax</a:t>
            </a:r>
            <a:r>
              <a:rPr lang="zh-CN" altLang="en-US" sz="2400" dirty="0" smtClean="0"/>
              <a:t>请求，可跨域</a:t>
            </a:r>
            <a:endParaRPr lang="en-US" altLang="zh-CN" sz="2400" dirty="0" smtClean="0"/>
          </a:p>
          <a:p>
            <a:endParaRPr lang="en-US" altLang="zh-CN" sz="1600" b="1" dirty="0" smtClean="0">
              <a:solidFill>
                <a:schemeClr val="tx2"/>
              </a:solidFill>
            </a:endParaRPr>
          </a:p>
          <a:p>
            <a:r>
              <a:rPr lang="en-US" altLang="zh-CN" sz="1600" b="1" dirty="0" err="1" smtClean="0">
                <a:solidFill>
                  <a:schemeClr val="tx2"/>
                </a:solidFill>
              </a:rPr>
              <a:t>onload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等事件接受一个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object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参数，具有以下属性：</a:t>
            </a:r>
            <a:endParaRPr lang="en-US" altLang="zh-CN" sz="1600" b="1" dirty="0" smtClean="0">
              <a:solidFill>
                <a:schemeClr val="tx2"/>
              </a:solidFill>
            </a:endParaRPr>
          </a:p>
          <a:p>
            <a:r>
              <a:rPr lang="en-US" sz="2000" dirty="0" err="1" smtClean="0"/>
              <a:t>readyState</a:t>
            </a:r>
            <a:r>
              <a:rPr lang="en-US" sz="2000" dirty="0" smtClean="0"/>
              <a:t>   	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状态，</a:t>
            </a:r>
            <a:r>
              <a:rPr lang="en-US" altLang="zh-CN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01234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，见下文</a:t>
            </a:r>
            <a:endParaRPr lang="en-US" altLang="en-US" sz="2000" dirty="0" smtClean="0">
              <a:solidFill>
                <a:schemeClr val="tx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err="1" smtClean="0"/>
              <a:t>responseHeaders</a:t>
            </a:r>
            <a:r>
              <a:rPr lang="en-US" sz="2000" dirty="0" smtClean="0"/>
              <a:t>  	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响应头</a:t>
            </a:r>
            <a:endParaRPr lang="en-US" altLang="zh-CN" sz="2000" dirty="0" smtClean="0">
              <a:solidFill>
                <a:schemeClr val="tx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err="1" smtClean="0"/>
              <a:t>responseText</a:t>
            </a:r>
            <a:r>
              <a:rPr lang="en-US" altLang="zh-CN" sz="2000" dirty="0" smtClean="0"/>
              <a:t>  	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响应体</a:t>
            </a:r>
            <a:endParaRPr lang="en-US" altLang="zh-CN" sz="2000" dirty="0" smtClean="0">
              <a:solidFill>
                <a:schemeClr val="tx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smtClean="0"/>
              <a:t>status</a:t>
            </a:r>
            <a:r>
              <a:rPr lang="en-US" altLang="zh-CN" sz="2000" dirty="0" smtClean="0"/>
              <a:t> 		</a:t>
            </a:r>
            <a:r>
              <a:rPr lang="en-US" altLang="zh-CN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响应代码 </a:t>
            </a:r>
            <a:r>
              <a:rPr lang="en-US" altLang="zh-CN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304……</a:t>
            </a:r>
          </a:p>
          <a:p>
            <a:r>
              <a:rPr lang="en-US" sz="2000" dirty="0" err="1" smtClean="0"/>
              <a:t>statusText</a:t>
            </a:r>
            <a:r>
              <a:rPr lang="en-US" altLang="zh-CN" sz="2000" dirty="0" smtClean="0"/>
              <a:t>		</a:t>
            </a:r>
            <a:r>
              <a:rPr lang="en-US" altLang="zh-CN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响应文字，依赖于服务器的</a:t>
            </a:r>
            <a:endParaRPr lang="en-US" altLang="zh-CN" sz="2000" dirty="0" smtClean="0">
              <a:solidFill>
                <a:schemeClr val="tx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sz="2400" dirty="0" smtClean="0"/>
              <a:t> </a:t>
            </a:r>
            <a:r>
              <a:rPr lang="en-US" sz="2400" dirty="0" err="1" smtClean="0"/>
              <a:t>GM_xmlhttpRequest</a:t>
            </a:r>
            <a:endParaRPr lang="en-US" sz="2400" dirty="0" smtClean="0"/>
          </a:p>
          <a:p>
            <a:r>
              <a:rPr lang="zh-CN" altLang="en-US" sz="2400" dirty="0" smtClean="0"/>
              <a:t>进行</a:t>
            </a:r>
            <a:r>
              <a:rPr lang="en-US" altLang="zh-CN" sz="2400" dirty="0" smtClean="0"/>
              <a:t>Ajax</a:t>
            </a:r>
            <a:r>
              <a:rPr lang="zh-CN" altLang="en-US" sz="2400" dirty="0" smtClean="0"/>
              <a:t>请求，可跨域</a:t>
            </a:r>
            <a:endParaRPr lang="en-US" altLang="zh-CN" sz="2400" dirty="0" smtClean="0"/>
          </a:p>
          <a:p>
            <a:endParaRPr lang="en-US" altLang="zh-CN" sz="1600" b="1" dirty="0" smtClean="0">
              <a:solidFill>
                <a:schemeClr val="tx2"/>
              </a:solidFill>
            </a:endParaRPr>
          </a:p>
          <a:p>
            <a:r>
              <a:rPr lang="en-US" altLang="zh-CN" sz="1600" b="1" dirty="0" err="1" smtClean="0">
                <a:solidFill>
                  <a:schemeClr val="tx2"/>
                </a:solidFill>
              </a:rPr>
              <a:t>readystate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：</a:t>
            </a:r>
            <a:endParaRPr lang="en-US" altLang="zh-CN" sz="1600" b="1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0   		</a:t>
            </a:r>
            <a:r>
              <a:rPr lang="en-US" altLang="zh-CN" sz="2000" dirty="0" err="1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XMLHttpRequest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对象已经创建，但还没有调用</a:t>
            </a:r>
            <a:r>
              <a:rPr lang="en-US" altLang="zh-CN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open()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sz="2000" dirty="0" smtClean="0">
              <a:solidFill>
                <a:schemeClr val="tx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2000" dirty="0" smtClean="0"/>
              <a:t>1  		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已经调用</a:t>
            </a:r>
            <a:r>
              <a:rPr lang="en-US" altLang="zh-CN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open() 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方法，但尚未发送请求</a:t>
            </a:r>
            <a:endParaRPr lang="en-US" altLang="zh-CN" sz="2000" dirty="0" smtClean="0">
              <a:solidFill>
                <a:schemeClr val="tx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/>
              <a:t>2  		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请求发送完毕</a:t>
            </a:r>
            <a:endParaRPr lang="en-US" altLang="zh-CN" sz="2000" dirty="0" smtClean="0">
              <a:solidFill>
                <a:schemeClr val="tx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/>
              <a:t>3 		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接收响应过程中</a:t>
            </a:r>
            <a:endParaRPr lang="en-US" altLang="zh-CN" sz="2000" dirty="0" smtClean="0">
              <a:solidFill>
                <a:schemeClr val="tx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/>
              <a:t>4 		</a:t>
            </a:r>
            <a:r>
              <a:rPr lang="zh-CN" altLang="en-US" sz="2000" dirty="0" smtClean="0">
                <a:solidFill>
                  <a:schemeClr val="tx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全部数据接收完毕，连接关闭</a:t>
            </a:r>
            <a:endParaRPr lang="en-US" altLang="zh-CN" sz="2000" dirty="0" smtClean="0">
              <a:solidFill>
                <a:schemeClr val="tx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自定义函数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sz="2400" dirty="0" smtClean="0"/>
              <a:t> </a:t>
            </a:r>
            <a:r>
              <a:rPr lang="en-US" sz="2400" dirty="0" err="1" smtClean="0"/>
              <a:t>GM_xmlhttpRequest</a:t>
            </a:r>
            <a:endParaRPr lang="en-US" sz="2400" dirty="0" smtClean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示例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请求发布系统历史回顾</a:t>
            </a:r>
            <a:endParaRPr lang="en-US" altLang="zh-CN" sz="2400" dirty="0" smtClean="0"/>
          </a:p>
          <a:p>
            <a:endParaRPr lang="en-US" altLang="zh-CN" sz="1600" b="1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928934"/>
            <a:ext cx="90726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         </a:t>
            </a:r>
            <a:r>
              <a:rPr lang="en-US" altLang="zh-CN" b="1" dirty="0" err="1" smtClean="0">
                <a:solidFill>
                  <a:schemeClr val="tx2"/>
                </a:solidFill>
              </a:rPr>
              <a:t>GM_xmlhttpRequest</a:t>
            </a:r>
            <a:r>
              <a:rPr lang="en-US" altLang="zh-CN" b="1" dirty="0" smtClean="0">
                <a:solidFill>
                  <a:schemeClr val="tx2"/>
                </a:solidFill>
              </a:rPr>
              <a:t>({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</a:t>
            </a:r>
            <a:r>
              <a:rPr lang="en-US" altLang="zh-CN" b="1" dirty="0" smtClean="0">
                <a:solidFill>
                  <a:srgbClr val="3366FF"/>
                </a:solidFill>
              </a:rPr>
              <a:t>method</a:t>
            </a:r>
            <a:r>
              <a:rPr lang="en-US" altLang="zh-CN" b="1" dirty="0" smtClean="0">
                <a:solidFill>
                  <a:schemeClr val="tx2"/>
                </a:solidFill>
              </a:rPr>
              <a:t>: 'GET',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</a:t>
            </a:r>
            <a:r>
              <a:rPr lang="en-US" altLang="zh-CN" b="1" dirty="0" err="1" smtClean="0">
                <a:solidFill>
                  <a:srgbClr val="3366FF"/>
                </a:solidFill>
              </a:rPr>
              <a:t>url</a:t>
            </a:r>
            <a:r>
              <a:rPr lang="en-US" altLang="zh-CN" b="1" dirty="0" smtClean="0">
                <a:solidFill>
                  <a:schemeClr val="tx2"/>
                </a:solidFill>
              </a:rPr>
              <a:t>: </a:t>
            </a:r>
            <a:r>
              <a:rPr lang="en-US" altLang="zh-CN" b="1" dirty="0" err="1" smtClean="0">
                <a:solidFill>
                  <a:schemeClr val="tx2"/>
                </a:solidFill>
              </a:rPr>
              <a:t>dataurl</a:t>
            </a:r>
            <a:r>
              <a:rPr lang="en-US" altLang="zh-CN" b="1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</a:t>
            </a:r>
            <a:r>
              <a:rPr lang="en-US" altLang="zh-CN" b="1" dirty="0" err="1" smtClean="0">
                <a:solidFill>
                  <a:srgbClr val="3366FF"/>
                </a:solidFill>
              </a:rPr>
              <a:t>overrideMimeType</a:t>
            </a:r>
            <a:r>
              <a:rPr lang="en-US" altLang="zh-CN" b="1" dirty="0" err="1" smtClean="0">
                <a:solidFill>
                  <a:schemeClr val="tx2"/>
                </a:solidFill>
              </a:rPr>
              <a:t>:'text</a:t>
            </a:r>
            <a:r>
              <a:rPr lang="en-US" altLang="zh-CN" b="1" dirty="0" smtClean="0">
                <a:solidFill>
                  <a:schemeClr val="tx2"/>
                </a:solidFill>
              </a:rPr>
              <a:t>/</a:t>
            </a:r>
            <a:r>
              <a:rPr lang="en-US" altLang="zh-CN" b="1" dirty="0" err="1" smtClean="0">
                <a:solidFill>
                  <a:schemeClr val="tx2"/>
                </a:solidFill>
              </a:rPr>
              <a:t>plain;charset</a:t>
            </a:r>
            <a:r>
              <a:rPr lang="en-US" altLang="zh-CN" b="1" dirty="0" smtClean="0">
                <a:solidFill>
                  <a:schemeClr val="tx2"/>
                </a:solidFill>
              </a:rPr>
              <a:t>=gb2312',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</a:t>
            </a:r>
            <a:r>
              <a:rPr lang="en-US" altLang="zh-CN" b="1" dirty="0" smtClean="0">
                <a:solidFill>
                  <a:srgbClr val="3366FF"/>
                </a:solidFill>
              </a:rPr>
              <a:t>headers</a:t>
            </a:r>
            <a:r>
              <a:rPr lang="en-US" altLang="zh-CN" b="1" dirty="0" smtClean="0">
                <a:solidFill>
                  <a:schemeClr val="tx2"/>
                </a:solidFill>
              </a:rPr>
              <a:t>: {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    'User-agent': </a:t>
            </a:r>
            <a:r>
              <a:rPr lang="en-US" altLang="zh-CN" sz="1200" b="1" dirty="0" smtClean="0">
                <a:solidFill>
                  <a:schemeClr val="tx2"/>
                </a:solidFill>
              </a:rPr>
              <a:t>'Mozilla/5.0 (Windows NT 6.1; rv:7.0.1) Gecko/20100101 Firefox/7.0.1</a:t>
            </a:r>
            <a:r>
              <a:rPr lang="en-US" altLang="zh-CN" b="1" dirty="0" smtClean="0">
                <a:solidFill>
                  <a:schemeClr val="tx2"/>
                </a:solidFill>
              </a:rPr>
              <a:t>',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    'Accept': </a:t>
            </a:r>
            <a:r>
              <a:rPr lang="en-US" altLang="zh-CN" sz="1200" b="1" dirty="0" smtClean="0">
                <a:solidFill>
                  <a:schemeClr val="tx2"/>
                </a:solidFill>
              </a:rPr>
              <a:t>'text/</a:t>
            </a:r>
            <a:r>
              <a:rPr lang="en-US" altLang="zh-CN" sz="1200" b="1" dirty="0" err="1" smtClean="0">
                <a:solidFill>
                  <a:schemeClr val="tx2"/>
                </a:solidFill>
              </a:rPr>
              <a:t>html,application</a:t>
            </a:r>
            <a:r>
              <a:rPr lang="en-US" altLang="zh-CN" sz="1200" b="1" dirty="0" smtClean="0">
                <a:solidFill>
                  <a:schemeClr val="tx2"/>
                </a:solidFill>
              </a:rPr>
              <a:t>/</a:t>
            </a:r>
            <a:r>
              <a:rPr lang="en-US" altLang="zh-CN" sz="1200" b="1" dirty="0" err="1" smtClean="0">
                <a:solidFill>
                  <a:schemeClr val="tx2"/>
                </a:solidFill>
              </a:rPr>
              <a:t>xhtml+xml,application</a:t>
            </a:r>
            <a:r>
              <a:rPr lang="en-US" altLang="zh-CN" sz="1200" b="1" dirty="0" smtClean="0">
                <a:solidFill>
                  <a:schemeClr val="tx2"/>
                </a:solidFill>
              </a:rPr>
              <a:t>/</a:t>
            </a:r>
            <a:r>
              <a:rPr lang="en-US" altLang="zh-CN" sz="1200" b="1" dirty="0" err="1" smtClean="0">
                <a:solidFill>
                  <a:schemeClr val="tx2"/>
                </a:solidFill>
              </a:rPr>
              <a:t>xml;q</a:t>
            </a:r>
            <a:r>
              <a:rPr lang="en-US" altLang="zh-CN" sz="1200" b="1" dirty="0" smtClean="0">
                <a:solidFill>
                  <a:schemeClr val="tx2"/>
                </a:solidFill>
              </a:rPr>
              <a:t>=0.9,*/*;q=0.8</a:t>
            </a:r>
            <a:r>
              <a:rPr lang="en-US" altLang="zh-CN" b="1" dirty="0" smtClean="0">
                <a:solidFill>
                  <a:schemeClr val="tx2"/>
                </a:solidFill>
              </a:rPr>
              <a:t>',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    'Accept-</a:t>
            </a:r>
            <a:r>
              <a:rPr lang="en-US" altLang="zh-CN" b="1" dirty="0" err="1" smtClean="0">
                <a:solidFill>
                  <a:schemeClr val="tx2"/>
                </a:solidFill>
              </a:rPr>
              <a:t>Charset</a:t>
            </a:r>
            <a:r>
              <a:rPr lang="en-US" altLang="zh-CN" b="1" dirty="0" smtClean="0">
                <a:solidFill>
                  <a:schemeClr val="tx2"/>
                </a:solidFill>
              </a:rPr>
              <a:t>' :"</a:t>
            </a:r>
            <a:r>
              <a:rPr lang="en-US" altLang="zh-CN" sz="1200" b="1" dirty="0" smtClean="0">
                <a:solidFill>
                  <a:schemeClr val="tx2"/>
                </a:solidFill>
              </a:rPr>
              <a:t>GB2312;q=0.7,*;q=0.7</a:t>
            </a:r>
            <a:r>
              <a:rPr lang="en-US" altLang="zh-CN" b="1" dirty="0" smtClean="0">
                <a:solidFill>
                  <a:schemeClr val="tx2"/>
                </a:solidFill>
              </a:rPr>
              <a:t>"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    },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</a:t>
            </a:r>
            <a:r>
              <a:rPr lang="en-US" altLang="zh-CN" b="1" dirty="0" err="1" smtClean="0">
                <a:solidFill>
                  <a:srgbClr val="3366FF"/>
                </a:solidFill>
              </a:rPr>
              <a:t>onload</a:t>
            </a:r>
            <a:r>
              <a:rPr lang="en-US" altLang="zh-CN" b="1" dirty="0" smtClean="0">
                <a:solidFill>
                  <a:schemeClr val="tx2"/>
                </a:solidFill>
              </a:rPr>
              <a:t>: function(</a:t>
            </a:r>
            <a:r>
              <a:rPr lang="en-US" altLang="zh-CN" b="1" dirty="0" err="1" smtClean="0">
                <a:solidFill>
                  <a:schemeClr val="tx2"/>
                </a:solidFill>
              </a:rPr>
              <a:t>responseDetails</a:t>
            </a:r>
            <a:r>
              <a:rPr lang="en-US" altLang="zh-CN" b="1" dirty="0" smtClean="0">
                <a:solidFill>
                  <a:schemeClr val="tx2"/>
                </a:solidFill>
              </a:rPr>
              <a:t>) {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    </a:t>
            </a:r>
            <a:r>
              <a:rPr lang="en-US" altLang="zh-CN" b="1" dirty="0" err="1" smtClean="0">
                <a:solidFill>
                  <a:schemeClr val="tx2"/>
                </a:solidFill>
              </a:rPr>
              <a:t>console.debug</a:t>
            </a:r>
            <a:r>
              <a:rPr lang="en-US" altLang="zh-CN" b="1" dirty="0" smtClean="0">
                <a:solidFill>
                  <a:schemeClr val="tx2"/>
                </a:solidFill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</a:rPr>
              <a:t>responseDetails.responseText</a:t>
            </a:r>
            <a:r>
              <a:rPr lang="en-US" altLang="zh-CN" b="1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}</a:t>
            </a: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Greasemonkey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示例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/>
              <a:t>微博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家居多账户切换脚本</a:t>
            </a:r>
            <a:endParaRPr lang="en-US" altLang="zh-CN" sz="2400" dirty="0" smtClean="0"/>
          </a:p>
          <a:p>
            <a:r>
              <a:rPr lang="zh-CN" altLang="en-US" sz="2400" dirty="0" smtClean="0"/>
              <a:t>地址：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http://userscripts.org/scripts/show/116547</a:t>
            </a:r>
            <a:endParaRPr lang="en-US" sz="2400" dirty="0" smtClean="0"/>
          </a:p>
          <a:p>
            <a:r>
              <a:rPr lang="zh-CN" altLang="en-US" sz="2400" dirty="0" smtClean="0"/>
              <a:t>源码：</a:t>
            </a:r>
            <a:endParaRPr lang="en-US" altLang="zh-CN" sz="2400" dirty="0" smtClean="0"/>
          </a:p>
          <a:p>
            <a:r>
              <a:rPr lang="en-US" sz="2400" dirty="0" smtClean="0">
                <a:hlinkClick r:id="rId4"/>
              </a:rPr>
              <a:t>http://userscripts.org/scripts/review/116547</a:t>
            </a:r>
            <a:endParaRPr lang="en-US" altLang="zh-CN" sz="2400" dirty="0" smtClean="0"/>
          </a:p>
          <a:p>
            <a:endParaRPr lang="en-US" altLang="zh-CN" sz="16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14348" y="2571744"/>
            <a:ext cx="7467600" cy="2525699"/>
          </a:xfrm>
        </p:spPr>
        <p:txBody>
          <a:bodyPr/>
          <a:lstStyle/>
          <a:p>
            <a:pPr algn="ctr">
              <a:buNone/>
            </a:pPr>
            <a:r>
              <a:rPr lang="en-US" altLang="zh-CN" sz="4800" b="1" dirty="0" smtClean="0"/>
              <a:t>This is </a:t>
            </a:r>
            <a:r>
              <a:rPr lang="en-US" altLang="zh-CN" sz="4800" b="1" dirty="0" err="1" smtClean="0"/>
              <a:t>Greasemonkey</a:t>
            </a:r>
            <a:r>
              <a:rPr lang="zh-CN" altLang="en-US" sz="4800" b="1" dirty="0" smtClean="0"/>
              <a:t>！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图标含义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4000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00B0F0"/>
                </a:solidFill>
              </a:rPr>
              <a:t>Chrome</a:t>
            </a:r>
            <a:r>
              <a:rPr lang="zh-CN" altLang="en-US" sz="4000" dirty="0" smtClean="0">
                <a:solidFill>
                  <a:srgbClr val="00B0F0"/>
                </a:solidFill>
              </a:rPr>
              <a:t>开发人员工具</a:t>
            </a:r>
            <a:endParaRPr lang="en-US" altLang="zh-CN" sz="4000" dirty="0" smtClean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作用：类</a:t>
            </a:r>
            <a:r>
              <a:rPr lang="en-US" altLang="zh-CN" sz="2400" dirty="0" smtClean="0"/>
              <a:t>firebug</a:t>
            </a:r>
          </a:p>
          <a:p>
            <a:r>
              <a:rPr lang="zh-CN" altLang="en-US" sz="2400" dirty="0" smtClean="0"/>
              <a:t>支持：</a:t>
            </a:r>
            <a:r>
              <a:rPr lang="en-US" altLang="zh-CN" sz="2400" dirty="0" smtClean="0"/>
              <a:t>chrome4.0+</a:t>
            </a:r>
          </a:p>
          <a:p>
            <a:pPr>
              <a:buNone/>
            </a:pPr>
            <a:endParaRPr lang="en-US" altLang="zh-CN" sz="24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785926"/>
            <a:ext cx="1428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Chrome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开发人员工具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/>
              <a:t>Resources</a:t>
            </a:r>
            <a:r>
              <a:rPr lang="zh-CN" altLang="en-US" sz="2800" b="1" dirty="0" smtClean="0"/>
              <a:t>面板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en-US" altLang="zh-CN" sz="2400" dirty="0" smtClean="0"/>
              <a:t>Frames</a:t>
            </a:r>
            <a:r>
              <a:rPr lang="zh-CN" altLang="en-US" sz="2400" dirty="0" smtClean="0"/>
              <a:t>：查看页面内所有文件</a:t>
            </a:r>
            <a:endParaRPr lang="en-US" altLang="zh-CN" sz="2400" dirty="0" smtClean="0"/>
          </a:p>
          <a:p>
            <a:r>
              <a:rPr lang="zh-CN" altLang="en-US" sz="2400" dirty="0" smtClean="0"/>
              <a:t>其他：本地存储信息，包括</a:t>
            </a:r>
            <a:r>
              <a:rPr lang="en-US" altLang="zh-CN" sz="2400" dirty="0" smtClean="0"/>
              <a:t>cookies</a:t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928802"/>
            <a:ext cx="18288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Chrome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开发人员工具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/>
              <a:t>Timeline</a:t>
            </a:r>
            <a:r>
              <a:rPr lang="zh-CN" altLang="en-US" sz="2800" b="1" dirty="0" smtClean="0"/>
              <a:t>面板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/>
              <a:t>可查看内存使用情况和各种时间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54578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Chrome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开发人员工具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/>
              <a:t>Profiles</a:t>
            </a:r>
            <a:r>
              <a:rPr lang="zh-CN" altLang="en-US" sz="2800" b="1" dirty="0" smtClean="0"/>
              <a:t>面板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/>
              <a:t>类似</a:t>
            </a:r>
            <a:r>
              <a:rPr lang="en-US" altLang="zh-CN" sz="2400" dirty="0" smtClean="0"/>
              <a:t>firebug</a:t>
            </a:r>
            <a:r>
              <a:rPr lang="zh-CN" altLang="en-US" sz="2400" dirty="0" smtClean="0"/>
              <a:t>概况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Chrome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开发人员工具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/>
              <a:t>Audits</a:t>
            </a:r>
            <a:r>
              <a:rPr lang="zh-CN" altLang="en-US" sz="2800" b="1" dirty="0" smtClean="0"/>
              <a:t>面板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/>
              <a:t>类似</a:t>
            </a:r>
            <a:r>
              <a:rPr lang="en-US" altLang="zh-CN" sz="2400" dirty="0" err="1" smtClean="0"/>
              <a:t>Yslow</a:t>
            </a:r>
            <a:r>
              <a:rPr lang="zh-CN" altLang="en-US" sz="2400" dirty="0" smtClean="0"/>
              <a:t>。。。。貌似给的建议更多。。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使用率很有用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Chrome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开发人员工具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/>
              <a:t>Console</a:t>
            </a:r>
            <a:r>
              <a:rPr lang="zh-CN" altLang="en-US" sz="2800" b="1" dirty="0" smtClean="0"/>
              <a:t>面板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/>
              <a:t>和</a:t>
            </a:r>
            <a:r>
              <a:rPr lang="en-US" altLang="zh-CN" sz="2400" dirty="0" smtClean="0"/>
              <a:t>firebug</a:t>
            </a:r>
            <a:r>
              <a:rPr lang="zh-CN" altLang="en-US" sz="2400" dirty="0" smtClean="0"/>
              <a:t>控制台一样，支持</a:t>
            </a:r>
            <a:r>
              <a:rPr lang="en-US" altLang="zh-CN" sz="2400" dirty="0" smtClean="0"/>
              <a:t>console</a:t>
            </a:r>
            <a:r>
              <a:rPr lang="zh-CN" altLang="en-US" sz="2400" dirty="0" smtClean="0"/>
              <a:t>命令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00B0F0"/>
                </a:solidFill>
              </a:rPr>
              <a:t>Firebug </a:t>
            </a:r>
            <a:r>
              <a:rPr lang="en-US" altLang="zh-CN" sz="4000" dirty="0" err="1" smtClean="0">
                <a:solidFill>
                  <a:srgbClr val="00B0F0"/>
                </a:solidFill>
              </a:rPr>
              <a:t>Lite</a:t>
            </a:r>
            <a:endParaRPr lang="en-US" altLang="zh-CN" sz="4000" dirty="0" smtClean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作用：类</a:t>
            </a:r>
            <a:r>
              <a:rPr lang="en-US" altLang="zh-CN" sz="2400" dirty="0" smtClean="0"/>
              <a:t>firebug</a:t>
            </a:r>
          </a:p>
          <a:p>
            <a:r>
              <a:rPr lang="zh-CN" altLang="en-US" sz="2400" dirty="0" smtClean="0"/>
              <a:t>支持：</a:t>
            </a:r>
            <a:r>
              <a:rPr lang="en-US" sz="2400" dirty="0" smtClean="0"/>
              <a:t> IE6+, Firefox, Opera, Safari and Chrome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http://getfirebug.com/firebuglite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714488"/>
            <a:ext cx="2643205" cy="87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215206" y="221455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</a:rPr>
              <a:t>Lite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Firebug-</a:t>
            </a:r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lite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实例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000240"/>
            <a:ext cx="69151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Firebug-</a:t>
            </a:r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lite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使用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/>
              <a:t>将以下代码放入需调试的页面中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tx1">
                    <a:lumMod val="85000"/>
                  </a:schemeClr>
                </a:solidFill>
              </a:rPr>
              <a:t>&lt;script type="text/</a:t>
            </a:r>
            <a:r>
              <a:rPr lang="en-US" altLang="zh-CN" sz="2400" dirty="0" err="1" smtClean="0">
                <a:solidFill>
                  <a:schemeClr val="tx1">
                    <a:lumMod val="85000"/>
                  </a:schemeClr>
                </a:solidFill>
              </a:rPr>
              <a:t>javascript</a:t>
            </a:r>
            <a:r>
              <a:rPr lang="en-US" altLang="zh-CN" sz="2400" dirty="0" smtClean="0">
                <a:solidFill>
                  <a:schemeClr val="tx1">
                    <a:lumMod val="85000"/>
                  </a:schemeClr>
                </a:solidFill>
              </a:rPr>
              <a:t>" </a:t>
            </a:r>
            <a:r>
              <a:rPr lang="en-US" altLang="zh-CN" sz="2400" dirty="0" err="1" smtClean="0">
                <a:solidFill>
                  <a:schemeClr val="tx1">
                    <a:lumMod val="85000"/>
                  </a:schemeClr>
                </a:solidFill>
              </a:rPr>
              <a:t>src</a:t>
            </a:r>
            <a:r>
              <a:rPr lang="en-US" altLang="zh-CN" sz="2400" dirty="0" smtClean="0">
                <a:solidFill>
                  <a:schemeClr val="tx1">
                    <a:lumMod val="85000"/>
                  </a:schemeClr>
                </a:solidFill>
              </a:rPr>
              <a:t> http://static.jiaju.com/jiaju/com/js/scroll/firebug-lite.js "&gt;&lt;/script&gt; 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怎么放？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、页面源代码另存为文件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fiddler </a:t>
            </a:r>
            <a:r>
              <a:rPr lang="en-US" altLang="zh-CN" sz="2400" dirty="0" err="1" smtClean="0"/>
              <a:t>autoResponder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见前文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Firebug-</a:t>
            </a:r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lite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使用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/>
              <a:t>调用方法，</a:t>
            </a:r>
            <a:r>
              <a:rPr lang="en-US" altLang="zh-CN" sz="2400" dirty="0" smtClean="0"/>
              <a:t>F12</a:t>
            </a:r>
          </a:p>
          <a:p>
            <a:r>
              <a:rPr lang="zh-CN" altLang="en-US" sz="2400" dirty="0" smtClean="0"/>
              <a:t>功能和</a:t>
            </a:r>
            <a:r>
              <a:rPr lang="en-US" altLang="zh-CN" sz="2400" dirty="0" smtClean="0"/>
              <a:t>firebug</a:t>
            </a:r>
            <a:r>
              <a:rPr lang="zh-CN" altLang="en-US" sz="2400" dirty="0" smtClean="0"/>
              <a:t>差不多，功能虽少，但调试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系列问题足够了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推荐</a:t>
            </a:r>
            <a:r>
              <a:rPr lang="zh-CN" altLang="en-US" sz="2400" dirty="0" smtClean="0"/>
              <a:t>：解决用来</a:t>
            </a:r>
            <a:r>
              <a:rPr lang="en-US" altLang="zh-CN" sz="2400" dirty="0" smtClean="0"/>
              <a:t>IE6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619250"/>
            <a:ext cx="444817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err="1" smtClean="0">
                <a:solidFill>
                  <a:srgbClr val="00B0F0"/>
                </a:solidFill>
              </a:rPr>
              <a:t>IETester</a:t>
            </a:r>
            <a:r>
              <a:rPr lang="en-US" altLang="zh-CN" sz="4000" dirty="0" smtClean="0">
                <a:solidFill>
                  <a:srgbClr val="00B0F0"/>
                </a:solidFill>
              </a:rPr>
              <a:t>   </a:t>
            </a:r>
          </a:p>
          <a:p>
            <a:r>
              <a:rPr lang="zh-CN" altLang="en-US" sz="2400" dirty="0" smtClean="0"/>
              <a:t>作用：测试各版本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，大多用来测试</a:t>
            </a:r>
            <a:r>
              <a:rPr lang="en-US" altLang="zh-CN" sz="2400" dirty="0" smtClean="0"/>
              <a:t>IE6</a:t>
            </a:r>
          </a:p>
          <a:p>
            <a:r>
              <a:rPr lang="zh-CN" altLang="en-US" sz="2400" dirty="0" smtClean="0"/>
              <a:t>支持：</a:t>
            </a:r>
            <a:r>
              <a:rPr lang="en-US" sz="2400" dirty="0" smtClean="0"/>
              <a:t> IE5.5+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http://www.my-debugbar.com/wiki/IETester/HomePage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altLang="zh-CN" sz="24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14488"/>
            <a:ext cx="132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IETester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使用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1971675"/>
            <a:ext cx="67151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IETester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800" b="1" dirty="0" smtClean="0"/>
              <a:t>问题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/>
              <a:t>存在一些</a:t>
            </a:r>
            <a:r>
              <a:rPr lang="en-US" altLang="zh-CN" sz="2400" dirty="0" smtClean="0"/>
              <a:t>BUG</a:t>
            </a:r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 smtClean="0"/>
              <a:t>、前进后退按钮不正常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 smtClean="0"/>
              <a:t>、焦点有时不太正确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java applets </a:t>
            </a:r>
            <a:r>
              <a:rPr lang="zh-CN" altLang="en-US" sz="2000" dirty="0" smtClean="0"/>
              <a:t>无法使用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IE6</a:t>
            </a:r>
            <a:r>
              <a:rPr lang="zh-CN" altLang="en-US" sz="2000" dirty="0" smtClean="0"/>
              <a:t>模式下</a:t>
            </a:r>
            <a:r>
              <a:rPr lang="en-US" altLang="zh-CN" sz="2000" dirty="0" smtClean="0"/>
              <a:t>flash</a:t>
            </a:r>
            <a:r>
              <a:rPr lang="zh-CN" altLang="en-US" sz="2000" dirty="0" smtClean="0"/>
              <a:t>不太正常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5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滤镜有时不正常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6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window.open</a:t>
            </a:r>
            <a:r>
              <a:rPr lang="zh-CN" altLang="en-US" sz="2000" dirty="0" smtClean="0"/>
              <a:t>方法不正常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7</a:t>
            </a:r>
            <a:r>
              <a:rPr lang="zh-CN" altLang="en-US" sz="2000" dirty="0" smtClean="0"/>
              <a:t>、经常会报一些未知的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错误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IETester</a:t>
            </a:r>
            <a:r>
              <a:rPr lang="zh-CN" altLang="en-US" sz="2800" dirty="0" smtClean="0"/>
              <a:t>调试工具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/>
              <a:t>调试工具：</a:t>
            </a:r>
            <a:r>
              <a:rPr lang="en-US" altLang="zh-CN" sz="2400" dirty="0" err="1" smtClean="0"/>
              <a:t>debugbar</a:t>
            </a:r>
            <a:endParaRPr lang="en-US" altLang="zh-CN" sz="2400" dirty="0" smtClean="0"/>
          </a:p>
          <a:p>
            <a:r>
              <a:rPr lang="zh-CN" altLang="en-US" sz="2400" dirty="0" smtClean="0"/>
              <a:t>地址：</a:t>
            </a:r>
            <a:r>
              <a:rPr lang="en-US" sz="2400" dirty="0" smtClean="0">
                <a:hlinkClick r:id="rId3"/>
              </a:rPr>
              <a:t> http://www.debugbar.com/download.php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786058"/>
            <a:ext cx="3914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IETester</a:t>
            </a:r>
            <a:r>
              <a:rPr lang="zh-CN" altLang="en-US" sz="2800" b="1" dirty="0" smtClean="0"/>
              <a:t>使用情境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9072626" cy="3740145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</a:rPr>
              <a:t>使用情境</a:t>
            </a:r>
            <a:r>
              <a:rPr lang="zh-CN" altLang="en-US" sz="2400" dirty="0" smtClean="0"/>
              <a:t>：粗略调试</a:t>
            </a:r>
            <a:r>
              <a:rPr lang="en-US" altLang="zh-CN" sz="2400" dirty="0" smtClean="0"/>
              <a:t>IE6</a:t>
            </a:r>
            <a:r>
              <a:rPr lang="zh-CN" altLang="en-US" sz="2400" dirty="0" smtClean="0"/>
              <a:t>问题时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推荐</a:t>
            </a:r>
            <a:r>
              <a:rPr lang="en-US" altLang="zh-CN" sz="2400" dirty="0" smtClean="0"/>
              <a:t>IE6</a:t>
            </a:r>
            <a:r>
              <a:rPr lang="zh-CN" altLang="en-US" sz="2400" dirty="0" smtClean="0"/>
              <a:t>下调试方式：虚拟机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XPMod</a:t>
            </a:r>
            <a:r>
              <a:rPr lang="en-US" altLang="zh-CN" sz="2400" dirty="0" smtClean="0"/>
              <a:t> or VM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virtualbox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Windows Virtual PC</a:t>
            </a:r>
            <a:r>
              <a:rPr lang="zh-CN" altLang="en-US" sz="2000" dirty="0" smtClean="0">
                <a:solidFill>
                  <a:srgbClr val="00B0F0"/>
                </a:solidFill>
              </a:rPr>
              <a:t>（</a:t>
            </a:r>
            <a:r>
              <a:rPr lang="en-US" altLang="zh-CN" sz="2000" dirty="0" smtClean="0">
                <a:solidFill>
                  <a:srgbClr val="00B0F0"/>
                </a:solidFill>
              </a:rPr>
              <a:t>XP Mode</a:t>
            </a:r>
            <a:r>
              <a:rPr lang="zh-CN" altLang="en-US" sz="2000" dirty="0" smtClean="0">
                <a:solidFill>
                  <a:srgbClr val="00B0F0"/>
                </a:solidFill>
              </a:rPr>
              <a:t>）</a:t>
            </a:r>
            <a:r>
              <a:rPr lang="en-US" altLang="zh-CN" sz="2000" dirty="0" smtClean="0">
                <a:solidFill>
                  <a:srgbClr val="00B0F0"/>
                </a:solidFill>
              </a:rPr>
              <a:t>   </a:t>
            </a:r>
          </a:p>
          <a:p>
            <a:r>
              <a:rPr lang="zh-CN" altLang="en-US" sz="2400" dirty="0" smtClean="0"/>
              <a:t>作用：</a:t>
            </a:r>
            <a:r>
              <a:rPr lang="en-US" altLang="zh-CN" sz="2400" dirty="0" smtClean="0"/>
              <a:t>win7</a:t>
            </a:r>
            <a:r>
              <a:rPr lang="zh-CN" altLang="en-US" sz="2400" dirty="0" smtClean="0"/>
              <a:t>下虚拟机</a:t>
            </a:r>
            <a:endParaRPr lang="en-US" altLang="zh-CN" sz="2400" dirty="0" smtClean="0"/>
          </a:p>
          <a:p>
            <a:r>
              <a:rPr lang="zh-CN" altLang="en-US" sz="2400" dirty="0" smtClean="0"/>
              <a:t>支持：</a:t>
            </a:r>
            <a:r>
              <a:rPr lang="en-US" altLang="zh-CN" sz="2400" dirty="0" smtClean="0"/>
              <a:t>window7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http://www.microsoft.com/china/windows/virtual-pc/</a:t>
            </a:r>
            <a:endParaRPr lang="en-US" sz="2000" dirty="0" smtClean="0"/>
          </a:p>
          <a:p>
            <a:pPr>
              <a:buNone/>
            </a:pPr>
            <a:endParaRPr lang="en-US" altLang="zh-CN" sz="2400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714488"/>
            <a:ext cx="1885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Virtual PC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857364"/>
            <a:ext cx="5210159" cy="417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Virtual PC </a:t>
            </a:r>
            <a:r>
              <a:rPr lang="zh-CN" altLang="en-US" sz="2800" b="1" dirty="0" smtClean="0"/>
              <a:t>简介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8429684" cy="374014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什么是 </a:t>
            </a:r>
            <a:r>
              <a:rPr lang="en-US" sz="2400" dirty="0" smtClean="0">
                <a:solidFill>
                  <a:srgbClr val="FFFF00"/>
                </a:solidFill>
              </a:rPr>
              <a:t>Windows Virtual PC？</a:t>
            </a:r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Windows Virtual PC 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是用于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Windows 7 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的最新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Microsoft 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虚拟化技术。</a:t>
            </a: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什么是</a:t>
            </a:r>
            <a:r>
              <a:rPr lang="en-US" altLang="zh-CN" sz="2400" dirty="0" smtClean="0">
                <a:solidFill>
                  <a:srgbClr val="FFFF00"/>
                </a:solidFill>
              </a:rPr>
              <a:t>XP Mode</a:t>
            </a:r>
            <a:r>
              <a:rPr lang="zh-CN" altLang="en-US" sz="2400" dirty="0" smtClean="0">
                <a:solidFill>
                  <a:srgbClr val="FFFF00"/>
                </a:solidFill>
              </a:rPr>
              <a:t>？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Windows XP </a:t>
            </a:r>
            <a:r>
              <a:rPr lang="en-US" sz="2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Mode（XPM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）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是基于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Virtual PC 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技术在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Windows 7 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中运行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Windows XP 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的应用程序。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他们之间是什么关系？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Windows Virtual PC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是 </a:t>
            </a: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XP Mode 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的运行时引擎。</a:t>
            </a:r>
          </a:p>
          <a:p>
            <a:pPr>
              <a:buNone/>
            </a:pP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Virtual PC </a:t>
            </a:r>
            <a:r>
              <a:rPr lang="zh-CN" altLang="en-US" sz="2800" b="1" dirty="0" smtClean="0"/>
              <a:t>优点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8429684" cy="3740145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、微软官方虚拟程序，支持硬件虚拟化技术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、剪贴板共享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、可以使用主机打印机，智能卡等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、可以使用休眠方式，打开</a:t>
            </a:r>
            <a:r>
              <a:rPr lang="en-US" altLang="zh-CN" sz="2400" dirty="0" smtClean="0"/>
              <a:t>XPM</a:t>
            </a:r>
            <a:r>
              <a:rPr lang="zh-CN" altLang="en-US" sz="2400" dirty="0" smtClean="0"/>
              <a:t>更快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XP</a:t>
            </a:r>
            <a:r>
              <a:rPr lang="zh-CN" altLang="en-US" sz="2400" dirty="0" smtClean="0"/>
              <a:t>为官方正版，不用激活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Virtual PC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857364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其他虚拟机软件推荐：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sz="2400" dirty="0" smtClean="0"/>
              <a:t>VMware Workstation</a:t>
            </a:r>
          </a:p>
          <a:p>
            <a:r>
              <a:rPr lang="en-US" sz="2400" dirty="0" err="1" smtClean="0"/>
              <a:t>VirtualBox</a:t>
            </a:r>
            <a:r>
              <a:rPr lang="en-US" sz="2400" dirty="0" smtClean="0"/>
              <a:t> 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、过滤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357430"/>
            <a:ext cx="48863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Beyond Compare</a:t>
            </a:r>
            <a:r>
              <a:rPr lang="en-US" altLang="zh-CN" sz="2000" dirty="0" smtClean="0">
                <a:solidFill>
                  <a:srgbClr val="00B0F0"/>
                </a:solidFill>
              </a:rPr>
              <a:t>  </a:t>
            </a:r>
          </a:p>
          <a:p>
            <a:r>
              <a:rPr lang="zh-CN" altLang="en-US" sz="2400" dirty="0" smtClean="0"/>
              <a:t>作用：文件比较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http://www.scootersoftware.com/</a:t>
            </a:r>
            <a:endParaRPr lang="en-US" altLang="zh-CN" sz="2400" dirty="0" smtClean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428736"/>
            <a:ext cx="2324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Beyond Compare 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857364"/>
            <a:ext cx="1866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功能：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Beyond Compare  </a:t>
            </a: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文本比较</a:t>
            </a:r>
            <a:endParaRPr lang="en-US" altLang="zh-CN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2500307"/>
            <a:ext cx="84737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Beyond Compare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85992"/>
            <a:ext cx="834904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文件夹比较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Beyond Compare  </a:t>
            </a: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文件夹比较图例：</a:t>
            </a:r>
            <a:endParaRPr lang="en-US" altLang="zh-CN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214554"/>
            <a:ext cx="19240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Beyond Compare  </a:t>
            </a: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合并</a:t>
            </a:r>
            <a:endParaRPr lang="en-US" altLang="zh-CN" sz="24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5" y="2099406"/>
            <a:ext cx="6215106" cy="458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Beyond Compare  </a:t>
            </a: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应用场景：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</a:rPr>
              <a:t>SVN</a:t>
            </a:r>
            <a:r>
              <a:rPr lang="zh-CN" altLang="en-US" sz="2400" dirty="0" smtClean="0">
                <a:solidFill>
                  <a:schemeClr val="tx1">
                    <a:lumMod val="75000"/>
                  </a:schemeClr>
                </a:solidFill>
              </a:rPr>
              <a:t>分支合并</a:t>
            </a:r>
            <a:r>
              <a:rPr lang="en-US" altLang="zh-CN" sz="2400" dirty="0" smtClean="0">
                <a:solidFill>
                  <a:schemeClr val="tx1">
                    <a:lumMod val="75000"/>
                  </a:schemeClr>
                </a:solidFill>
              </a:rPr>
              <a:t>trunk</a:t>
            </a:r>
          </a:p>
          <a:p>
            <a:endParaRPr lang="en-US" altLang="zh-CN" sz="24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>
                <a:solidFill>
                  <a:srgbClr val="00B0F0"/>
                </a:solidFill>
              </a:rPr>
              <a:t>FastStone</a:t>
            </a:r>
            <a:r>
              <a:rPr lang="en-US" altLang="zh-CN" sz="3200" dirty="0" smtClean="0">
                <a:solidFill>
                  <a:srgbClr val="00B0F0"/>
                </a:solidFill>
              </a:rPr>
              <a:t> Capture</a:t>
            </a:r>
          </a:p>
          <a:p>
            <a:r>
              <a:rPr lang="zh-CN" altLang="en-US" sz="2400" dirty="0" smtClean="0"/>
              <a:t>作用：屏幕标尺</a:t>
            </a:r>
            <a:r>
              <a:rPr lang="zh-CN" altLang="en-US" sz="2400" dirty="0" smtClean="0"/>
              <a:t>、取色</a:t>
            </a:r>
            <a:r>
              <a:rPr lang="zh-CN" altLang="en-US" sz="2400" dirty="0" smtClean="0"/>
              <a:t>、放大镜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截图、屏幕录制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http://www.scootersoftware.com/</a:t>
            </a:r>
            <a:endParaRPr lang="en-US" altLang="zh-CN" sz="2400" dirty="0" smtClean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142984"/>
            <a:ext cx="23907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FastStone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Capture 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标尺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500306"/>
            <a:ext cx="3429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FastStone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Capture 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：取色</a:t>
            </a:r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27241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285992"/>
            <a:ext cx="39909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b="1" dirty="0" smtClean="0"/>
              <a:t> </a:t>
            </a:r>
            <a:r>
              <a:rPr lang="en-US" b="1" dirty="0" err="1" smtClean="0"/>
              <a:t>AutoResponse</a:t>
            </a:r>
            <a:endParaRPr 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53149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FastStone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Capture 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：截图</a:t>
            </a: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143248"/>
            <a:ext cx="6872301" cy="266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FastStone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Capture 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：放大镜、屏幕录制等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Fire Shot</a:t>
            </a:r>
          </a:p>
          <a:p>
            <a:r>
              <a:rPr lang="zh-CN" altLang="en-US" sz="2400" dirty="0" smtClean="0"/>
              <a:t>作用：火狐截屏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http://screenshot-program.com/fireshot/</a:t>
            </a:r>
            <a:endParaRPr lang="en-US" altLang="zh-CN" sz="2400" dirty="0" smtClean="0"/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643050"/>
            <a:ext cx="1714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 Shot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功能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截</a:t>
            </a:r>
            <a:r>
              <a:rPr lang="zh-CN" altLang="en-US" sz="2400" dirty="0" smtClean="0"/>
              <a:t>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优点</a:t>
            </a:r>
            <a:r>
              <a:rPr lang="en-US" altLang="zh-CN" sz="2400" dirty="0" smtClean="0"/>
              <a:t>:  </a:t>
            </a:r>
            <a:r>
              <a:rPr lang="zh-CN" altLang="en-US" sz="2400" dirty="0" smtClean="0"/>
              <a:t>可以截取整个页面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缺点：仅支持火狐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用途：查看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延时渲染效果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 Shot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altLang="zh-CN" sz="28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快捷键：</a:t>
            </a:r>
            <a:r>
              <a:rPr lang="en-US" altLang="zh-CN" sz="2400" dirty="0" err="1" smtClean="0"/>
              <a:t>Ctrl+Alt+Z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Fire Cookie</a:t>
            </a:r>
          </a:p>
          <a:p>
            <a:r>
              <a:rPr lang="zh-CN" altLang="en-US" sz="2400" dirty="0" smtClean="0"/>
              <a:t>作用：查看、操作</a:t>
            </a:r>
            <a:r>
              <a:rPr lang="en-US" altLang="zh-CN" sz="2400" dirty="0" smtClean="0"/>
              <a:t>cookie</a:t>
            </a:r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http://getfirebug.com/wiki/index.php/Firebug_Extensions</a:t>
            </a:r>
            <a:endParaRPr lang="en-US" altLang="zh-CN" sz="2400" dirty="0" smtClean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714488"/>
            <a:ext cx="24003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>
                <a:solidFill>
                  <a:srgbClr val="00B0F0"/>
                </a:solidFill>
              </a:rPr>
              <a:t>YSlow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作用：页面评分、优化建议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	      </a:t>
            </a:r>
            <a:r>
              <a:rPr lang="zh-CN" altLang="en-US" sz="2400" dirty="0" smtClean="0"/>
              <a:t>统计、各种工具</a:t>
            </a:r>
            <a:endParaRPr lang="en-US" altLang="zh-CN" sz="18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http://developer.yahoo.com/yslow/</a:t>
            </a:r>
            <a:endParaRPr lang="en-US" altLang="zh-CN" sz="2400" dirty="0" smtClean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857364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YSlow</a:t>
            </a:r>
            <a:r>
              <a:rPr lang="zh-CN" altLang="en-US" sz="2800" b="1" dirty="0" smtClean="0"/>
              <a:t>简介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为什么用</a:t>
            </a:r>
            <a:r>
              <a:rPr lang="en-US" altLang="zh-CN" sz="2400" dirty="0" err="1" smtClean="0"/>
              <a:t>YSlow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、雅虎出品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、提供优化建议</a:t>
            </a:r>
            <a:endParaRPr lang="en-US" altLang="zh-CN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143116"/>
            <a:ext cx="3073475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YSlow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页面分析、评级、建议</a:t>
            </a:r>
            <a:endParaRPr lang="en-US" altLang="zh-CN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428868"/>
            <a:ext cx="73533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YSlow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组件</a:t>
            </a:r>
            <a:endParaRPr lang="en-US" altLang="zh-CN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643182"/>
            <a:ext cx="8249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Fiddler </a:t>
            </a:r>
            <a:r>
              <a:rPr lang="en-US" sz="2800" b="1" dirty="0" err="1" smtClean="0"/>
              <a:t>AutoResponse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071546"/>
            <a:ext cx="7467600" cy="4525963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例如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V1</a:t>
            </a:r>
            <a:r>
              <a:rPr lang="zh-CN" altLang="en-US" b="1" dirty="0" smtClean="0"/>
              <a:t>拍报名后，再次点击报名时提示  已报名</a:t>
            </a:r>
            <a:endParaRPr lang="en-US" b="1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478959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YSlow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统计</a:t>
            </a:r>
            <a:endParaRPr lang="en-US" altLang="zh-CN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571744"/>
            <a:ext cx="85058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YSlow</a:t>
            </a:r>
            <a:r>
              <a:rPr lang="zh-CN" altLang="en-US" sz="2800" b="1" dirty="0" smtClean="0"/>
              <a:t>功能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工具</a:t>
            </a:r>
            <a:endParaRPr lang="en-US" altLang="zh-CN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357430"/>
            <a:ext cx="86487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5357826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All JS Beautified--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寻找页面内某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YUI Compressor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作用：压缩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css</a:t>
            </a:r>
            <a:endParaRPr lang="en-US" altLang="zh-CN" sz="2400" dirty="0" smtClean="0"/>
          </a:p>
          <a:p>
            <a:r>
              <a:rPr lang="zh-CN" altLang="en-US" sz="2400" dirty="0" smtClean="0"/>
              <a:t>需要：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http://developer.yahoo.com/yui/compressor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>
              <a:buNone/>
            </a:pPr>
            <a:r>
              <a:rPr lang="en-US" sz="2000" u="sng" dirty="0" smtClean="0">
                <a:hlinkClick r:id="rId3"/>
              </a:rPr>
              <a:t>http://java.sun.com/javase/downloads/index.jsp</a:t>
            </a:r>
            <a:r>
              <a:rPr lang="en-US" sz="2000" dirty="0" smtClean="0"/>
              <a:t> </a:t>
            </a:r>
          </a:p>
          <a:p>
            <a:pPr>
              <a:buNone/>
            </a:pPr>
            <a:endParaRPr lang="en-US" altLang="zh-CN" sz="2400" dirty="0" smtClean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571612"/>
            <a:ext cx="1438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YUI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Compressor</a:t>
            </a:r>
            <a:r>
              <a:rPr lang="zh-CN" altLang="en-US" sz="2800" b="1" dirty="0" smtClean="0"/>
              <a:t>安装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、安装</a:t>
            </a:r>
            <a:r>
              <a:rPr lang="en-US" altLang="zh-CN" sz="2400" dirty="0" err="1" smtClean="0"/>
              <a:t>jdk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、配置</a:t>
            </a:r>
            <a:r>
              <a:rPr lang="en-US" sz="2400" dirty="0" smtClean="0"/>
              <a:t>JAVA_HOME</a:t>
            </a:r>
            <a:r>
              <a:rPr lang="zh-CN" altLang="en-US" sz="2400" dirty="0" smtClean="0"/>
              <a:t>环境</a:t>
            </a:r>
            <a:r>
              <a:rPr lang="zh-CN" altLang="en-US" sz="2400" dirty="0" smtClean="0"/>
              <a:t>变量</a:t>
            </a:r>
            <a:endParaRPr lang="en-US" altLang="zh-CN" sz="2400" dirty="0" smtClean="0"/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1</a:t>
            </a:r>
            <a:r>
              <a:rPr lang="zh-CN" altLang="en-US" sz="1600" dirty="0" smtClean="0">
                <a:solidFill>
                  <a:schemeClr val="tx2"/>
                </a:solidFill>
              </a:rPr>
              <a:t>、点击我的电脑</a:t>
            </a:r>
            <a:r>
              <a:rPr lang="en-US" altLang="zh-CN" sz="1600" dirty="0" smtClean="0">
                <a:solidFill>
                  <a:schemeClr val="tx2"/>
                </a:solidFill>
              </a:rPr>
              <a:t>—&gt;</a:t>
            </a:r>
            <a:r>
              <a:rPr lang="zh-CN" altLang="en-US" sz="1600" dirty="0" smtClean="0">
                <a:solidFill>
                  <a:schemeClr val="tx2"/>
                </a:solidFill>
              </a:rPr>
              <a:t>属相</a:t>
            </a:r>
            <a:r>
              <a:rPr lang="en-US" altLang="zh-CN" sz="1600" dirty="0" smtClean="0">
                <a:solidFill>
                  <a:schemeClr val="tx2"/>
                </a:solidFill>
              </a:rPr>
              <a:t>—&gt;</a:t>
            </a:r>
            <a:r>
              <a:rPr lang="zh-CN" altLang="en-US" sz="1600" dirty="0" smtClean="0">
                <a:solidFill>
                  <a:schemeClr val="tx2"/>
                </a:solidFill>
              </a:rPr>
              <a:t>高级</a:t>
            </a:r>
            <a:r>
              <a:rPr lang="en-US" altLang="zh-CN" sz="1600" dirty="0" smtClean="0">
                <a:solidFill>
                  <a:schemeClr val="tx2"/>
                </a:solidFill>
              </a:rPr>
              <a:t>—&gt;</a:t>
            </a:r>
            <a:r>
              <a:rPr lang="zh-CN" altLang="en-US" sz="1600" dirty="0" smtClean="0">
                <a:solidFill>
                  <a:schemeClr val="tx2"/>
                </a:solidFill>
              </a:rPr>
              <a:t>环境变量</a:t>
            </a:r>
            <a:r>
              <a:rPr lang="en-US" altLang="zh-CN" sz="1600" dirty="0" smtClean="0">
                <a:solidFill>
                  <a:schemeClr val="tx2"/>
                </a:solidFill>
              </a:rPr>
              <a:t>—&gt;</a:t>
            </a:r>
            <a:r>
              <a:rPr lang="zh-CN" altLang="en-US" sz="1600" dirty="0" smtClean="0">
                <a:solidFill>
                  <a:schemeClr val="tx2"/>
                </a:solidFill>
              </a:rPr>
              <a:t>系统变量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2</a:t>
            </a:r>
            <a:r>
              <a:rPr lang="zh-CN" altLang="en-US" sz="1600" dirty="0" smtClean="0">
                <a:solidFill>
                  <a:schemeClr val="tx2"/>
                </a:solidFill>
              </a:rPr>
              <a:t>、新建变量，变量名</a:t>
            </a:r>
            <a:r>
              <a:rPr lang="en-US" altLang="zh-CN" sz="1600" dirty="0" smtClean="0">
                <a:solidFill>
                  <a:schemeClr val="tx2"/>
                </a:solidFill>
              </a:rPr>
              <a:t>JAVA_HOME </a:t>
            </a:r>
            <a:r>
              <a:rPr lang="zh-CN" altLang="en-US" sz="1600" dirty="0" smtClean="0">
                <a:solidFill>
                  <a:schemeClr val="tx2"/>
                </a:solidFill>
              </a:rPr>
              <a:t>路径：</a:t>
            </a:r>
            <a:r>
              <a:rPr lang="en-US" altLang="zh-CN" sz="1600" dirty="0" smtClean="0">
                <a:solidFill>
                  <a:schemeClr val="tx2"/>
                </a:solidFill>
              </a:rPr>
              <a:t>E:\Program Files\Java\jdk1.6.0_11 </a:t>
            </a:r>
            <a:r>
              <a:rPr lang="zh-CN" altLang="en-US" sz="1600" dirty="0" smtClean="0">
                <a:solidFill>
                  <a:schemeClr val="tx2"/>
                </a:solidFill>
              </a:rPr>
              <a:t>（我的是在</a:t>
            </a:r>
            <a:r>
              <a:rPr lang="en-US" altLang="zh-CN" sz="1600" dirty="0" smtClean="0">
                <a:solidFill>
                  <a:schemeClr val="tx2"/>
                </a:solidFill>
              </a:rPr>
              <a:t>E</a:t>
            </a:r>
            <a:r>
              <a:rPr lang="zh-CN" altLang="en-US" sz="1600" dirty="0" smtClean="0">
                <a:solidFill>
                  <a:schemeClr val="tx2"/>
                </a:solidFill>
              </a:rPr>
              <a:t>盘，你的</a:t>
            </a:r>
            <a:r>
              <a:rPr lang="en-US" altLang="zh-CN" sz="1600" dirty="0" smtClean="0">
                <a:solidFill>
                  <a:schemeClr val="tx2"/>
                </a:solidFill>
              </a:rPr>
              <a:t>JDK</a:t>
            </a:r>
            <a:r>
              <a:rPr lang="zh-CN" altLang="en-US" sz="1600" dirty="0" smtClean="0">
                <a:solidFill>
                  <a:schemeClr val="tx2"/>
                </a:solidFill>
              </a:rPr>
              <a:t>安装到那个盘，就写那个盘）</a:t>
            </a:r>
          </a:p>
          <a:p>
            <a:pPr lvl="1"/>
            <a:r>
              <a:rPr lang="en-US" altLang="zh-CN" sz="1600" dirty="0" smtClean="0">
                <a:solidFill>
                  <a:schemeClr val="tx2"/>
                </a:solidFill>
              </a:rPr>
              <a:t>3</a:t>
            </a:r>
            <a:r>
              <a:rPr lang="zh-CN" altLang="en-US" sz="1600" dirty="0" smtClean="0">
                <a:solidFill>
                  <a:schemeClr val="tx2"/>
                </a:solidFill>
              </a:rPr>
              <a:t>、找到</a:t>
            </a:r>
            <a:r>
              <a:rPr lang="en-US" altLang="zh-CN" sz="1600" dirty="0" smtClean="0">
                <a:solidFill>
                  <a:schemeClr val="tx2"/>
                </a:solidFill>
              </a:rPr>
              <a:t>path</a:t>
            </a:r>
            <a:r>
              <a:rPr lang="zh-CN" altLang="en-US" sz="1600" dirty="0" smtClean="0">
                <a:solidFill>
                  <a:schemeClr val="tx2"/>
                </a:solidFill>
              </a:rPr>
              <a:t>变量，在后面添加路径：</a:t>
            </a:r>
            <a:r>
              <a:rPr lang="en-US" altLang="zh-CN" sz="1600" dirty="0" smtClean="0">
                <a:solidFill>
                  <a:schemeClr val="tx2"/>
                </a:solidFill>
              </a:rPr>
              <a:t>;%JAVA_HOME%\</a:t>
            </a:r>
            <a:r>
              <a:rPr lang="en-US" altLang="zh-CN" sz="1600" dirty="0" smtClean="0">
                <a:solidFill>
                  <a:schemeClr val="tx2"/>
                </a:solidFill>
              </a:rPr>
              <a:t>jre6\bin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lvl="1"/>
            <a:endParaRPr lang="zh-CN" altLang="en-US" sz="2000" dirty="0" smtClean="0"/>
          </a:p>
          <a:p>
            <a:endParaRPr lang="en-US" altLang="zh-CN" sz="2400" dirty="0" smtClean="0"/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357158" y="3617945"/>
            <a:ext cx="8429684" cy="374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lvl="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、运行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YUI Compressor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包中的</a:t>
            </a:r>
            <a:r>
              <a:rPr lang="en-US" altLang="zh-CN" sz="2400" dirty="0" smtClean="0">
                <a:latin typeface="+mn-lt"/>
                <a:ea typeface="+mn-ea"/>
              </a:rPr>
              <a:t>install.cmd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marR="0" lvl="1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itchFamily="18" charset="2"/>
              <a:buChar char=""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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YUI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Compressor</a:t>
            </a:r>
            <a:r>
              <a:rPr lang="zh-CN" altLang="en-US" sz="2800" b="1" dirty="0" smtClean="0"/>
              <a:t>简介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特点：安全、支持混淆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YUI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Compressor</a:t>
            </a:r>
            <a:r>
              <a:rPr lang="zh-CN" altLang="en-US" sz="2800" b="1" dirty="0" smtClean="0"/>
              <a:t>压缩</a:t>
            </a:r>
            <a:r>
              <a:rPr lang="en-US" altLang="zh-CN" sz="2800" b="1" dirty="0" err="1" smtClean="0"/>
              <a:t>js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、去注释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、去空格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、细微优化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、标识符替换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YUI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Compressor</a:t>
            </a:r>
            <a:r>
              <a:rPr lang="zh-CN" altLang="en-US" sz="2800" b="1" dirty="0" smtClean="0"/>
              <a:t>压缩</a:t>
            </a:r>
            <a:r>
              <a:rPr lang="en-US" altLang="zh-CN" sz="2800" b="1" dirty="0" err="1" smtClean="0"/>
              <a:t>js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357430"/>
            <a:ext cx="533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、细微优化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YUI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Compressor</a:t>
            </a:r>
            <a:r>
              <a:rPr lang="zh-CN" altLang="en-US" sz="2800" b="1" dirty="0" smtClean="0"/>
              <a:t>压缩</a:t>
            </a:r>
            <a:r>
              <a:rPr lang="en-US" altLang="zh-CN" sz="2800" b="1" dirty="0" err="1" smtClean="0"/>
              <a:t>js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09825"/>
            <a:ext cx="54387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、标识符替换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YUI 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Compressor</a:t>
            </a:r>
            <a:r>
              <a:rPr lang="zh-CN" altLang="en-US" sz="2800" b="1" dirty="0" smtClean="0"/>
              <a:t>简介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1643050"/>
            <a:ext cx="8429684" cy="3740145"/>
          </a:xfrm>
        </p:spPr>
        <p:txBody>
          <a:bodyPr/>
          <a:lstStyle/>
          <a:p>
            <a:r>
              <a:rPr lang="zh-CN" altLang="en-US" sz="2400" dirty="0" smtClean="0"/>
              <a:t>支持混淆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修改</a:t>
            </a:r>
            <a:r>
              <a:rPr lang="en-US" altLang="zh-CN" sz="2000" dirty="0" smtClean="0"/>
              <a:t>compressor.cmd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lvl="1"/>
            <a:r>
              <a:rPr lang="en-US" altLang="zh-CN" sz="1200" dirty="0" smtClean="0">
                <a:solidFill>
                  <a:schemeClr val="tx2"/>
                </a:solidFill>
              </a:rPr>
              <a:t>"%JAVA_HOME%\bin\java.exe" -jar "%~dp0yuicompressor.jar" --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charset</a:t>
            </a:r>
            <a:r>
              <a:rPr lang="en-US" altLang="zh-CN" sz="1200" dirty="0" smtClean="0">
                <a:solidFill>
                  <a:schemeClr val="tx2"/>
                </a:solidFill>
              </a:rPr>
              <a:t> GB18030 "%~nx1"  -o "%RESULT_FILE</a:t>
            </a:r>
            <a:r>
              <a:rPr lang="en-US" altLang="zh-CN" sz="1200" dirty="0" smtClean="0">
                <a:solidFill>
                  <a:schemeClr val="tx2"/>
                </a:solidFill>
              </a:rPr>
              <a:t>%“</a:t>
            </a:r>
          </a:p>
          <a:p>
            <a:pPr lvl="1"/>
            <a:r>
              <a:rPr lang="zh-CN" altLang="en-US" sz="2000" dirty="0" smtClean="0"/>
              <a:t>加入或者去掉 </a:t>
            </a:r>
            <a:r>
              <a:rPr lang="en-US" altLang="zh-CN" sz="2000" dirty="0" smtClean="0"/>
              <a:t>--</a:t>
            </a:r>
            <a:r>
              <a:rPr lang="en-US" altLang="zh-CN" sz="2000" dirty="0" err="1" smtClean="0"/>
              <a:t>nomunge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推荐开发工具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>
                <a:solidFill>
                  <a:srgbClr val="00B0F0"/>
                </a:solidFill>
              </a:rPr>
              <a:t>SwitchHosts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作用：优雅的切换</a:t>
            </a:r>
            <a:r>
              <a:rPr lang="en-US" altLang="zh-CN" sz="2400" dirty="0" smtClean="0"/>
              <a:t>hosts</a:t>
            </a:r>
          </a:p>
          <a:p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https://github.com/oldj/SwitchHosts</a:t>
            </a:r>
            <a:endParaRPr lang="en-US" altLang="zh-CN" sz="2400" dirty="0" smtClean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714488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OJtbeqcNIA2DTMnSg0sy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qW865rRc10lXxXLf8Go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nWoshdxoAMVX4EVv8q8A"/>
</p:tagLst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5570</TotalTime>
  <Words>1820</Words>
  <Application>Microsoft Office PowerPoint</Application>
  <PresentationFormat>全屏显示(4:3)</PresentationFormat>
  <Paragraphs>547</Paragraphs>
  <Slides>102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3" baseType="lpstr">
      <vt:lpstr>技巧</vt:lpstr>
      <vt:lpstr>幻灯片 1</vt:lpstr>
      <vt:lpstr>幻灯片 2</vt:lpstr>
      <vt:lpstr>神级开发工具</vt:lpstr>
      <vt:lpstr>Fiddler</vt:lpstr>
      <vt:lpstr>Fiddler</vt:lpstr>
      <vt:lpstr>Fiddler</vt:lpstr>
      <vt:lpstr>Fiddler</vt:lpstr>
      <vt:lpstr>Fiddler</vt:lpstr>
      <vt:lpstr>Fiddler AutoResponse</vt:lpstr>
      <vt:lpstr>Fiddler AutoResponse</vt:lpstr>
      <vt:lpstr>Fiddler AutoResponse</vt:lpstr>
      <vt:lpstr>Fiddler AutoResponse</vt:lpstr>
      <vt:lpstr>Fiddler AutoResponse</vt:lpstr>
      <vt:lpstr>Fiddler AutoResponse</vt:lpstr>
      <vt:lpstr>Fiddler AutoResponse</vt:lpstr>
      <vt:lpstr>Fiddler AutoResponse</vt:lpstr>
      <vt:lpstr>Fiddler</vt:lpstr>
      <vt:lpstr>幻灯片 18</vt:lpstr>
      <vt:lpstr>神级开发工具</vt:lpstr>
      <vt:lpstr>Firebug Console</vt:lpstr>
      <vt:lpstr>Firebug Console</vt:lpstr>
      <vt:lpstr>Firebug Console</vt:lpstr>
      <vt:lpstr>Firebug Console</vt:lpstr>
      <vt:lpstr>Firebug Console</vt:lpstr>
      <vt:lpstr>Firebug Console</vt:lpstr>
      <vt:lpstr>Firebug Console</vt:lpstr>
      <vt:lpstr>Firebug Console</vt:lpstr>
      <vt:lpstr>Firebug Console</vt:lpstr>
      <vt:lpstr>Firebug Console</vt:lpstr>
      <vt:lpstr>Firebug 控制台</vt:lpstr>
      <vt:lpstr>幻灯片 31</vt:lpstr>
      <vt:lpstr>神级开发工具</vt:lpstr>
      <vt:lpstr>Greasemonkey 能做什么</vt:lpstr>
      <vt:lpstr>Greasemonkey 我做过的</vt:lpstr>
      <vt:lpstr>Greasemonkey 能做什么</vt:lpstr>
      <vt:lpstr>Greasemonkey 文档、使用</vt:lpstr>
      <vt:lpstr>Greasemonkey 开发综述</vt:lpstr>
      <vt:lpstr>Greasemonkey 自定义函数</vt:lpstr>
      <vt:lpstr>Greasemonkey 自定义函数</vt:lpstr>
      <vt:lpstr>Greasemonkey 自定义函数</vt:lpstr>
      <vt:lpstr>Greasemonkey 自定义函数</vt:lpstr>
      <vt:lpstr>Greasemonkey 自定义函数</vt:lpstr>
      <vt:lpstr>Greasemonkey 自定义函数</vt:lpstr>
      <vt:lpstr>Greasemonkey 自定义函数</vt:lpstr>
      <vt:lpstr>Greasemonkey 自定义函数</vt:lpstr>
      <vt:lpstr>Greasemonkey 自定义函数</vt:lpstr>
      <vt:lpstr>Greasemonkey 自定义函数</vt:lpstr>
      <vt:lpstr>Greasemonkey 示例</vt:lpstr>
      <vt:lpstr>幻灯片 49</vt:lpstr>
      <vt:lpstr>推荐开发工具</vt:lpstr>
      <vt:lpstr>Chrome开发人员工具 Resources面板</vt:lpstr>
      <vt:lpstr>Chrome开发人员工具 Timeline面板</vt:lpstr>
      <vt:lpstr>Chrome开发人员工具 Profiles面板</vt:lpstr>
      <vt:lpstr>Chrome开发人员工具 Audits面板</vt:lpstr>
      <vt:lpstr>Chrome开发人员工具 Console面板</vt:lpstr>
      <vt:lpstr>推荐开发工具</vt:lpstr>
      <vt:lpstr>Firebug-lite 实例</vt:lpstr>
      <vt:lpstr>Firebug-lite 使用</vt:lpstr>
      <vt:lpstr>Firebug-lite 使用</vt:lpstr>
      <vt:lpstr>推荐开发工具</vt:lpstr>
      <vt:lpstr>IETester 使用</vt:lpstr>
      <vt:lpstr>IETester 问题</vt:lpstr>
      <vt:lpstr>IETester调试工具</vt:lpstr>
      <vt:lpstr>IETester使用情境</vt:lpstr>
      <vt:lpstr>推荐开发工具</vt:lpstr>
      <vt:lpstr>Windows Virtual PC</vt:lpstr>
      <vt:lpstr>Windows Virtual PC 简介</vt:lpstr>
      <vt:lpstr>Windows Virtual PC 优点</vt:lpstr>
      <vt:lpstr>Windows Virtual PC</vt:lpstr>
      <vt:lpstr>推荐开发工具</vt:lpstr>
      <vt:lpstr>Beyond Compare 功能 </vt:lpstr>
      <vt:lpstr>Beyond Compare  </vt:lpstr>
      <vt:lpstr>Beyond Compare  </vt:lpstr>
      <vt:lpstr>Beyond Compare  </vt:lpstr>
      <vt:lpstr>Beyond Compare  </vt:lpstr>
      <vt:lpstr>Beyond Compare  </vt:lpstr>
      <vt:lpstr>推荐开发工具</vt:lpstr>
      <vt:lpstr>FastStone Capture 功能 </vt:lpstr>
      <vt:lpstr>FastStone Capture 功能 </vt:lpstr>
      <vt:lpstr>FastStone Capture 功能 </vt:lpstr>
      <vt:lpstr>FastStone Capture 功能 </vt:lpstr>
      <vt:lpstr>推荐开发工具</vt:lpstr>
      <vt:lpstr>Fire Shot功能 </vt:lpstr>
      <vt:lpstr>Fire Shot功能 </vt:lpstr>
      <vt:lpstr>推荐开发工具</vt:lpstr>
      <vt:lpstr>推荐开发工具</vt:lpstr>
      <vt:lpstr>YSlow简介 </vt:lpstr>
      <vt:lpstr>YSlow功能 </vt:lpstr>
      <vt:lpstr>YSlow功能 </vt:lpstr>
      <vt:lpstr>YSlow功能 </vt:lpstr>
      <vt:lpstr>YSlow功能 </vt:lpstr>
      <vt:lpstr>推荐开发工具</vt:lpstr>
      <vt:lpstr>YUI Compressor安装 </vt:lpstr>
      <vt:lpstr>YUI Compressor简介 </vt:lpstr>
      <vt:lpstr>YUI Compressor压缩js </vt:lpstr>
      <vt:lpstr>YUI Compressor压缩js </vt:lpstr>
      <vt:lpstr>YUI Compressor压缩js </vt:lpstr>
      <vt:lpstr>YUI Compressor简介 </vt:lpstr>
      <vt:lpstr>推荐开发工具</vt:lpstr>
      <vt:lpstr>SwitchHosts简介 </vt:lpstr>
      <vt:lpstr>幻灯片 101</vt:lpstr>
      <vt:lpstr>幻灯片 102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Guangchen Cat Chen</dc:creator>
  <cp:lastModifiedBy>suoyong</cp:lastModifiedBy>
  <cp:revision>388</cp:revision>
  <dcterms:created xsi:type="dcterms:W3CDTF">2009-02-26T12:55:41Z</dcterms:created>
  <dcterms:modified xsi:type="dcterms:W3CDTF">2011-11-11T08:04:20Z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.Tracking">
    <vt:lpwstr>true</vt:lpwstr>
  </property>
  <property fmtid="{D5CDD505-2E9C-101B-9397-08002B2CF9AE}" pid="3" name="DV.DocumentId">
    <vt:lpwstr>QaSQObWhoHyZzTMw2Y1SvZ</vt:lpwstr>
  </property>
  <property fmtid="{D5CDD505-2E9C-101B-9397-08002B2CF9AE}" pid="4" name="DV.VersionId">
    <vt:lpwstr>U36Htkmr53TCKgnfgCVKtG</vt:lpwstr>
  </property>
  <property fmtid="{D5CDD505-2E9C-101B-9397-08002B2CF9AE}" pid="5" name="DV.PreviousVersionId">
    <vt:lpwstr>w6yilHmAEeWi6mOy5OLUrk</vt:lpwstr>
  </property>
</Properties>
</file>