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handoutMasterIdLst>
    <p:handoutMasterId r:id="rId59"/>
  </p:handoutMasterIdLst>
  <p:sldIdLst>
    <p:sldId id="335" r:id="rId2"/>
    <p:sldId id="337" r:id="rId3"/>
    <p:sldId id="33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336" r:id="rId55"/>
    <p:sldId id="389" r:id="rId56"/>
    <p:sldId id="333" r:id="rId5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75" d="100"/>
          <a:sy n="75" d="100"/>
        </p:scale>
        <p:origin x="-9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6/17/2012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6/17/2012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3215862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54</a:t>
            </a:fld>
            <a:endParaRPr lang="en-US" dirty="0"/>
          </a:p>
        </p:txBody>
      </p:sp>
    </p:spTree>
    <p:extLst>
      <p:ext uri="{BB962C8B-B14F-4D97-AF65-F5344CB8AC3E}">
        <p14:creationId xmlns:p14="http://schemas.microsoft.com/office/powerpoint/2010/main" val="206947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56</a:t>
            </a:fld>
            <a:endParaRPr lang="en-US" dirty="0"/>
          </a:p>
        </p:txBody>
      </p:sp>
    </p:spTree>
    <p:extLst>
      <p:ext uri="{BB962C8B-B14F-4D97-AF65-F5344CB8AC3E}">
        <p14:creationId xmlns:p14="http://schemas.microsoft.com/office/powerpoint/2010/main" val="103790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245379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html5course.telerik.com/" TargetMode="External"/><Relationship Id="rId11" Type="http://schemas.openxmlformats.org/officeDocument/2006/relationships/image" Target="../media/image10.jpe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hyperlink" Target="http://joneff.info/" TargetMode="External"/><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sencha.com/learn/extjs/?4x" TargetMode="External"/><Relationship Id="rId2" Type="http://schemas.openxmlformats.org/officeDocument/2006/relationships/hyperlink" Target="http://sencha.com/" TargetMode="External"/><Relationship Id="rId1" Type="http://schemas.openxmlformats.org/officeDocument/2006/relationships/slideLayout" Target="../slideLayouts/slideLayout2.xml"/><Relationship Id="rId4" Type="http://schemas.openxmlformats.org/officeDocument/2006/relationships/hyperlink" Target="http://sencha.com/products/extjs/examp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dojotoolkit.org/documentation/" TargetMode="External"/><Relationship Id="rId2" Type="http://schemas.openxmlformats.org/officeDocument/2006/relationships/hyperlink" Target="http://dojotoolkit.org/" TargetMode="External"/><Relationship Id="rId1" Type="http://schemas.openxmlformats.org/officeDocument/2006/relationships/slideLayout" Target="../slideLayouts/slideLayout2.xml"/><Relationship Id="rId5" Type="http://schemas.openxmlformats.org/officeDocument/2006/relationships/hyperlink" Target="http://dojotoolkit.org/reference-guide/dijit/" TargetMode="External"/><Relationship Id="rId4" Type="http://schemas.openxmlformats.org/officeDocument/2006/relationships/hyperlink" Target="http://dojotoolkit.org/api/"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yuiblog.com/" TargetMode="External"/><Relationship Id="rId3" Type="http://schemas.openxmlformats.org/officeDocument/2006/relationships/hyperlink" Target="http://developer.yahoo.com/yui/2/" TargetMode="External"/><Relationship Id="rId7" Type="http://schemas.openxmlformats.org/officeDocument/2006/relationships/hyperlink" Target="http://yuilibrary.com/theater/" TargetMode="External"/><Relationship Id="rId2" Type="http://schemas.openxmlformats.org/officeDocument/2006/relationships/hyperlink" Target="http://developer.yahoo.com/yui/" TargetMode="External"/><Relationship Id="rId1" Type="http://schemas.openxmlformats.org/officeDocument/2006/relationships/slideLayout" Target="../slideLayouts/slideLayout2.xml"/><Relationship Id="rId6" Type="http://schemas.openxmlformats.org/officeDocument/2006/relationships/hyperlink" Target="http://yuilibrary.com/yui/docs/api/" TargetMode="External"/><Relationship Id="rId5" Type="http://schemas.openxmlformats.org/officeDocument/2006/relationships/hyperlink" Target="http://yuilibrary.com/yui/docs/examples/" TargetMode="External"/><Relationship Id="rId4" Type="http://schemas.openxmlformats.org/officeDocument/2006/relationships/hyperlink" Target="http://yuilibrary.com/" TargetMode="External"/><Relationship Id="rId9" Type="http://schemas.openxmlformats.org/officeDocument/2006/relationships/image" Target="../media/image19.png"/></Relationships>
</file>

<file path=ppt/slides/_rels/slide52.xml.rels><?xml version="1.0" encoding="UTF-8" standalone="yes"?>
<Relationships xmlns="http://schemas.openxmlformats.org/package/2006/relationships"><Relationship Id="rId8" Type="http://schemas.openxmlformats.org/officeDocument/2006/relationships/hyperlink" Target="http://jquerymobile.com/" TargetMode="External"/><Relationship Id="rId3" Type="http://schemas.openxmlformats.org/officeDocument/2006/relationships/hyperlink" Target="http://api.jquery.com/" TargetMode="External"/><Relationship Id="rId7" Type="http://schemas.openxmlformats.org/officeDocument/2006/relationships/hyperlink" Target="http://jqueryui.com/themeroller/"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6" Type="http://schemas.openxmlformats.org/officeDocument/2006/relationships/hyperlink" Target="http://jqueryui.com/demos/" TargetMode="External"/><Relationship Id="rId5" Type="http://schemas.openxmlformats.org/officeDocument/2006/relationships/hyperlink" Target="http://jqueryui.com/" TargetMode="External"/><Relationship Id="rId10" Type="http://schemas.openxmlformats.org/officeDocument/2006/relationships/hyperlink" Target="http://jquerymobile.com/themeroller/" TargetMode="External"/><Relationship Id="rId4" Type="http://schemas.openxmlformats.org/officeDocument/2006/relationships/hyperlink" Target="https://github.com/jquery/jquery" TargetMode="External"/><Relationship Id="rId9" Type="http://schemas.openxmlformats.org/officeDocument/2006/relationships/hyperlink" Target="http://jquerymobile.com/demos/1.0/"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demos.kendoui.com/web/overview/" TargetMode="External"/><Relationship Id="rId2" Type="http://schemas.openxmlformats.org/officeDocument/2006/relationships/hyperlink" Target="http://kendoui.com/" TargetMode="External"/><Relationship Id="rId1" Type="http://schemas.openxmlformats.org/officeDocument/2006/relationships/slideLayout" Target="../slideLayouts/slideLayout2.xml"/><Relationship Id="rId6" Type="http://schemas.openxmlformats.org/officeDocument/2006/relationships/hyperlink" Target="http://demos.kendoui.com/themebuilder/" TargetMode="External"/><Relationship Id="rId5" Type="http://schemas.openxmlformats.org/officeDocument/2006/relationships/hyperlink" Target="http://demos.kendoui.com/mobile/" TargetMode="External"/><Relationship Id="rId4" Type="http://schemas.openxmlformats.org/officeDocument/2006/relationships/hyperlink" Target="http://demos.kendoui.com/dataviz/overview/"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html5course.telerik.com/"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forums.academy.telerik.com/" TargetMode="External"/><Relationship Id="rId11" Type="http://schemas.openxmlformats.org/officeDocument/2006/relationships/image" Target="../media/image6.png"/><Relationship Id="rId5" Type="http://schemas.openxmlformats.org/officeDocument/2006/relationships/hyperlink" Target="http://www.facebook.com/telerikacademy" TargetMode="External"/><Relationship Id="rId10" Type="http://schemas.openxmlformats.org/officeDocument/2006/relationships/image" Target="../media/image21.png"/><Relationship Id="rId4" Type="http://schemas.openxmlformats.org/officeDocument/2006/relationships/hyperlink" Target="http://academy.telerik.com/" TargetMode="External"/><Relationship Id="rId9" Type="http://schemas.openxmlformats.org/officeDocument/2006/relationships/hyperlink" Target="http://facebook.com/TelerikAcadem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JavaScript UI libraries</a:t>
            </a:r>
          </a:p>
        </p:txBody>
      </p:sp>
      <p:sp>
        <p:nvSpPr>
          <p:cNvPr id="3" name="Subtitle 2"/>
          <p:cNvSpPr>
            <a:spLocks noGrp="1"/>
          </p:cNvSpPr>
          <p:nvPr>
            <p:ph type="subTitle" idx="1"/>
          </p:nvPr>
        </p:nvSpPr>
        <p:spPr/>
        <p:txBody>
          <a:bodyPr/>
          <a:lstStyle/>
          <a:p>
            <a:r>
              <a:rPr lang="en-US" dirty="0"/>
              <a:t>Candy time</a:t>
            </a:r>
          </a:p>
        </p:txBody>
      </p:sp>
      <p:sp>
        <p:nvSpPr>
          <p:cNvPr id="4" name="Text Placeholder 3"/>
          <p:cNvSpPr>
            <a:spLocks noGrp="1"/>
          </p:cNvSpPr>
          <p:nvPr>
            <p:ph type="body" sz="quarter" idx="10"/>
          </p:nvPr>
        </p:nvSpPr>
        <p:spPr/>
        <p:txBody>
          <a:bodyPr/>
          <a:lstStyle/>
          <a:p>
            <a:r>
              <a:rPr lang="en-US" dirty="0"/>
              <a:t>Ivan Zhekov</a:t>
            </a:r>
          </a:p>
        </p:txBody>
      </p:sp>
      <p:sp>
        <p:nvSpPr>
          <p:cNvPr id="5" name="Text Placeholder 4"/>
          <p:cNvSpPr>
            <a:spLocks noGrp="1"/>
          </p:cNvSpPr>
          <p:nvPr>
            <p:ph type="body" sz="quarter" idx="11"/>
          </p:nvPr>
        </p:nvSpPr>
        <p:spPr>
          <a:xfrm>
            <a:off x="457200" y="5833646"/>
            <a:ext cx="3352800" cy="646331"/>
          </a:xfrm>
        </p:spPr>
        <p:txBody>
          <a:bodyPr/>
          <a:lstStyle/>
          <a:p>
            <a:r>
              <a:rPr lang="en-US" dirty="0"/>
              <a:t>Telerik Software Academy</a:t>
            </a:r>
          </a:p>
          <a:p>
            <a:endParaRPr lang="en-US" dirty="0"/>
          </a:p>
        </p:txBody>
      </p:sp>
      <p:sp>
        <p:nvSpPr>
          <p:cNvPr id="6" name="Text Placeholder 5"/>
          <p:cNvSpPr>
            <a:spLocks noGrp="1"/>
          </p:cNvSpPr>
          <p:nvPr>
            <p:ph type="body" sz="quarter" idx="12"/>
          </p:nvPr>
        </p:nvSpPr>
        <p:spPr/>
        <p:txBody>
          <a:bodyPr/>
          <a:lstStyle/>
          <a:p>
            <a:r>
              <a:rPr lang="en-US" dirty="0">
                <a:hlinkClick r:id="rId3"/>
              </a:rPr>
              <a:t>academy.telerik.com</a:t>
            </a:r>
            <a:endParaRPr lang="en-US" dirty="0"/>
          </a:p>
        </p:txBody>
      </p:sp>
      <p:sp>
        <p:nvSpPr>
          <p:cNvPr id="7" name="Text Placeholder 6"/>
          <p:cNvSpPr>
            <a:spLocks noGrp="1"/>
          </p:cNvSpPr>
          <p:nvPr>
            <p:ph type="body" sz="quarter" idx="13"/>
          </p:nvPr>
        </p:nvSpPr>
        <p:spPr>
          <a:xfrm>
            <a:off x="457200" y="5029201"/>
            <a:ext cx="3657600" cy="446276"/>
          </a:xfrm>
        </p:spPr>
        <p:txBody>
          <a:bodyPr/>
          <a:lstStyle/>
          <a:p>
            <a:r>
              <a:rPr lang="en-US" dirty="0"/>
              <a:t>Front-end Developer</a:t>
            </a:r>
          </a:p>
        </p:txBody>
      </p:sp>
      <p:sp>
        <p:nvSpPr>
          <p:cNvPr id="8" name="Text Placeholder 7"/>
          <p:cNvSpPr>
            <a:spLocks noGrp="1"/>
          </p:cNvSpPr>
          <p:nvPr>
            <p:ph type="body" sz="quarter" idx="14"/>
          </p:nvPr>
        </p:nvSpPr>
        <p:spPr/>
        <p:txBody>
          <a:bodyPr/>
          <a:lstStyle/>
          <a:p>
            <a:r>
              <a:rPr lang="en-US" dirty="0">
                <a:hlinkClick r:id="rId4"/>
              </a:rPr>
              <a:t>http://joneff.info</a:t>
            </a:r>
          </a:p>
        </p:txBody>
      </p:sp>
      <p:pic>
        <p:nvPicPr>
          <p:cNvPr id="18"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538699" y="228600"/>
            <a:ext cx="1300501" cy="1418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0"/>
          <p:cNvSpPr txBox="1"/>
          <p:nvPr/>
        </p:nvSpPr>
        <p:spPr>
          <a:xfrm rot="21330300">
            <a:off x="831317" y="992629"/>
            <a:ext cx="4280339"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6"/>
              </a:rPr>
              <a:t>http://html5course.telerik.com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2" name="Picture 2">
            <a:hlinkClick r:id="rId6" tooltip="&quot;Web Design with HTML 5, CSS 3 and JavaScript&quot; course @ Telerik Academy"/>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096000" y="404485"/>
            <a:ext cx="1230302" cy="9796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s://si0.twimg.com/profile_images/1514396238/KendoUI-Figure_bigg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1981200"/>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vishalkumar.in/wp-content/uploads/2010/02/jqueryslide.jpg"/>
          <p:cNvPicPr>
            <a:picLocks noGrp="1" noChangeAspect="1" noChangeArrowheads="1"/>
          </p:cNvPicPr>
          <p:nvPr>
            <p:ph type="pic" sz="quarter" idx="16"/>
          </p:nvPr>
        </p:nvPicPr>
        <p:blipFill rotWithShape="1">
          <a:blip r:embed="rId9">
            <a:extLst>
              <a:ext uri="{28A0092B-C50C-407E-A947-70E740481C1C}">
                <a14:useLocalDpi xmlns:a14="http://schemas.microsoft.com/office/drawing/2010/main" val="0"/>
              </a:ext>
            </a:extLst>
          </a:blip>
          <a:srcRect t="20785" b="20785"/>
          <a:stretch/>
        </p:blipFill>
        <p:spPr bwMode="auto">
          <a:xfrm>
            <a:off x="4267200" y="4572000"/>
            <a:ext cx="4343400" cy="1905000"/>
          </a:xfrm>
          <a:prstGeom prst="roundRect">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pic>
        <p:nvPicPr>
          <p:cNvPr id="17" name="Picture 8" descr="http://img.viralpatel.net/dojo-toolkit-javascript-framework-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5181600"/>
            <a:ext cx="1486244" cy="1310040"/>
          </a:xfrm>
          <a:prstGeom prst="roundRect">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pic>
        <p:nvPicPr>
          <p:cNvPr id="20" name="Picture 10" descr="http://developer.yahoo.com/yui/assets/yuilib.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4200" y="5486400"/>
            <a:ext cx="1752600" cy="1085264"/>
          </a:xfrm>
          <a:prstGeom prst="roundRect">
            <a:avLst>
              <a:gd name="adj" fmla="val 4363"/>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396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318" y="1524000"/>
            <a:ext cx="7924800" cy="685800"/>
          </a:xfrm>
        </p:spPr>
        <p:txBody>
          <a:bodyPr/>
          <a:lstStyle/>
          <a:p>
            <a:r>
              <a:rPr lang="en-US" dirty="0" smtClean="0"/>
              <a:t>Prominent JS UI Libs</a:t>
            </a:r>
            <a:endParaRPr lang="en-US" dirty="0"/>
          </a:p>
        </p:txBody>
      </p:sp>
      <p:sp>
        <p:nvSpPr>
          <p:cNvPr id="3" name="Subtitle 2"/>
          <p:cNvSpPr>
            <a:spLocks noGrp="1"/>
          </p:cNvSpPr>
          <p:nvPr>
            <p:ph type="subTitle" idx="1"/>
          </p:nvPr>
        </p:nvSpPr>
        <p:spPr>
          <a:xfrm>
            <a:off x="674318" y="2286000"/>
            <a:ext cx="7924800" cy="569120"/>
          </a:xfrm>
        </p:spPr>
        <p:txBody>
          <a:bodyPr/>
          <a:lstStyle/>
          <a:p>
            <a:r>
              <a:rPr lang="en-US" dirty="0" smtClean="0"/>
              <a:t>Again, a brief, biased overview</a:t>
            </a:r>
            <a:endParaRPr lang="en-US" dirty="0"/>
          </a:p>
        </p:txBody>
      </p:sp>
      <p:pic>
        <p:nvPicPr>
          <p:cNvPr id="3074" name="Picture 2" descr="C:\Users\elia\AppData\Local\Microsoft\Windows\Temporary Internet Files\Content.IE5\HIWLMTJ1\MP900399875[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8568" y="3124200"/>
            <a:ext cx="4442564" cy="298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4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a:t>
            </a:r>
            <a:endParaRPr lang="en-US" dirty="0"/>
          </a:p>
        </p:txBody>
      </p:sp>
      <p:sp>
        <p:nvSpPr>
          <p:cNvPr id="3" name="Content Placeholder 2"/>
          <p:cNvSpPr>
            <a:spLocks noGrp="1"/>
          </p:cNvSpPr>
          <p:nvPr>
            <p:ph idx="1"/>
          </p:nvPr>
        </p:nvSpPr>
        <p:spPr/>
        <p:txBody>
          <a:bodyPr/>
          <a:lstStyle/>
          <a:p>
            <a:r>
              <a:rPr lang="en-US" dirty="0" smtClean="0"/>
              <a:t>A spin off from YUI</a:t>
            </a:r>
          </a:p>
          <a:p>
            <a:r>
              <a:rPr lang="en-US" dirty="0" smtClean="0"/>
              <a:t>Originally called YUI-Ext, then just Ext</a:t>
            </a:r>
          </a:p>
          <a:p>
            <a:r>
              <a:rPr lang="en-US" dirty="0" smtClean="0"/>
              <a:t>Now part of Sencha</a:t>
            </a:r>
          </a:p>
          <a:p>
            <a:r>
              <a:rPr lang="en-US" dirty="0" smtClean="0"/>
              <a:t>Widgets</a:t>
            </a:r>
          </a:p>
          <a:p>
            <a:pPr lvl="1"/>
            <a:r>
              <a:rPr lang="en-US" dirty="0" smtClean="0"/>
              <a:t>Grid, Chart, Tabs, Window, Tree, Layout Manager, Toolbar, Menu, Combo, Forms …</a:t>
            </a:r>
          </a:p>
          <a:p>
            <a:r>
              <a:rPr lang="en-US" dirty="0" smtClean="0"/>
              <a:t>Downsides</a:t>
            </a:r>
            <a:endParaRPr lang="en-US" dirty="0"/>
          </a:p>
          <a:p>
            <a:pPr lvl="1"/>
            <a:r>
              <a:rPr lang="en-US" dirty="0" smtClean="0"/>
              <a:t>No JS, no HTML</a:t>
            </a:r>
          </a:p>
          <a:p>
            <a:pPr lvl="1"/>
            <a:r>
              <a:rPr lang="en-US" dirty="0" smtClean="0"/>
              <a:t>Kinda hard</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11</a:t>
            </a:fld>
            <a:endParaRPr lang="en-US" dirty="0"/>
          </a:p>
        </p:txBody>
      </p:sp>
    </p:spTree>
    <p:extLst>
      <p:ext uri="{BB962C8B-B14F-4D97-AF65-F5344CB8AC3E}">
        <p14:creationId xmlns:p14="http://schemas.microsoft.com/office/powerpoint/2010/main" val="249927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 syntax</a:t>
            </a:r>
            <a:endParaRPr lang="en-US" dirty="0"/>
          </a:p>
        </p:txBody>
      </p:sp>
      <p:sp>
        <p:nvSpPr>
          <p:cNvPr id="3" name="Content Placeholder 2"/>
          <p:cNvSpPr>
            <a:spLocks noGrp="1"/>
          </p:cNvSpPr>
          <p:nvPr>
            <p:ph idx="1"/>
          </p:nvPr>
        </p:nvSpPr>
        <p:spPr>
          <a:xfrm>
            <a:off x="228600" y="1066800"/>
            <a:ext cx="8686800" cy="553998"/>
          </a:xfrm>
        </p:spPr>
        <p:txBody>
          <a:bodyPr/>
          <a:lstStyle/>
          <a:p>
            <a:r>
              <a:rPr lang="en-US" dirty="0" smtClean="0"/>
              <a:t>Sample code</a:t>
            </a:r>
            <a:endParaRPr lang="en-US" dirty="0"/>
          </a:p>
        </p:txBody>
      </p:sp>
      <p:sp>
        <p:nvSpPr>
          <p:cNvPr id="4" name="Text Placeholder 3"/>
          <p:cNvSpPr>
            <a:spLocks noGrp="1"/>
          </p:cNvSpPr>
          <p:nvPr>
            <p:ph type="body" sz="quarter" idx="10"/>
          </p:nvPr>
        </p:nvSpPr>
        <p:spPr>
          <a:xfrm>
            <a:off x="457200" y="1828800"/>
            <a:ext cx="8153400" cy="4708981"/>
          </a:xfrm>
        </p:spPr>
        <p:txBody>
          <a:bodyPr/>
          <a:lstStyle/>
          <a:p>
            <a:r>
              <a:rPr lang="en-US" dirty="0" err="1"/>
              <a:t>Ext.Loader.setConfig</a:t>
            </a:r>
            <a:r>
              <a:rPr lang="en-US" dirty="0"/>
              <a:t>({enabled: true});</a:t>
            </a:r>
          </a:p>
          <a:p>
            <a:r>
              <a:rPr lang="en-US" dirty="0" err="1" smtClean="0"/>
              <a:t>Ext.Loader.setPath</a:t>
            </a:r>
            <a:r>
              <a:rPr lang="en-US" dirty="0"/>
              <a:t>('</a:t>
            </a:r>
            <a:r>
              <a:rPr lang="en-US" dirty="0" err="1"/>
              <a:t>Ext.ux</a:t>
            </a:r>
            <a:r>
              <a:rPr lang="en-US" dirty="0"/>
              <a:t>', '../</a:t>
            </a:r>
            <a:r>
              <a:rPr lang="en-US" dirty="0" err="1"/>
              <a:t>ux</a:t>
            </a:r>
            <a:r>
              <a:rPr lang="en-US" dirty="0"/>
              <a:t>/');</a:t>
            </a:r>
          </a:p>
          <a:p>
            <a:r>
              <a:rPr lang="en-US" dirty="0" err="1" smtClean="0"/>
              <a:t>Ext.require</a:t>
            </a:r>
            <a:r>
              <a:rPr lang="en-US" dirty="0"/>
              <a:t>([</a:t>
            </a:r>
          </a:p>
          <a:p>
            <a:r>
              <a:rPr lang="en-US" dirty="0" smtClean="0"/>
              <a:t>	'</a:t>
            </a:r>
            <a:r>
              <a:rPr lang="en-US" dirty="0" err="1" smtClean="0"/>
              <a:t>Ext.grid</a:t>
            </a:r>
            <a:r>
              <a:rPr lang="en-US" dirty="0"/>
              <a:t>.*',</a:t>
            </a:r>
          </a:p>
          <a:p>
            <a:r>
              <a:rPr lang="en-US" dirty="0" smtClean="0"/>
              <a:t>	'</a:t>
            </a:r>
            <a:r>
              <a:rPr lang="en-US" dirty="0" err="1" smtClean="0"/>
              <a:t>Ext.data</a:t>
            </a:r>
            <a:r>
              <a:rPr lang="en-US" dirty="0"/>
              <a:t>.*',</a:t>
            </a:r>
          </a:p>
          <a:p>
            <a:r>
              <a:rPr lang="en-US" dirty="0" smtClean="0"/>
              <a:t>	'</a:t>
            </a:r>
            <a:r>
              <a:rPr lang="en-US" dirty="0" err="1" smtClean="0"/>
              <a:t>Ext.util</a:t>
            </a:r>
            <a:r>
              <a:rPr lang="en-US" dirty="0"/>
              <a:t>.*',</a:t>
            </a:r>
          </a:p>
          <a:p>
            <a:r>
              <a:rPr lang="en-US" dirty="0" smtClean="0"/>
              <a:t>	'</a:t>
            </a:r>
            <a:r>
              <a:rPr lang="en-US" dirty="0" err="1" smtClean="0"/>
              <a:t>Ext.Action</a:t>
            </a:r>
            <a:r>
              <a:rPr lang="en-US" dirty="0"/>
              <a:t>',</a:t>
            </a:r>
          </a:p>
          <a:p>
            <a:r>
              <a:rPr lang="en-US" dirty="0" smtClean="0"/>
              <a:t>	'</a:t>
            </a:r>
            <a:r>
              <a:rPr lang="en-US" dirty="0" err="1" smtClean="0"/>
              <a:t>Ext.tab</a:t>
            </a:r>
            <a:r>
              <a:rPr lang="en-US" dirty="0"/>
              <a:t>.*',</a:t>
            </a:r>
          </a:p>
          <a:p>
            <a:r>
              <a:rPr lang="en-US" dirty="0" smtClean="0"/>
              <a:t>	'</a:t>
            </a:r>
            <a:r>
              <a:rPr lang="en-US" dirty="0" err="1" smtClean="0"/>
              <a:t>Ext.button</a:t>
            </a:r>
            <a:r>
              <a:rPr lang="en-US" dirty="0"/>
              <a:t>.*',</a:t>
            </a:r>
          </a:p>
          <a:p>
            <a:r>
              <a:rPr lang="en-US" dirty="0" smtClean="0"/>
              <a:t>	'</a:t>
            </a:r>
            <a:r>
              <a:rPr lang="en-US" dirty="0" err="1" smtClean="0"/>
              <a:t>Ext.form</a:t>
            </a:r>
            <a:r>
              <a:rPr lang="en-US" dirty="0"/>
              <a:t>.*',</a:t>
            </a:r>
          </a:p>
          <a:p>
            <a:r>
              <a:rPr lang="en-US" dirty="0" smtClean="0"/>
              <a:t>	'</a:t>
            </a:r>
            <a:r>
              <a:rPr lang="en-US" dirty="0" err="1" smtClean="0"/>
              <a:t>Ext.layout.container.Card</a:t>
            </a:r>
            <a:r>
              <a:rPr lang="en-US" dirty="0"/>
              <a:t>',</a:t>
            </a:r>
          </a:p>
          <a:p>
            <a:r>
              <a:rPr lang="en-US" dirty="0" smtClean="0"/>
              <a:t>	'</a:t>
            </a:r>
            <a:r>
              <a:rPr lang="en-US" dirty="0" err="1" smtClean="0"/>
              <a:t>Ext.layout.container.Border</a:t>
            </a:r>
            <a:r>
              <a:rPr lang="en-US" dirty="0"/>
              <a:t>',</a:t>
            </a:r>
          </a:p>
          <a:p>
            <a:r>
              <a:rPr lang="en-US" dirty="0" smtClean="0"/>
              <a:t>	'</a:t>
            </a:r>
            <a:r>
              <a:rPr lang="en-US" dirty="0" err="1" smtClean="0"/>
              <a:t>Ext.ux.PreviewPlugin</a:t>
            </a:r>
            <a:r>
              <a:rPr lang="en-US" dirty="0"/>
              <a:t>'</a:t>
            </a:r>
          </a:p>
          <a:p>
            <a:r>
              <a:rPr lang="en-US" dirty="0" smtClean="0"/>
              <a:t>]);</a:t>
            </a:r>
          </a:p>
          <a:p>
            <a:r>
              <a:rPr lang="en-US" dirty="0" err="1" smtClean="0"/>
              <a:t>Ext.onReady</a:t>
            </a:r>
            <a:r>
              <a:rPr lang="en-US" dirty="0" smtClean="0"/>
              <a:t>(function(){</a:t>
            </a:r>
            <a:r>
              <a:rPr lang="en-US" dirty="0" err="1" smtClean="0"/>
              <a:t>var</a:t>
            </a:r>
            <a:r>
              <a:rPr lang="en-US" dirty="0" smtClean="0"/>
              <a:t> </a:t>
            </a:r>
            <a:r>
              <a:rPr lang="en-US" dirty="0"/>
              <a:t>app = new </a:t>
            </a:r>
            <a:r>
              <a:rPr lang="en-US" dirty="0" err="1"/>
              <a:t>FeedViewer.App</a:t>
            </a:r>
            <a:r>
              <a:rPr lang="en-US" dirty="0" smtClean="0"/>
              <a:t>();});</a:t>
            </a:r>
            <a:endParaRPr lang="en-US" dirty="0"/>
          </a:p>
        </p:txBody>
      </p:sp>
      <p:sp>
        <p:nvSpPr>
          <p:cNvPr id="5"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12</a:t>
            </a:fld>
            <a:endParaRPr lang="en-US" dirty="0"/>
          </a:p>
        </p:txBody>
      </p:sp>
    </p:spTree>
    <p:extLst>
      <p:ext uri="{BB962C8B-B14F-4D97-AF65-F5344CB8AC3E}">
        <p14:creationId xmlns:p14="http://schemas.microsoft.com/office/powerpoint/2010/main" val="39447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Dojo Widgets</a:t>
            </a:r>
            <a:endParaRPr lang="en-US" dirty="0"/>
          </a:p>
        </p:txBody>
      </p:sp>
      <p:sp>
        <p:nvSpPr>
          <p:cNvPr id="3" name="Content Placeholder 2"/>
          <p:cNvSpPr>
            <a:spLocks noGrp="1"/>
          </p:cNvSpPr>
          <p:nvPr>
            <p:ph idx="1"/>
          </p:nvPr>
        </p:nvSpPr>
        <p:spPr/>
        <p:txBody>
          <a:bodyPr/>
          <a:lstStyle/>
          <a:p>
            <a:pPr>
              <a:lnSpc>
                <a:spcPct val="100000"/>
              </a:lnSpc>
            </a:pPr>
            <a:r>
              <a:rPr lang="en-US" dirty="0" smtClean="0"/>
              <a:t>Called </a:t>
            </a:r>
            <a:r>
              <a:rPr lang="en-US" dirty="0" err="1" smtClean="0"/>
              <a:t>Dijit</a:t>
            </a:r>
            <a:endParaRPr lang="en-US" dirty="0" smtClean="0"/>
          </a:p>
          <a:p>
            <a:pPr>
              <a:lnSpc>
                <a:spcPct val="100000"/>
              </a:lnSpc>
            </a:pPr>
            <a:r>
              <a:rPr lang="en-US" dirty="0" smtClean="0"/>
              <a:t>Quite flexible and actively developed</a:t>
            </a:r>
          </a:p>
          <a:p>
            <a:pPr>
              <a:lnSpc>
                <a:spcPct val="100000"/>
              </a:lnSpc>
            </a:pPr>
            <a:r>
              <a:rPr lang="en-US" dirty="0" smtClean="0"/>
              <a:t>Widgets:</a:t>
            </a:r>
          </a:p>
          <a:p>
            <a:pPr lvl="1">
              <a:lnSpc>
                <a:spcPct val="100000"/>
              </a:lnSpc>
            </a:pPr>
            <a:r>
              <a:rPr lang="en-US" dirty="0" smtClean="0"/>
              <a:t>Grid, Accordion, Buttons, Upload, Toolbar, Menu, Editor, Dialog, Calendar…</a:t>
            </a:r>
          </a:p>
          <a:p>
            <a:pPr>
              <a:lnSpc>
                <a:spcPct val="100000"/>
              </a:lnSpc>
            </a:pPr>
            <a:r>
              <a:rPr lang="en-US" dirty="0" smtClean="0"/>
              <a:t>Downsides:</a:t>
            </a:r>
          </a:p>
          <a:p>
            <a:pPr lvl="1">
              <a:lnSpc>
                <a:spcPct val="100000"/>
              </a:lnSpc>
            </a:pPr>
            <a:r>
              <a:rPr lang="en-US" dirty="0" smtClean="0"/>
              <a:t>Too many things to write</a:t>
            </a:r>
          </a:p>
          <a:p>
            <a:pPr lvl="1">
              <a:lnSpc>
                <a:spcPct val="100000"/>
              </a:lnSpc>
            </a:pPr>
            <a:r>
              <a:rPr lang="en-US" dirty="0" smtClean="0"/>
              <a:t>Exotic and </a:t>
            </a:r>
            <a:r>
              <a:rPr lang="en-US" dirty="0" err="1" smtClean="0"/>
              <a:t>kinda</a:t>
            </a:r>
            <a:r>
              <a:rPr lang="en-US" dirty="0" smtClean="0"/>
              <a:t> hard...</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13</a:t>
            </a:fld>
            <a:endParaRPr lang="en-US" dirty="0"/>
          </a:p>
        </p:txBody>
      </p:sp>
    </p:spTree>
    <p:extLst>
      <p:ext uri="{BB962C8B-B14F-4D97-AF65-F5344CB8AC3E}">
        <p14:creationId xmlns:p14="http://schemas.microsoft.com/office/powerpoint/2010/main" val="368826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Dojo Widgets syntax</a:t>
            </a:r>
            <a:endParaRPr lang="en-US" dirty="0"/>
          </a:p>
        </p:txBody>
      </p:sp>
      <p:sp>
        <p:nvSpPr>
          <p:cNvPr id="3" name="Content Placeholder 2"/>
          <p:cNvSpPr>
            <a:spLocks noGrp="1"/>
          </p:cNvSpPr>
          <p:nvPr>
            <p:ph idx="1"/>
          </p:nvPr>
        </p:nvSpPr>
        <p:spPr>
          <a:xfrm>
            <a:off x="228600" y="1066800"/>
            <a:ext cx="8686800" cy="553998"/>
          </a:xfrm>
        </p:spPr>
        <p:txBody>
          <a:bodyPr/>
          <a:lstStyle/>
          <a:p>
            <a:r>
              <a:rPr lang="en-US" dirty="0" smtClean="0"/>
              <a:t>Sample code</a:t>
            </a:r>
            <a:endParaRPr lang="en-US" dirty="0"/>
          </a:p>
        </p:txBody>
      </p:sp>
      <p:sp>
        <p:nvSpPr>
          <p:cNvPr id="4" name="Text Placeholder 3"/>
          <p:cNvSpPr>
            <a:spLocks noGrp="1"/>
          </p:cNvSpPr>
          <p:nvPr>
            <p:ph type="body" sz="quarter" idx="10"/>
          </p:nvPr>
        </p:nvSpPr>
        <p:spPr>
          <a:xfrm>
            <a:off x="457200" y="1828800"/>
            <a:ext cx="8153400" cy="4708981"/>
          </a:xfrm>
        </p:spPr>
        <p:txBody>
          <a:bodyPr/>
          <a:lstStyle/>
          <a:p>
            <a:r>
              <a:rPr lang="en-US" dirty="0"/>
              <a:t>&lt;script type="text/</a:t>
            </a:r>
            <a:r>
              <a:rPr lang="en-US" dirty="0" err="1"/>
              <a:t>javascript</a:t>
            </a:r>
            <a:r>
              <a:rPr lang="en-US" dirty="0"/>
              <a:t>"&gt;</a:t>
            </a:r>
          </a:p>
          <a:p>
            <a:r>
              <a:rPr lang="en-US" dirty="0" err="1"/>
              <a:t>dojo.require</a:t>
            </a:r>
            <a:r>
              <a:rPr lang="en-US" dirty="0"/>
              <a:t>("</a:t>
            </a:r>
            <a:r>
              <a:rPr lang="en-US" dirty="0" err="1"/>
              <a:t>dijit.layout.AccordionContainer</a:t>
            </a:r>
            <a:r>
              <a:rPr lang="en-US" dirty="0"/>
              <a:t>");</a:t>
            </a:r>
          </a:p>
          <a:p>
            <a:r>
              <a:rPr lang="en-US" dirty="0"/>
              <a:t>&lt;/script</a:t>
            </a:r>
            <a:r>
              <a:rPr lang="en-US" dirty="0" smtClean="0"/>
              <a:t>&gt;</a:t>
            </a:r>
          </a:p>
          <a:p>
            <a:endParaRPr lang="en-US" dirty="0"/>
          </a:p>
          <a:p>
            <a:r>
              <a:rPr lang="en-US" dirty="0"/>
              <a:t>&lt;div data-dojo-type="</a:t>
            </a:r>
            <a:r>
              <a:rPr lang="en-US" dirty="0" err="1"/>
              <a:t>dijit.layout.AccordionContainer</a:t>
            </a:r>
            <a:r>
              <a:rPr lang="en-US" dirty="0"/>
              <a:t>"&gt;</a:t>
            </a:r>
          </a:p>
          <a:p>
            <a:r>
              <a:rPr lang="en-US" dirty="0"/>
              <a:t>	&lt;div data-dojo-type="</a:t>
            </a:r>
            <a:r>
              <a:rPr lang="en-US" dirty="0" err="1"/>
              <a:t>dijit.layout.ContentPane</a:t>
            </a:r>
            <a:r>
              <a:rPr lang="en-US" dirty="0"/>
              <a:t>" title="</a:t>
            </a:r>
            <a:r>
              <a:rPr lang="en-US" dirty="0" err="1"/>
              <a:t>Heeh</a:t>
            </a:r>
            <a:r>
              <a:rPr lang="en-US" dirty="0"/>
              <a:t>, this is a content pane"&gt;</a:t>
            </a:r>
          </a:p>
          <a:p>
            <a:r>
              <a:rPr lang="en-US" dirty="0"/>
              <a:t>		Hi!</a:t>
            </a:r>
          </a:p>
          <a:p>
            <a:r>
              <a:rPr lang="en-US" dirty="0"/>
              <a:t>	&lt;/div&gt;</a:t>
            </a:r>
          </a:p>
          <a:p>
            <a:r>
              <a:rPr lang="en-US" dirty="0"/>
              <a:t>	&lt;div data-dojo-type="</a:t>
            </a:r>
            <a:r>
              <a:rPr lang="en-US" dirty="0" err="1"/>
              <a:t>dijit.layout.ContentPane</a:t>
            </a:r>
            <a:r>
              <a:rPr lang="en-US" dirty="0"/>
              <a:t>" title="I am a title"&gt;</a:t>
            </a:r>
          </a:p>
          <a:p>
            <a:r>
              <a:rPr lang="en-US" dirty="0"/>
              <a:t>		Another one</a:t>
            </a:r>
          </a:p>
          <a:p>
            <a:r>
              <a:rPr lang="en-US" dirty="0"/>
              <a:t>	&lt;/div&gt;</a:t>
            </a:r>
          </a:p>
          <a:p>
            <a:r>
              <a:rPr lang="en-US" dirty="0"/>
              <a:t>	...</a:t>
            </a:r>
          </a:p>
          <a:p>
            <a:r>
              <a:rPr lang="en-US" dirty="0"/>
              <a:t>&lt;/div&gt;</a:t>
            </a:r>
          </a:p>
        </p:txBody>
      </p:sp>
      <p:sp>
        <p:nvSpPr>
          <p:cNvPr id="5"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14</a:t>
            </a:fld>
            <a:endParaRPr lang="en-US" dirty="0"/>
          </a:p>
        </p:txBody>
      </p:sp>
    </p:spTree>
    <p:extLst>
      <p:ext uri="{BB962C8B-B14F-4D97-AF65-F5344CB8AC3E}">
        <p14:creationId xmlns:p14="http://schemas.microsoft.com/office/powerpoint/2010/main" val="165816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YUI</a:t>
            </a:r>
            <a:endParaRPr lang="en-US" dirty="0"/>
          </a:p>
        </p:txBody>
      </p:sp>
      <p:sp>
        <p:nvSpPr>
          <p:cNvPr id="3" name="Content Placeholder 2"/>
          <p:cNvSpPr>
            <a:spLocks noGrp="1"/>
          </p:cNvSpPr>
          <p:nvPr>
            <p:ph idx="1"/>
          </p:nvPr>
        </p:nvSpPr>
        <p:spPr/>
        <p:txBody>
          <a:bodyPr/>
          <a:lstStyle/>
          <a:p>
            <a:pPr>
              <a:lnSpc>
                <a:spcPct val="100000"/>
              </a:lnSpc>
            </a:pPr>
            <a:r>
              <a:rPr lang="en-US" dirty="0" smtClean="0"/>
              <a:t>Created by Yahoo!</a:t>
            </a:r>
          </a:p>
          <a:p>
            <a:pPr>
              <a:lnSpc>
                <a:spcPct val="100000"/>
              </a:lnSpc>
            </a:pPr>
            <a:r>
              <a:rPr lang="en-US" dirty="0" smtClean="0"/>
              <a:t>Home grown and developed</a:t>
            </a:r>
          </a:p>
          <a:p>
            <a:pPr>
              <a:lnSpc>
                <a:spcPct val="100000"/>
              </a:lnSpc>
            </a:pPr>
            <a:r>
              <a:rPr lang="en-US" dirty="0" smtClean="0"/>
              <a:t>Widgets:</a:t>
            </a:r>
          </a:p>
          <a:p>
            <a:pPr lvl="1">
              <a:lnSpc>
                <a:spcPct val="100000"/>
              </a:lnSpc>
            </a:pPr>
            <a:r>
              <a:rPr lang="en-US" dirty="0" smtClean="0"/>
              <a:t>Accordion, Calendar, </a:t>
            </a:r>
            <a:r>
              <a:rPr lang="en-US" dirty="0" err="1" smtClean="0"/>
              <a:t>DataTable</a:t>
            </a:r>
            <a:r>
              <a:rPr lang="en-US" dirty="0" smtClean="0"/>
              <a:t>, Panel, </a:t>
            </a:r>
            <a:r>
              <a:rPr lang="en-US" dirty="0" err="1" smtClean="0"/>
              <a:t>Scrollarea</a:t>
            </a:r>
            <a:r>
              <a:rPr lang="en-US" dirty="0" smtClean="0"/>
              <a:t>, Slider, Tabs, Charts…</a:t>
            </a:r>
            <a:endParaRPr lang="bg-BG" dirty="0" smtClean="0"/>
          </a:p>
          <a:p>
            <a:pPr>
              <a:lnSpc>
                <a:spcPct val="100000"/>
              </a:lnSpc>
            </a:pPr>
            <a:r>
              <a:rPr lang="en-US" dirty="0" smtClean="0"/>
              <a:t>Downsides:</a:t>
            </a:r>
          </a:p>
          <a:p>
            <a:pPr lvl="1">
              <a:lnSpc>
                <a:spcPct val="100000"/>
              </a:lnSpc>
            </a:pPr>
            <a:r>
              <a:rPr lang="en-US" dirty="0" smtClean="0"/>
              <a:t>Not so many widgets</a:t>
            </a:r>
          </a:p>
          <a:p>
            <a:pPr lvl="1">
              <a:lnSpc>
                <a:spcPct val="100000"/>
              </a:lnSpc>
            </a:pPr>
            <a:r>
              <a:rPr lang="en-US" dirty="0" smtClean="0"/>
              <a:t>Not so widely used</a:t>
            </a:r>
          </a:p>
          <a:p>
            <a:pPr lvl="1">
              <a:lnSpc>
                <a:spcPct val="100000"/>
              </a:lnSpc>
            </a:pPr>
            <a:r>
              <a:rPr lang="en-US" dirty="0" smtClean="0"/>
              <a:t>Hard</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15</a:t>
            </a:fld>
            <a:endParaRPr lang="en-US" dirty="0"/>
          </a:p>
        </p:txBody>
      </p:sp>
    </p:spTree>
    <p:extLst>
      <p:ext uri="{BB962C8B-B14F-4D97-AF65-F5344CB8AC3E}">
        <p14:creationId xmlns:p14="http://schemas.microsoft.com/office/powerpoint/2010/main" val="5224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YUI syntax</a:t>
            </a:r>
            <a:endParaRPr lang="en-US" dirty="0"/>
          </a:p>
        </p:txBody>
      </p:sp>
      <p:sp>
        <p:nvSpPr>
          <p:cNvPr id="3" name="Content Placeholder 2"/>
          <p:cNvSpPr>
            <a:spLocks noGrp="1"/>
          </p:cNvSpPr>
          <p:nvPr>
            <p:ph idx="1"/>
          </p:nvPr>
        </p:nvSpPr>
        <p:spPr>
          <a:xfrm>
            <a:off x="228600" y="1066800"/>
            <a:ext cx="8686800" cy="584775"/>
          </a:xfrm>
        </p:spPr>
        <p:txBody>
          <a:bodyPr/>
          <a:lstStyle/>
          <a:p>
            <a:r>
              <a:rPr lang="en-US" sz="3200" dirty="0" smtClean="0"/>
              <a:t>Sample code (for YUI3)</a:t>
            </a:r>
            <a:endParaRPr lang="en-US" sz="3200" dirty="0"/>
          </a:p>
        </p:txBody>
      </p:sp>
      <p:sp>
        <p:nvSpPr>
          <p:cNvPr id="4" name="Text Placeholder 3"/>
          <p:cNvSpPr>
            <a:spLocks noGrp="1"/>
          </p:cNvSpPr>
          <p:nvPr>
            <p:ph type="body" sz="quarter" idx="10"/>
          </p:nvPr>
        </p:nvSpPr>
        <p:spPr>
          <a:xfrm>
            <a:off x="457200" y="1828800"/>
            <a:ext cx="8153400" cy="2554545"/>
          </a:xfrm>
        </p:spPr>
        <p:txBody>
          <a:bodyPr/>
          <a:lstStyle/>
          <a:p>
            <a:r>
              <a:rPr lang="en-US" dirty="0" smtClean="0"/>
              <a:t>&lt;script&gt;</a:t>
            </a:r>
          </a:p>
          <a:p>
            <a:r>
              <a:rPr lang="en-US" dirty="0" err="1" smtClean="0"/>
              <a:t>var</a:t>
            </a:r>
            <a:r>
              <a:rPr lang="en-US" dirty="0" smtClean="0"/>
              <a:t> </a:t>
            </a:r>
            <a:r>
              <a:rPr lang="en-US" dirty="0"/>
              <a:t>ac = new </a:t>
            </a:r>
            <a:r>
              <a:rPr lang="en-US" dirty="0" err="1"/>
              <a:t>Y.AutoComplete</a:t>
            </a:r>
            <a:r>
              <a:rPr lang="en-US" dirty="0" smtClean="0"/>
              <a:t>({</a:t>
            </a:r>
          </a:p>
          <a:p>
            <a:r>
              <a:rPr lang="en-US" dirty="0"/>
              <a:t>	</a:t>
            </a:r>
            <a:r>
              <a:rPr lang="en-US" dirty="0" err="1" smtClean="0"/>
              <a:t>inputNode</a:t>
            </a:r>
            <a:r>
              <a:rPr lang="en-US" dirty="0"/>
              <a:t>: '#ac-input</a:t>
            </a:r>
            <a:r>
              <a:rPr lang="en-US" dirty="0" smtClean="0"/>
              <a:t>',</a:t>
            </a:r>
          </a:p>
          <a:p>
            <a:r>
              <a:rPr lang="en-US" dirty="0"/>
              <a:t>	</a:t>
            </a:r>
            <a:r>
              <a:rPr lang="en-US" dirty="0" smtClean="0"/>
              <a:t>source </a:t>
            </a:r>
            <a:r>
              <a:rPr lang="en-US" dirty="0"/>
              <a:t>: ['friends', 'Romans', 'countrymen</a:t>
            </a:r>
            <a:r>
              <a:rPr lang="en-US" dirty="0" smtClean="0"/>
              <a:t>']</a:t>
            </a:r>
          </a:p>
          <a:p>
            <a:r>
              <a:rPr lang="en-US" dirty="0" smtClean="0"/>
              <a:t>});</a:t>
            </a:r>
          </a:p>
          <a:p>
            <a:r>
              <a:rPr lang="en-US" dirty="0" smtClean="0"/>
              <a:t>&lt;/script&gt;</a:t>
            </a:r>
            <a:endParaRPr lang="en-US" dirty="0"/>
          </a:p>
          <a:p>
            <a:endParaRPr lang="en-US" dirty="0"/>
          </a:p>
          <a:p>
            <a:r>
              <a:rPr lang="en-US" dirty="0" smtClean="0"/>
              <a:t>&lt;</a:t>
            </a:r>
            <a:r>
              <a:rPr lang="en-US" dirty="0"/>
              <a:t>input id="ac-input" type="</a:t>
            </a:r>
            <a:r>
              <a:rPr lang="en-US" dirty="0" smtClean="0"/>
              <a:t>text“ /&gt;</a:t>
            </a:r>
            <a:endParaRPr lang="en-US" dirty="0"/>
          </a:p>
        </p:txBody>
      </p:sp>
      <p:sp>
        <p:nvSpPr>
          <p:cNvPr id="5"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16</a:t>
            </a:fld>
            <a:endParaRPr lang="en-US" dirty="0"/>
          </a:p>
        </p:txBody>
      </p:sp>
    </p:spTree>
    <p:extLst>
      <p:ext uri="{BB962C8B-B14F-4D97-AF65-F5344CB8AC3E}">
        <p14:creationId xmlns:p14="http://schemas.microsoft.com/office/powerpoint/2010/main" val="2353832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UI</a:t>
            </a:r>
            <a:endParaRPr lang="en-US" dirty="0"/>
          </a:p>
        </p:txBody>
      </p:sp>
      <p:sp>
        <p:nvSpPr>
          <p:cNvPr id="3" name="Content Placeholder 2"/>
          <p:cNvSpPr>
            <a:spLocks noGrp="1"/>
          </p:cNvSpPr>
          <p:nvPr>
            <p:ph idx="1"/>
          </p:nvPr>
        </p:nvSpPr>
        <p:spPr/>
        <p:txBody>
          <a:bodyPr/>
          <a:lstStyle/>
          <a:p>
            <a:pPr>
              <a:lnSpc>
                <a:spcPct val="100000"/>
              </a:lnSpc>
            </a:pPr>
            <a:r>
              <a:rPr lang="en-US" dirty="0" smtClean="0"/>
              <a:t>Started simple, now a mess (sort of)</a:t>
            </a:r>
          </a:p>
          <a:p>
            <a:pPr>
              <a:lnSpc>
                <a:spcPct val="100000"/>
              </a:lnSpc>
            </a:pPr>
            <a:r>
              <a:rPr lang="en-US" dirty="0" smtClean="0"/>
              <a:t>Much easier compared to Dojo and Ext</a:t>
            </a:r>
          </a:p>
          <a:p>
            <a:pPr>
              <a:lnSpc>
                <a:spcPct val="100000"/>
              </a:lnSpc>
            </a:pPr>
            <a:r>
              <a:rPr lang="en-US" dirty="0" smtClean="0"/>
              <a:t>Widgets</a:t>
            </a:r>
          </a:p>
          <a:p>
            <a:pPr lvl="1">
              <a:lnSpc>
                <a:spcPct val="100000"/>
              </a:lnSpc>
            </a:pPr>
            <a:r>
              <a:rPr lang="en-US" dirty="0" smtClean="0"/>
              <a:t>Accordion, Button, Dialog, </a:t>
            </a:r>
            <a:r>
              <a:rPr lang="en-US" dirty="0" err="1" smtClean="0"/>
              <a:t>Datepicker</a:t>
            </a:r>
            <a:r>
              <a:rPr lang="en-US" dirty="0" smtClean="0"/>
              <a:t>, Slider, Tabs, Progress bar and few more…</a:t>
            </a:r>
          </a:p>
          <a:p>
            <a:pPr>
              <a:lnSpc>
                <a:spcPct val="100000"/>
              </a:lnSpc>
            </a:pPr>
            <a:r>
              <a:rPr lang="en-US" dirty="0" smtClean="0"/>
              <a:t>Downsides:</a:t>
            </a:r>
          </a:p>
          <a:p>
            <a:pPr lvl="1">
              <a:lnSpc>
                <a:spcPct val="100000"/>
              </a:lnSpc>
            </a:pPr>
            <a:r>
              <a:rPr lang="en-US" dirty="0" smtClean="0"/>
              <a:t>Not so many widgets</a:t>
            </a:r>
          </a:p>
          <a:p>
            <a:pPr lvl="1">
              <a:lnSpc>
                <a:spcPct val="100000"/>
              </a:lnSpc>
            </a:pPr>
            <a:r>
              <a:rPr lang="en-US" dirty="0" smtClean="0"/>
              <a:t>Still magical</a:t>
            </a:r>
          </a:p>
          <a:p>
            <a:pPr marL="357188" lvl="1" indent="0">
              <a:lnSpc>
                <a:spcPct val="100000"/>
              </a:lnSpc>
              <a:buNone/>
            </a:pPr>
            <a:endParaRPr lang="en-US" dirty="0" smtClean="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17</a:t>
            </a:fld>
            <a:endParaRPr lang="en-US" dirty="0"/>
          </a:p>
        </p:txBody>
      </p:sp>
    </p:spTree>
    <p:extLst>
      <p:ext uri="{BB962C8B-B14F-4D97-AF65-F5344CB8AC3E}">
        <p14:creationId xmlns:p14="http://schemas.microsoft.com/office/powerpoint/2010/main" val="2696554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jQueryUI</a:t>
            </a:r>
            <a:r>
              <a:rPr lang="en-US" dirty="0" smtClean="0"/>
              <a:t> syntax</a:t>
            </a:r>
            <a:endParaRPr lang="en-US" dirty="0"/>
          </a:p>
        </p:txBody>
      </p:sp>
      <p:sp>
        <p:nvSpPr>
          <p:cNvPr id="3" name="Content Placeholder 2"/>
          <p:cNvSpPr>
            <a:spLocks noGrp="1"/>
          </p:cNvSpPr>
          <p:nvPr>
            <p:ph idx="1"/>
          </p:nvPr>
        </p:nvSpPr>
        <p:spPr>
          <a:xfrm>
            <a:off x="228600" y="1066800"/>
            <a:ext cx="8686800" cy="584775"/>
          </a:xfrm>
        </p:spPr>
        <p:txBody>
          <a:bodyPr/>
          <a:lstStyle/>
          <a:p>
            <a:r>
              <a:rPr lang="en-US" sz="3200" dirty="0" smtClean="0"/>
              <a:t>Sample code</a:t>
            </a:r>
            <a:endParaRPr lang="en-US" sz="3200" dirty="0"/>
          </a:p>
        </p:txBody>
      </p:sp>
      <p:sp>
        <p:nvSpPr>
          <p:cNvPr id="4" name="Text Placeholder 3"/>
          <p:cNvSpPr>
            <a:spLocks noGrp="1"/>
          </p:cNvSpPr>
          <p:nvPr>
            <p:ph type="body" sz="quarter" idx="10"/>
          </p:nvPr>
        </p:nvSpPr>
        <p:spPr>
          <a:xfrm>
            <a:off x="457200" y="1828800"/>
            <a:ext cx="8153400" cy="3785652"/>
          </a:xfrm>
        </p:spPr>
        <p:txBody>
          <a:bodyPr/>
          <a:lstStyle/>
          <a:p>
            <a:r>
              <a:rPr lang="en-US" dirty="0"/>
              <a:t>&lt;script&gt;</a:t>
            </a:r>
          </a:p>
          <a:p>
            <a:r>
              <a:rPr lang="en-US" dirty="0"/>
              <a:t>$(function() {</a:t>
            </a:r>
          </a:p>
          <a:p>
            <a:r>
              <a:rPr lang="en-US" dirty="0"/>
              <a:t>	$( "#accordion" ).accordion();</a:t>
            </a:r>
          </a:p>
          <a:p>
            <a:r>
              <a:rPr lang="en-US" dirty="0"/>
              <a:t>});</a:t>
            </a:r>
          </a:p>
          <a:p>
            <a:r>
              <a:rPr lang="en-US" dirty="0"/>
              <a:t>&lt;/script&gt;</a:t>
            </a:r>
            <a:endParaRPr lang="en-US" dirty="0" smtClean="0"/>
          </a:p>
          <a:p>
            <a:endParaRPr lang="en-US" dirty="0"/>
          </a:p>
          <a:p>
            <a:r>
              <a:rPr lang="en-US" dirty="0" smtClean="0"/>
              <a:t>&lt;</a:t>
            </a:r>
            <a:r>
              <a:rPr lang="en-US" dirty="0"/>
              <a:t>div id="accordion"&gt;</a:t>
            </a:r>
          </a:p>
          <a:p>
            <a:r>
              <a:rPr lang="en-US" dirty="0"/>
              <a:t>	&lt;h3&gt;&lt;a </a:t>
            </a:r>
            <a:r>
              <a:rPr lang="en-US" dirty="0" err="1"/>
              <a:t>href</a:t>
            </a:r>
            <a:r>
              <a:rPr lang="en-US" dirty="0"/>
              <a:t>="#"&gt;First header&lt;/a&gt;&lt;/h3&gt;</a:t>
            </a:r>
          </a:p>
          <a:p>
            <a:r>
              <a:rPr lang="en-US" dirty="0"/>
              <a:t>	&lt;div&gt;First content&lt;/div&gt;</a:t>
            </a:r>
          </a:p>
          <a:p>
            <a:r>
              <a:rPr lang="en-US" dirty="0"/>
              <a:t>	&lt;h3&gt;&lt;a </a:t>
            </a:r>
            <a:r>
              <a:rPr lang="en-US" dirty="0" err="1"/>
              <a:t>href</a:t>
            </a:r>
            <a:r>
              <a:rPr lang="en-US" dirty="0"/>
              <a:t>="#"&gt;Second header&lt;/a&gt;&lt;/h3&gt;</a:t>
            </a:r>
          </a:p>
          <a:p>
            <a:r>
              <a:rPr lang="en-US" dirty="0"/>
              <a:t>	&lt;div&gt;Second content&lt;/div&gt;</a:t>
            </a:r>
          </a:p>
          <a:p>
            <a:r>
              <a:rPr lang="en-US" dirty="0"/>
              <a:t>&lt;/div&gt;</a:t>
            </a:r>
          </a:p>
        </p:txBody>
      </p:sp>
      <p:sp>
        <p:nvSpPr>
          <p:cNvPr id="5"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18</a:t>
            </a:fld>
            <a:endParaRPr lang="en-US" dirty="0"/>
          </a:p>
        </p:txBody>
      </p:sp>
    </p:spTree>
    <p:extLst>
      <p:ext uri="{BB962C8B-B14F-4D97-AF65-F5344CB8AC3E}">
        <p14:creationId xmlns:p14="http://schemas.microsoft.com/office/powerpoint/2010/main" val="150963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 UI</a:t>
            </a:r>
            <a:endParaRPr lang="en-US" dirty="0"/>
          </a:p>
        </p:txBody>
      </p:sp>
      <p:sp>
        <p:nvSpPr>
          <p:cNvPr id="3" name="Content Placeholder 2"/>
          <p:cNvSpPr>
            <a:spLocks noGrp="1"/>
          </p:cNvSpPr>
          <p:nvPr>
            <p:ph idx="1"/>
          </p:nvPr>
        </p:nvSpPr>
        <p:spPr/>
        <p:txBody>
          <a:bodyPr/>
          <a:lstStyle/>
          <a:p>
            <a:pPr>
              <a:lnSpc>
                <a:spcPct val="100000"/>
              </a:lnSpc>
            </a:pPr>
            <a:r>
              <a:rPr lang="en-US" dirty="0" smtClean="0"/>
              <a:t>Build on top of jQuery:</a:t>
            </a:r>
          </a:p>
          <a:p>
            <a:pPr lvl="1">
              <a:lnSpc>
                <a:spcPct val="100000"/>
              </a:lnSpc>
            </a:pPr>
            <a:r>
              <a:rPr lang="en-US" dirty="0" smtClean="0"/>
              <a:t>Blazing fast templates</a:t>
            </a:r>
          </a:p>
          <a:p>
            <a:pPr lvl="1">
              <a:lnSpc>
                <a:spcPct val="100000"/>
              </a:lnSpc>
            </a:pPr>
            <a:r>
              <a:rPr lang="en-US" dirty="0" smtClean="0"/>
              <a:t>Simple skins</a:t>
            </a:r>
          </a:p>
          <a:p>
            <a:pPr>
              <a:lnSpc>
                <a:spcPct val="100000"/>
              </a:lnSpc>
            </a:pPr>
            <a:r>
              <a:rPr lang="en-US" dirty="0" smtClean="0"/>
              <a:t>Widgets:</a:t>
            </a:r>
          </a:p>
          <a:p>
            <a:pPr lvl="1">
              <a:lnSpc>
                <a:spcPct val="100000"/>
              </a:lnSpc>
            </a:pPr>
            <a:r>
              <a:rPr lang="en-US" dirty="0" smtClean="0"/>
              <a:t>Autocomplete, Calendar, </a:t>
            </a:r>
            <a:r>
              <a:rPr lang="en-US" dirty="0" err="1" smtClean="0"/>
              <a:t>ComboBox</a:t>
            </a:r>
            <a:r>
              <a:rPr lang="en-US" dirty="0" smtClean="0"/>
              <a:t>, </a:t>
            </a:r>
            <a:r>
              <a:rPr lang="en-US" dirty="0" err="1" smtClean="0"/>
              <a:t>DatePicker</a:t>
            </a:r>
            <a:r>
              <a:rPr lang="en-US" dirty="0" smtClean="0"/>
              <a:t>, </a:t>
            </a:r>
            <a:r>
              <a:rPr lang="en-US" dirty="0" err="1" smtClean="0"/>
              <a:t>DropDownList</a:t>
            </a:r>
            <a:r>
              <a:rPr lang="en-US" dirty="0" smtClean="0"/>
              <a:t>, Grid, Menu, </a:t>
            </a:r>
            <a:r>
              <a:rPr lang="en-US" dirty="0" err="1" smtClean="0"/>
              <a:t>NumericBox</a:t>
            </a:r>
            <a:r>
              <a:rPr lang="en-US" dirty="0" smtClean="0"/>
              <a:t>, </a:t>
            </a:r>
            <a:r>
              <a:rPr lang="en-US" dirty="0" err="1" smtClean="0"/>
              <a:t>PanelBar</a:t>
            </a:r>
            <a:r>
              <a:rPr lang="en-US" dirty="0" smtClean="0"/>
              <a:t> (accordion) …</a:t>
            </a:r>
          </a:p>
          <a:p>
            <a:pPr>
              <a:lnSpc>
                <a:spcPct val="100000"/>
              </a:lnSpc>
            </a:pPr>
            <a:r>
              <a:rPr lang="en-US" dirty="0" smtClean="0"/>
              <a:t>Downsides:</a:t>
            </a:r>
          </a:p>
          <a:p>
            <a:pPr lvl="1">
              <a:lnSpc>
                <a:spcPct val="100000"/>
              </a:lnSpc>
            </a:pPr>
            <a:r>
              <a:rPr lang="en-US" dirty="0" smtClean="0"/>
              <a:t>No IE6 (yes, it’s a down side)</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19</a:t>
            </a:fld>
            <a:endParaRPr lang="en-US" dirty="0"/>
          </a:p>
        </p:txBody>
      </p:sp>
    </p:spTree>
    <p:extLst>
      <p:ext uri="{BB962C8B-B14F-4D97-AF65-F5344CB8AC3E}">
        <p14:creationId xmlns:p14="http://schemas.microsoft.com/office/powerpoint/2010/main" val="423059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What is a JavaScript UI library?</a:t>
            </a:r>
          </a:p>
          <a:p>
            <a:pPr lvl="1"/>
            <a:r>
              <a:rPr lang="en-US" dirty="0" smtClean="0"/>
              <a:t>Why do we need them?</a:t>
            </a:r>
          </a:p>
          <a:p>
            <a:r>
              <a:rPr lang="en-US" dirty="0" smtClean="0"/>
              <a:t>Prominent JavaScript UI frameworks</a:t>
            </a:r>
          </a:p>
          <a:p>
            <a:pPr lvl="1"/>
            <a:r>
              <a:rPr lang="en-US" dirty="0" smtClean="0">
                <a:solidFill>
                  <a:schemeClr val="accent5">
                    <a:lumMod val="20000"/>
                    <a:lumOff val="80000"/>
                  </a:schemeClr>
                </a:solidFill>
              </a:rPr>
              <a:t>jQuery -&gt; jQuery UI</a:t>
            </a:r>
            <a:endParaRPr lang="en-US" dirty="0">
              <a:solidFill>
                <a:schemeClr val="accent5">
                  <a:lumMod val="20000"/>
                  <a:lumOff val="80000"/>
                </a:schemeClr>
              </a:solidFill>
            </a:endParaRPr>
          </a:p>
          <a:p>
            <a:pPr lvl="1"/>
            <a:r>
              <a:rPr lang="en-US" dirty="0" smtClean="0">
                <a:solidFill>
                  <a:schemeClr val="accent5">
                    <a:lumMod val="20000"/>
                    <a:lumOff val="80000"/>
                  </a:schemeClr>
                </a:solidFill>
              </a:rPr>
              <a:t>Dojo -&gt; Dojo Widgets</a:t>
            </a:r>
          </a:p>
          <a:p>
            <a:pPr lvl="1"/>
            <a:r>
              <a:rPr lang="en-US" dirty="0" smtClean="0">
                <a:solidFill>
                  <a:schemeClr val="accent5">
                    <a:lumMod val="20000"/>
                    <a:lumOff val="80000"/>
                  </a:schemeClr>
                </a:solidFill>
              </a:rPr>
              <a:t>YUI</a:t>
            </a:r>
          </a:p>
          <a:p>
            <a:pPr lvl="1"/>
            <a:r>
              <a:rPr lang="en-US" dirty="0" smtClean="0">
                <a:solidFill>
                  <a:schemeClr val="accent5">
                    <a:lumMod val="20000"/>
                    <a:lumOff val="80000"/>
                  </a:schemeClr>
                </a:solidFill>
              </a:rPr>
              <a:t>Ext</a:t>
            </a:r>
          </a:p>
          <a:p>
            <a:pPr lvl="1"/>
            <a:r>
              <a:rPr lang="en-US" dirty="0" smtClean="0">
                <a:solidFill>
                  <a:schemeClr val="accent5">
                    <a:lumMod val="20000"/>
                    <a:lumOff val="80000"/>
                  </a:schemeClr>
                </a:solidFill>
              </a:rPr>
              <a:t>KendoUI</a:t>
            </a:r>
          </a:p>
          <a:p>
            <a:pPr lvl="1"/>
            <a:r>
              <a:rPr lang="en-US" dirty="0" smtClean="0">
                <a:solidFill>
                  <a:schemeClr val="accent5">
                    <a:lumMod val="20000"/>
                    <a:lumOff val="80000"/>
                  </a:schemeClr>
                </a:solidFill>
              </a:rPr>
              <a:t>Other</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560655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KendoUI syntax</a:t>
            </a:r>
            <a:endParaRPr lang="en-US" dirty="0"/>
          </a:p>
        </p:txBody>
      </p:sp>
      <p:sp>
        <p:nvSpPr>
          <p:cNvPr id="3" name="Content Placeholder 2"/>
          <p:cNvSpPr>
            <a:spLocks noGrp="1"/>
          </p:cNvSpPr>
          <p:nvPr>
            <p:ph idx="1"/>
          </p:nvPr>
        </p:nvSpPr>
        <p:spPr>
          <a:xfrm>
            <a:off x="228600" y="1066800"/>
            <a:ext cx="8686800" cy="584775"/>
          </a:xfrm>
        </p:spPr>
        <p:txBody>
          <a:bodyPr/>
          <a:lstStyle/>
          <a:p>
            <a:r>
              <a:rPr lang="en-US" sz="3200" dirty="0" smtClean="0"/>
              <a:t>Sample code</a:t>
            </a:r>
            <a:endParaRPr lang="en-US" sz="3200" dirty="0"/>
          </a:p>
        </p:txBody>
      </p:sp>
      <p:sp>
        <p:nvSpPr>
          <p:cNvPr id="4" name="Text Placeholder 3"/>
          <p:cNvSpPr>
            <a:spLocks noGrp="1"/>
          </p:cNvSpPr>
          <p:nvPr>
            <p:ph type="body" sz="quarter" idx="10"/>
          </p:nvPr>
        </p:nvSpPr>
        <p:spPr>
          <a:xfrm>
            <a:off x="457200" y="1828800"/>
            <a:ext cx="8153400" cy="1631216"/>
          </a:xfrm>
        </p:spPr>
        <p:txBody>
          <a:bodyPr/>
          <a:lstStyle/>
          <a:p>
            <a:r>
              <a:rPr lang="en-US" dirty="0" smtClean="0"/>
              <a:t>&lt;script&gt;</a:t>
            </a:r>
            <a:endParaRPr lang="en-US" dirty="0"/>
          </a:p>
          <a:p>
            <a:r>
              <a:rPr lang="en-US" dirty="0"/>
              <a:t>$("#autocomplete").kendoAutoComplete(["Item1", "Item2</a:t>
            </a:r>
            <a:r>
              <a:rPr lang="en-US" dirty="0" smtClean="0"/>
              <a:t>"]);</a:t>
            </a:r>
          </a:p>
          <a:p>
            <a:r>
              <a:rPr lang="en-US" dirty="0" smtClean="0"/>
              <a:t>&lt;/script&gt;</a:t>
            </a:r>
          </a:p>
          <a:p>
            <a:endParaRPr lang="en-US" dirty="0"/>
          </a:p>
          <a:p>
            <a:r>
              <a:rPr lang="en-US" dirty="0"/>
              <a:t>&lt;input id="autocomplete" /&gt;</a:t>
            </a:r>
          </a:p>
        </p:txBody>
      </p:sp>
      <p:sp>
        <p:nvSpPr>
          <p:cNvPr id="5"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20</a:t>
            </a:fld>
            <a:endParaRPr lang="en-US" dirty="0"/>
          </a:p>
        </p:txBody>
      </p:sp>
    </p:spTree>
    <p:extLst>
      <p:ext uri="{BB962C8B-B14F-4D97-AF65-F5344CB8AC3E}">
        <p14:creationId xmlns:p14="http://schemas.microsoft.com/office/powerpoint/2010/main" val="1439092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a:t>
            </a:r>
            <a:endParaRPr lang="en-US" dirty="0"/>
          </a:p>
        </p:txBody>
      </p:sp>
      <p:sp>
        <p:nvSpPr>
          <p:cNvPr id="3" name="Content Placeholder 2"/>
          <p:cNvSpPr>
            <a:spLocks noGrp="1"/>
          </p:cNvSpPr>
          <p:nvPr>
            <p:ph idx="1"/>
          </p:nvPr>
        </p:nvSpPr>
        <p:spPr/>
        <p:txBody>
          <a:bodyPr/>
          <a:lstStyle/>
          <a:p>
            <a:r>
              <a:rPr lang="en-US" dirty="0" smtClean="0"/>
              <a:t>More widgets</a:t>
            </a:r>
          </a:p>
          <a:p>
            <a:r>
              <a:rPr lang="en-US" dirty="0" smtClean="0"/>
              <a:t>More themes, better look</a:t>
            </a:r>
          </a:p>
          <a:p>
            <a:r>
              <a:rPr lang="en-US" dirty="0" smtClean="0"/>
              <a:t>Server bindings</a:t>
            </a:r>
          </a:p>
          <a:p>
            <a:r>
              <a:rPr lang="en-US" dirty="0" smtClean="0"/>
              <a:t>Examples, documentation</a:t>
            </a:r>
          </a:p>
          <a:p>
            <a:endParaRPr lang="en-US" dirty="0"/>
          </a:p>
          <a:p>
            <a:r>
              <a:rPr lang="en-US" dirty="0" smtClean="0"/>
              <a:t>Above all, they are a source if inspiration</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21</a:t>
            </a:fld>
            <a:endParaRPr lang="en-US" dirty="0"/>
          </a:p>
        </p:txBody>
      </p:sp>
    </p:spTree>
    <p:extLst>
      <p:ext uri="{BB962C8B-B14F-4D97-AF65-F5344CB8AC3E}">
        <p14:creationId xmlns:p14="http://schemas.microsoft.com/office/powerpoint/2010/main" val="25930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7924800" cy="685800"/>
          </a:xfrm>
        </p:spPr>
        <p:txBody>
          <a:bodyPr/>
          <a:lstStyle/>
          <a:p>
            <a:r>
              <a:rPr lang="en-US" dirty="0" smtClean="0"/>
              <a:t>UI Library fundamentals</a:t>
            </a:r>
            <a:endParaRPr lang="en-US" dirty="0"/>
          </a:p>
        </p:txBody>
      </p:sp>
      <p:sp>
        <p:nvSpPr>
          <p:cNvPr id="3" name="Subtitle 2"/>
          <p:cNvSpPr>
            <a:spLocks noGrp="1"/>
          </p:cNvSpPr>
          <p:nvPr>
            <p:ph type="subTitle" idx="1"/>
          </p:nvPr>
        </p:nvSpPr>
        <p:spPr>
          <a:xfrm>
            <a:off x="457200" y="2631280"/>
            <a:ext cx="7391400" cy="569120"/>
          </a:xfrm>
        </p:spPr>
        <p:txBody>
          <a:bodyPr/>
          <a:lstStyle/>
          <a:p>
            <a:r>
              <a:rPr lang="en-US" dirty="0" smtClean="0"/>
              <a:t>The bricks and mortar</a:t>
            </a:r>
            <a:endParaRPr lang="en-US" dirty="0"/>
          </a:p>
        </p:txBody>
      </p:sp>
      <p:pic>
        <p:nvPicPr>
          <p:cNvPr id="5" name="Picture 2" descr="C:\Users\elia\AppData\Local\Microsoft\Windows\Temporary Internet Files\Content.IE5\Z2BT5FLD\MP900439550[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a:stretch/>
        </p:blipFill>
        <p:spPr bwMode="auto">
          <a:xfrm>
            <a:off x="1524000" y="3351756"/>
            <a:ext cx="6248400" cy="292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83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noAutofit/>
          </a:bodyPr>
          <a:lstStyle/>
          <a:p>
            <a:r>
              <a:rPr lang="en-US" dirty="0" smtClean="0"/>
              <a:t>Almost all aspects of a widget should be reachable trough code</a:t>
            </a:r>
          </a:p>
          <a:p>
            <a:pPr lvl="1"/>
            <a:r>
              <a:rPr lang="en-US" dirty="0"/>
              <a:t>Text, attributes, class names, styles, </a:t>
            </a:r>
            <a:r>
              <a:rPr lang="en-US" dirty="0" smtClean="0"/>
              <a:t>children...</a:t>
            </a:r>
          </a:p>
          <a:p>
            <a:pPr lvl="1"/>
            <a:r>
              <a:rPr lang="en-US" dirty="0" smtClean="0"/>
              <a:t>Yes, there is no real private in JS, but something similar can be achieved nevertheless</a:t>
            </a:r>
          </a:p>
          <a:p>
            <a:r>
              <a:rPr lang="en-US" dirty="0" smtClean="0"/>
              <a:t>Widget should provide events mechanism and the ability to plug into events via handlers</a:t>
            </a:r>
          </a:p>
          <a:p>
            <a:pPr lvl="1"/>
            <a:r>
              <a:rPr lang="en-US" dirty="0" smtClean="0"/>
              <a:t>If there is a click event, plugs should allow hooking on both mouse down AND mouse up</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23</a:t>
            </a:fld>
            <a:endParaRPr lang="en-US" dirty="0"/>
          </a:p>
        </p:txBody>
      </p:sp>
    </p:spTree>
    <p:extLst>
      <p:ext uri="{BB962C8B-B14F-4D97-AF65-F5344CB8AC3E}">
        <p14:creationId xmlns:p14="http://schemas.microsoft.com/office/powerpoint/2010/main" val="5892576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 Factory</a:t>
            </a:r>
            <a:endParaRPr lang="en-US" dirty="0"/>
          </a:p>
        </p:txBody>
      </p:sp>
      <p:sp>
        <p:nvSpPr>
          <p:cNvPr id="3" name="Content Placeholder 2"/>
          <p:cNvSpPr>
            <a:spLocks noGrp="1"/>
          </p:cNvSpPr>
          <p:nvPr>
            <p:ph idx="1"/>
          </p:nvPr>
        </p:nvSpPr>
        <p:spPr/>
        <p:txBody>
          <a:bodyPr>
            <a:noAutofit/>
          </a:bodyPr>
          <a:lstStyle/>
          <a:p>
            <a:r>
              <a:rPr lang="en-US" dirty="0" smtClean="0"/>
              <a:t>Why is it important to have a widget factory:</a:t>
            </a:r>
          </a:p>
          <a:p>
            <a:pPr lvl="1"/>
            <a:r>
              <a:rPr lang="en-US" dirty="0" smtClean="0"/>
              <a:t>It enables the creation of more widgets</a:t>
            </a:r>
          </a:p>
          <a:p>
            <a:pPr lvl="1"/>
            <a:r>
              <a:rPr lang="en-US" dirty="0" smtClean="0"/>
              <a:t>No need to wait for the core developers</a:t>
            </a:r>
          </a:p>
          <a:p>
            <a:pPr lvl="1"/>
            <a:r>
              <a:rPr lang="en-US" dirty="0" smtClean="0"/>
              <a:t>Thus come third party components</a:t>
            </a:r>
          </a:p>
          <a:p>
            <a:pPr lvl="1"/>
            <a:r>
              <a:rPr lang="en-US" dirty="0" smtClean="0"/>
              <a:t>Thus providing more choice</a:t>
            </a:r>
          </a:p>
          <a:p>
            <a:pPr lvl="1"/>
            <a:r>
              <a:rPr lang="en-US" dirty="0" smtClean="0"/>
              <a:t>Thus having broader ecosystem</a:t>
            </a:r>
          </a:p>
          <a:p>
            <a:r>
              <a:rPr lang="en-US" dirty="0" smtClean="0"/>
              <a:t>Do consider that not all third party widgets are as good as the base ones</a:t>
            </a:r>
          </a:p>
          <a:p>
            <a:pPr lvl="1"/>
            <a:r>
              <a:rPr lang="en-US" dirty="0"/>
              <a:t>N</a:t>
            </a:r>
            <a:r>
              <a:rPr lang="en-US" dirty="0" smtClean="0"/>
              <a:t>or properly coded</a:t>
            </a:r>
          </a:p>
          <a:p>
            <a:pPr lvl="1"/>
            <a:endParaRPr lang="en-US" dirty="0" smtClean="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24</a:t>
            </a:fld>
            <a:endParaRPr lang="en-US" dirty="0"/>
          </a:p>
        </p:txBody>
      </p:sp>
    </p:spTree>
    <p:extLst>
      <p:ext uri="{BB962C8B-B14F-4D97-AF65-F5344CB8AC3E}">
        <p14:creationId xmlns:p14="http://schemas.microsoft.com/office/powerpoint/2010/main" val="3080099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Customizable base widgets</a:t>
            </a:r>
            <a:endParaRPr lang="en-US" dirty="0"/>
          </a:p>
        </p:txBody>
      </p:sp>
      <p:sp>
        <p:nvSpPr>
          <p:cNvPr id="3" name="Content Placeholder 2"/>
          <p:cNvSpPr>
            <a:spLocks noGrp="1"/>
          </p:cNvSpPr>
          <p:nvPr>
            <p:ph idx="1"/>
          </p:nvPr>
        </p:nvSpPr>
        <p:spPr/>
        <p:txBody>
          <a:bodyPr>
            <a:noAutofit/>
          </a:bodyPr>
          <a:lstStyle/>
          <a:p>
            <a:r>
              <a:rPr lang="en-US" dirty="0" smtClean="0"/>
              <a:t>Know what default settings do</a:t>
            </a:r>
          </a:p>
          <a:p>
            <a:r>
              <a:rPr lang="en-US" dirty="0" smtClean="0"/>
              <a:t>Base widgets are good for out of the box cases</a:t>
            </a:r>
          </a:p>
          <a:p>
            <a:pPr lvl="1"/>
            <a:r>
              <a:rPr lang="en-US" dirty="0" smtClean="0"/>
              <a:t>That may cover up to 80% or more of the cases</a:t>
            </a:r>
          </a:p>
          <a:p>
            <a:r>
              <a:rPr lang="en-US" dirty="0" smtClean="0"/>
              <a:t>The rest of the cases need customization</a:t>
            </a:r>
          </a:p>
          <a:p>
            <a:r>
              <a:rPr lang="en-US" dirty="0" smtClean="0"/>
              <a:t>Prefer explicit over declarative syntax e.g.:</a:t>
            </a:r>
          </a:p>
          <a:p>
            <a:pPr lvl="1"/>
            <a:r>
              <a:rPr lang="en-US" dirty="0" smtClean="0"/>
              <a:t>Settings in a script tag, not a data-* attribute</a:t>
            </a:r>
            <a:endParaRPr lang="en-US" dirty="0"/>
          </a:p>
          <a:p>
            <a:r>
              <a:rPr lang="en-US" dirty="0" smtClean="0"/>
              <a:t>If you have common settings, consider a consolidated settings object</a:t>
            </a:r>
          </a:p>
          <a:p>
            <a:r>
              <a:rPr lang="en-US" dirty="0" smtClean="0"/>
              <a:t>Use the proper widget with proper settings</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25</a:t>
            </a:fld>
            <a:endParaRPr lang="en-US" dirty="0"/>
          </a:p>
        </p:txBody>
      </p:sp>
    </p:spTree>
    <p:extLst>
      <p:ext uri="{BB962C8B-B14F-4D97-AF65-F5344CB8AC3E}">
        <p14:creationId xmlns:p14="http://schemas.microsoft.com/office/powerpoint/2010/main" val="3770886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noAutofit/>
          </a:bodyPr>
          <a:lstStyle/>
          <a:p>
            <a:r>
              <a:rPr lang="en-US" dirty="0" smtClean="0"/>
              <a:t>Even more customization</a:t>
            </a:r>
          </a:p>
          <a:p>
            <a:r>
              <a:rPr lang="en-US" dirty="0" smtClean="0"/>
              <a:t>Templates can make a good widget great</a:t>
            </a:r>
          </a:p>
          <a:p>
            <a:r>
              <a:rPr lang="en-US" dirty="0" smtClean="0"/>
              <a:t>Templates can make a good widget suck</a:t>
            </a:r>
          </a:p>
          <a:p>
            <a:pPr lvl="1"/>
            <a:r>
              <a:rPr lang="en-US" dirty="0" smtClean="0"/>
              <a:t>Be careful – don’t overdo templates!</a:t>
            </a:r>
          </a:p>
          <a:p>
            <a:r>
              <a:rPr lang="en-US" dirty="0" smtClean="0"/>
              <a:t>There are a couple of template frameworks</a:t>
            </a:r>
          </a:p>
          <a:p>
            <a:pPr lvl="1"/>
            <a:r>
              <a:rPr lang="en-US" dirty="0" smtClean="0"/>
              <a:t>Not all of them perfect</a:t>
            </a:r>
          </a:p>
          <a:p>
            <a:pPr lvl="1"/>
            <a:r>
              <a:rPr lang="en-US" dirty="0" smtClean="0"/>
              <a:t>If there aren’t templates, or you need other templates, Google for integration tips</a:t>
            </a:r>
          </a:p>
          <a:p>
            <a:r>
              <a:rPr lang="en-US" dirty="0" smtClean="0"/>
              <a:t>Don’t overdo templates!</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26</a:t>
            </a:fld>
            <a:endParaRPr lang="en-US" dirty="0"/>
          </a:p>
        </p:txBody>
      </p:sp>
    </p:spTree>
    <p:extLst>
      <p:ext uri="{BB962C8B-B14F-4D97-AF65-F5344CB8AC3E}">
        <p14:creationId xmlns:p14="http://schemas.microsoft.com/office/powerpoint/2010/main" val="59583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noAutofit/>
          </a:bodyPr>
          <a:lstStyle/>
          <a:p>
            <a:r>
              <a:rPr lang="en-US" dirty="0" smtClean="0"/>
              <a:t>Why?</a:t>
            </a:r>
          </a:p>
          <a:p>
            <a:pPr lvl="1"/>
            <a:r>
              <a:rPr lang="en-US" dirty="0" smtClean="0"/>
              <a:t>Saves roundtrips to server</a:t>
            </a:r>
          </a:p>
          <a:p>
            <a:pPr lvl="1"/>
            <a:r>
              <a:rPr lang="en-US" dirty="0" smtClean="0"/>
              <a:t>Saves full page reload</a:t>
            </a:r>
          </a:p>
          <a:p>
            <a:pPr lvl="1"/>
            <a:r>
              <a:rPr lang="en-US" dirty="0" smtClean="0"/>
              <a:t>Generally faster</a:t>
            </a:r>
          </a:p>
          <a:p>
            <a:r>
              <a:rPr lang="en-US" dirty="0" smtClean="0"/>
              <a:t>Ajax is not a must in a widget, but a should!</a:t>
            </a:r>
          </a:p>
          <a:p>
            <a:pPr lvl="1"/>
            <a:r>
              <a:rPr lang="en-US" dirty="0" smtClean="0"/>
              <a:t>Not all widgets need Ajax</a:t>
            </a:r>
          </a:p>
          <a:p>
            <a:pPr lvl="1"/>
            <a:r>
              <a:rPr lang="en-US" dirty="0" smtClean="0"/>
              <a:t>Don’t try </a:t>
            </a:r>
            <a:r>
              <a:rPr lang="en-US" dirty="0" err="1" smtClean="0"/>
              <a:t>Ajaxifying</a:t>
            </a:r>
            <a:r>
              <a:rPr lang="en-US" dirty="0" smtClean="0"/>
              <a:t> prematurely!</a:t>
            </a:r>
          </a:p>
          <a:p>
            <a:r>
              <a:rPr lang="en-US" dirty="0" smtClean="0"/>
              <a:t>If there is Ajax – show it!</a:t>
            </a:r>
          </a:p>
          <a:p>
            <a:pPr lvl="1"/>
            <a:r>
              <a:rPr lang="en-US" dirty="0" smtClean="0"/>
              <a:t>Use loading panel, screen fading, etc.</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27</a:t>
            </a:fld>
            <a:endParaRPr lang="en-US" dirty="0"/>
          </a:p>
        </p:txBody>
      </p:sp>
    </p:spTree>
    <p:extLst>
      <p:ext uri="{BB962C8B-B14F-4D97-AF65-F5344CB8AC3E}">
        <p14:creationId xmlns:p14="http://schemas.microsoft.com/office/powerpoint/2010/main" val="3618187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Animations</a:t>
            </a:r>
            <a:endParaRPr lang="en-US" dirty="0"/>
          </a:p>
        </p:txBody>
      </p:sp>
      <p:sp>
        <p:nvSpPr>
          <p:cNvPr id="3" name="Content Placeholder 2"/>
          <p:cNvSpPr>
            <a:spLocks noGrp="1"/>
          </p:cNvSpPr>
          <p:nvPr>
            <p:ph idx="1"/>
          </p:nvPr>
        </p:nvSpPr>
        <p:spPr/>
        <p:txBody>
          <a:bodyPr>
            <a:noAutofit/>
          </a:bodyPr>
          <a:lstStyle/>
          <a:p>
            <a:r>
              <a:rPr lang="en-US" dirty="0" smtClean="0"/>
              <a:t>You can consider them final touches</a:t>
            </a:r>
          </a:p>
          <a:p>
            <a:pPr lvl="1"/>
            <a:r>
              <a:rPr lang="en-US" dirty="0" smtClean="0"/>
              <a:t>IMPO, almost NO widgets need animations</a:t>
            </a:r>
          </a:p>
          <a:p>
            <a:pPr lvl="2"/>
            <a:r>
              <a:rPr lang="en-US" dirty="0" smtClean="0"/>
              <a:t>But still, it does look nice</a:t>
            </a:r>
          </a:p>
          <a:p>
            <a:r>
              <a:rPr lang="en-US" dirty="0" smtClean="0"/>
              <a:t>Animations are costly!</a:t>
            </a:r>
          </a:p>
          <a:p>
            <a:r>
              <a:rPr lang="en-US" dirty="0" smtClean="0"/>
              <a:t>Be careful when animating sibling containers</a:t>
            </a:r>
          </a:p>
          <a:p>
            <a:pPr lvl="1"/>
            <a:r>
              <a:rPr lang="en-US" dirty="0" smtClean="0"/>
              <a:t>1 pixel jog “feature”</a:t>
            </a:r>
          </a:p>
          <a:p>
            <a:r>
              <a:rPr lang="en-US" dirty="0" smtClean="0"/>
              <a:t>Be aware that content may have different size</a:t>
            </a:r>
          </a:p>
          <a:p>
            <a:pPr lvl="1"/>
            <a:r>
              <a:rPr lang="en-US" dirty="0" smtClean="0"/>
              <a:t>If needed, ensure that dimensions are set</a:t>
            </a:r>
          </a:p>
          <a:p>
            <a:pPr lvl="1"/>
            <a:r>
              <a:rPr lang="en-US" dirty="0" smtClean="0"/>
              <a:t>Use relative &gt; absolute elements when possible</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28</a:t>
            </a:fld>
            <a:endParaRPr lang="en-US" dirty="0"/>
          </a:p>
        </p:txBody>
      </p:sp>
    </p:spTree>
    <p:extLst>
      <p:ext uri="{BB962C8B-B14F-4D97-AF65-F5344CB8AC3E}">
        <p14:creationId xmlns:p14="http://schemas.microsoft.com/office/powerpoint/2010/main" val="555314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327795"/>
            <a:ext cx="5443330" cy="685800"/>
          </a:xfrm>
        </p:spPr>
        <p:txBody>
          <a:bodyPr/>
          <a:lstStyle/>
          <a:p>
            <a:r>
              <a:rPr lang="en-US" dirty="0" smtClean="0"/>
              <a:t>Proper use</a:t>
            </a:r>
            <a:endParaRPr lang="en-US" dirty="0"/>
          </a:p>
        </p:txBody>
      </p:sp>
      <p:sp>
        <p:nvSpPr>
          <p:cNvPr id="3" name="Subtitle 2"/>
          <p:cNvSpPr>
            <a:spLocks noGrp="1"/>
          </p:cNvSpPr>
          <p:nvPr>
            <p:ph type="subTitle" idx="1"/>
          </p:nvPr>
        </p:nvSpPr>
        <p:spPr>
          <a:xfrm>
            <a:off x="609600" y="3054074"/>
            <a:ext cx="5443330" cy="569120"/>
          </a:xfrm>
        </p:spPr>
        <p:txBody>
          <a:bodyPr/>
          <a:lstStyle/>
          <a:p>
            <a:r>
              <a:rPr lang="en-US" dirty="0" smtClean="0"/>
              <a:t>Emphasis on PROPER</a:t>
            </a:r>
            <a:endParaRPr lang="en-US" dirty="0"/>
          </a:p>
        </p:txBody>
      </p:sp>
      <p:pic>
        <p:nvPicPr>
          <p:cNvPr id="4" name="Picture 2" descr="C:\Users\elia\AppData\Local\Microsoft\Windows\Temporary Internet Files\Content.IE5\SSE96GGB\MP90039958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2973" y="1828800"/>
            <a:ext cx="2504661" cy="313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38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(2)</a:t>
            </a:r>
            <a:endParaRPr lang="en-US" dirty="0"/>
          </a:p>
        </p:txBody>
      </p:sp>
      <p:sp>
        <p:nvSpPr>
          <p:cNvPr id="3" name="Content Placeholder 2"/>
          <p:cNvSpPr>
            <a:spLocks noGrp="1"/>
          </p:cNvSpPr>
          <p:nvPr>
            <p:ph idx="1"/>
          </p:nvPr>
        </p:nvSpPr>
        <p:spPr/>
        <p:txBody>
          <a:bodyPr>
            <a:noAutofit/>
          </a:bodyPr>
          <a:lstStyle/>
          <a:p>
            <a:r>
              <a:rPr lang="en-US" dirty="0" smtClean="0"/>
              <a:t>JS UI Library Fundamentals</a:t>
            </a:r>
          </a:p>
          <a:p>
            <a:pPr lvl="1"/>
            <a:r>
              <a:rPr lang="en-US" dirty="0" smtClean="0"/>
              <a:t>API</a:t>
            </a:r>
          </a:p>
          <a:p>
            <a:pPr lvl="1"/>
            <a:r>
              <a:rPr lang="en-US" dirty="0" smtClean="0"/>
              <a:t>Widget factory</a:t>
            </a:r>
          </a:p>
          <a:p>
            <a:pPr lvl="1"/>
            <a:r>
              <a:rPr lang="en-US" dirty="0" smtClean="0"/>
              <a:t>Customizable base widgets</a:t>
            </a:r>
          </a:p>
          <a:p>
            <a:pPr lvl="1"/>
            <a:r>
              <a:rPr lang="en-US" dirty="0" smtClean="0"/>
              <a:t>Templates</a:t>
            </a:r>
          </a:p>
          <a:p>
            <a:pPr lvl="1"/>
            <a:r>
              <a:rPr lang="en-US" dirty="0" smtClean="0"/>
              <a:t>AJAX</a:t>
            </a:r>
            <a:endParaRPr lang="en-US" dirty="0"/>
          </a:p>
          <a:p>
            <a:pPr lvl="1"/>
            <a:r>
              <a:rPr lang="en-US" dirty="0" smtClean="0"/>
              <a:t>Animations</a:t>
            </a:r>
          </a:p>
          <a:p>
            <a:pPr lvl="1"/>
            <a:r>
              <a:rPr lang="en-US" dirty="0" smtClean="0"/>
              <a:t>Themes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674400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Accordion</a:t>
            </a:r>
            <a:endParaRPr lang="en-US" dirty="0"/>
          </a:p>
        </p:txBody>
      </p:sp>
      <p:sp>
        <p:nvSpPr>
          <p:cNvPr id="3" name="Content Placeholder 2"/>
          <p:cNvSpPr>
            <a:spLocks noGrp="1"/>
          </p:cNvSpPr>
          <p:nvPr>
            <p:ph idx="1"/>
          </p:nvPr>
        </p:nvSpPr>
        <p:spPr/>
        <p:txBody>
          <a:bodyPr/>
          <a:lstStyle/>
          <a:p>
            <a:r>
              <a:rPr lang="en-US" dirty="0" smtClean="0"/>
              <a:t>Allows stacking multiple panels together, as well as compacting them on demand</a:t>
            </a:r>
          </a:p>
          <a:p>
            <a:r>
              <a:rPr lang="en-US" dirty="0" smtClean="0"/>
              <a:t>Could be used for nested menus, but don’t</a:t>
            </a:r>
          </a:p>
          <a:p>
            <a:r>
              <a:rPr lang="en-US" dirty="0" smtClean="0"/>
              <a:t>Two or three levels is fine</a:t>
            </a:r>
          </a:p>
          <a:p>
            <a:pPr lvl="1"/>
            <a:r>
              <a:rPr lang="en-US" dirty="0" smtClean="0"/>
              <a:t>If you need a fourth, perhaps rethink the design</a:t>
            </a:r>
          </a:p>
          <a:p>
            <a:r>
              <a:rPr lang="en-US" dirty="0" smtClean="0"/>
              <a:t>Be careful when animating:</a:t>
            </a:r>
          </a:p>
          <a:p>
            <a:pPr lvl="1"/>
            <a:r>
              <a:rPr lang="en-US" dirty="0" smtClean="0"/>
              <a:t>Siblings may give you 1 pixel jog</a:t>
            </a:r>
          </a:p>
          <a:p>
            <a:pPr lvl="1"/>
            <a:r>
              <a:rPr lang="en-US" dirty="0" smtClean="0"/>
              <a:t>Expandable content</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30</a:t>
            </a:fld>
            <a:endParaRPr lang="en-US" dirty="0"/>
          </a:p>
        </p:txBody>
      </p:sp>
    </p:spTree>
    <p:extLst>
      <p:ext uri="{BB962C8B-B14F-4D97-AF65-F5344CB8AC3E}">
        <p14:creationId xmlns:p14="http://schemas.microsoft.com/office/powerpoint/2010/main" val="2077704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ComboBox</a:t>
            </a:r>
            <a:endParaRPr lang="en-US" dirty="0"/>
          </a:p>
        </p:txBody>
      </p:sp>
      <p:sp>
        <p:nvSpPr>
          <p:cNvPr id="3" name="Content Placeholder 2"/>
          <p:cNvSpPr>
            <a:spLocks noGrp="1"/>
          </p:cNvSpPr>
          <p:nvPr>
            <p:ph idx="1"/>
          </p:nvPr>
        </p:nvSpPr>
        <p:spPr/>
        <p:txBody>
          <a:bodyPr/>
          <a:lstStyle/>
          <a:p>
            <a:r>
              <a:rPr lang="en-US" dirty="0" err="1" smtClean="0"/>
              <a:t>ComboBox</a:t>
            </a:r>
            <a:r>
              <a:rPr lang="en-US" dirty="0" smtClean="0"/>
              <a:t> extends the native dropdown</a:t>
            </a:r>
          </a:p>
          <a:p>
            <a:pPr lvl="1"/>
            <a:r>
              <a:rPr lang="en-US" dirty="0" smtClean="0"/>
              <a:t>Can have autocomplete</a:t>
            </a:r>
          </a:p>
          <a:p>
            <a:pPr lvl="1"/>
            <a:r>
              <a:rPr lang="en-US" dirty="0" smtClean="0"/>
              <a:t>Can search in values</a:t>
            </a:r>
          </a:p>
          <a:p>
            <a:pPr lvl="1"/>
            <a:r>
              <a:rPr lang="en-US" dirty="0" smtClean="0"/>
              <a:t>Can have templates</a:t>
            </a:r>
          </a:p>
          <a:p>
            <a:pPr lvl="1"/>
            <a:r>
              <a:rPr lang="en-US" dirty="0" smtClean="0"/>
              <a:t>Can have tree like content</a:t>
            </a:r>
          </a:p>
          <a:p>
            <a:pPr lvl="1"/>
            <a:r>
              <a:rPr lang="en-US" dirty="0" smtClean="0"/>
              <a:t>Can have grid like content</a:t>
            </a:r>
          </a:p>
          <a:p>
            <a:r>
              <a:rPr lang="en-US" dirty="0" smtClean="0"/>
              <a:t>Beyond that, do not force the </a:t>
            </a:r>
            <a:r>
              <a:rPr lang="en-US" dirty="0" err="1" smtClean="0"/>
              <a:t>ComboBox</a:t>
            </a:r>
            <a:endParaRPr lang="en-US" dirty="0" smtClean="0"/>
          </a:p>
          <a:p>
            <a:pPr lvl="1"/>
            <a:r>
              <a:rPr lang="en-US" dirty="0" smtClean="0"/>
              <a:t>Do not use for anything else but dropdown</a:t>
            </a:r>
          </a:p>
          <a:p>
            <a:pPr lvl="1"/>
            <a:r>
              <a:rPr lang="en-US" dirty="0" smtClean="0"/>
              <a:t>Don’t overcomplicate the content</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31</a:t>
            </a:fld>
            <a:endParaRPr lang="en-US" dirty="0"/>
          </a:p>
        </p:txBody>
      </p:sp>
    </p:spTree>
    <p:extLst>
      <p:ext uri="{BB962C8B-B14F-4D97-AF65-F5344CB8AC3E}">
        <p14:creationId xmlns:p14="http://schemas.microsoft.com/office/powerpoint/2010/main" val="3071438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a:t>
            </a:r>
            <a:endParaRPr lang="en-US" dirty="0"/>
          </a:p>
        </p:txBody>
      </p:sp>
      <p:sp>
        <p:nvSpPr>
          <p:cNvPr id="3" name="Content Placeholder 2"/>
          <p:cNvSpPr>
            <a:spLocks noGrp="1"/>
          </p:cNvSpPr>
          <p:nvPr>
            <p:ph idx="1"/>
          </p:nvPr>
        </p:nvSpPr>
        <p:spPr/>
        <p:txBody>
          <a:bodyPr/>
          <a:lstStyle/>
          <a:p>
            <a:r>
              <a:rPr lang="en-US" dirty="0" smtClean="0"/>
              <a:t>Use to display data</a:t>
            </a:r>
          </a:p>
          <a:p>
            <a:r>
              <a:rPr lang="en-US" dirty="0" smtClean="0"/>
              <a:t>If you are using paging, make sure you are paging over descent data, to ensure responsiveness of your application</a:t>
            </a:r>
          </a:p>
          <a:p>
            <a:r>
              <a:rPr lang="en-US" dirty="0" smtClean="0"/>
              <a:t>Consider editing types:</a:t>
            </a:r>
          </a:p>
          <a:p>
            <a:pPr lvl="1"/>
            <a:r>
              <a:rPr lang="en-US" dirty="0" smtClean="0"/>
              <a:t>Inline vs. Edit template</a:t>
            </a:r>
          </a:p>
          <a:p>
            <a:r>
              <a:rPr lang="en-US" dirty="0" smtClean="0"/>
              <a:t>If default sorting is needed, usually the left most column does it fine</a:t>
            </a:r>
          </a:p>
          <a:p>
            <a:r>
              <a:rPr lang="en-US" dirty="0" smtClean="0"/>
              <a:t>It’s good to have odd / even row indicators</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32</a:t>
            </a:fld>
            <a:endParaRPr lang="en-US" dirty="0"/>
          </a:p>
        </p:txBody>
      </p:sp>
    </p:spTree>
    <p:extLst>
      <p:ext uri="{BB962C8B-B14F-4D97-AF65-F5344CB8AC3E}">
        <p14:creationId xmlns:p14="http://schemas.microsoft.com/office/powerpoint/2010/main" val="2204996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a:t>
            </a:r>
            <a:endParaRPr lang="en-US" dirty="0"/>
          </a:p>
        </p:txBody>
      </p:sp>
      <p:sp>
        <p:nvSpPr>
          <p:cNvPr id="3" name="Content Placeholder 2"/>
          <p:cNvSpPr>
            <a:spLocks noGrp="1"/>
          </p:cNvSpPr>
          <p:nvPr>
            <p:ph idx="1"/>
          </p:nvPr>
        </p:nvSpPr>
        <p:spPr/>
        <p:txBody>
          <a:bodyPr/>
          <a:lstStyle/>
          <a:p>
            <a:r>
              <a:rPr lang="en-US" dirty="0" smtClean="0"/>
              <a:t>In desktop UI a menu CAN contain commands</a:t>
            </a:r>
          </a:p>
          <a:p>
            <a:pPr lvl="1"/>
            <a:r>
              <a:rPr lang="en-US" dirty="0" smtClean="0"/>
              <a:t>In web it’s usually meant for navigation</a:t>
            </a:r>
          </a:p>
          <a:p>
            <a:r>
              <a:rPr lang="en-US" dirty="0" smtClean="0"/>
              <a:t>Don’t confuse users with too much choice</a:t>
            </a:r>
          </a:p>
          <a:p>
            <a:pPr lvl="1"/>
            <a:r>
              <a:rPr lang="en-US" dirty="0" smtClean="0"/>
              <a:t>Keep the menu compact both horizontally and vertically; mind the levels of nesting</a:t>
            </a:r>
          </a:p>
          <a:p>
            <a:r>
              <a:rPr lang="en-US" dirty="0" smtClean="0"/>
              <a:t>Be consistent the way menu items open:</a:t>
            </a:r>
          </a:p>
          <a:p>
            <a:pPr lvl="1"/>
            <a:r>
              <a:rPr lang="en-US" dirty="0" smtClean="0"/>
              <a:t>If you are using hover once, use it always</a:t>
            </a:r>
          </a:p>
          <a:p>
            <a:r>
              <a:rPr lang="en-US" dirty="0" smtClean="0"/>
              <a:t>Be careful for RTL, menu over frames and other menus – those are tricky</a:t>
            </a:r>
          </a:p>
          <a:p>
            <a:pPr lvl="1"/>
            <a:endParaRPr lang="en-US" dirty="0" smtClean="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33</a:t>
            </a:fld>
            <a:endParaRPr lang="en-US" dirty="0"/>
          </a:p>
        </p:txBody>
      </p:sp>
    </p:spTree>
    <p:extLst>
      <p:ext uri="{BB962C8B-B14F-4D97-AF65-F5344CB8AC3E}">
        <p14:creationId xmlns:p14="http://schemas.microsoft.com/office/powerpoint/2010/main" val="2123296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Pickers</a:t>
            </a:r>
            <a:endParaRPr lang="en-US" dirty="0"/>
          </a:p>
        </p:txBody>
      </p:sp>
      <p:sp>
        <p:nvSpPr>
          <p:cNvPr id="3" name="Content Placeholder 2"/>
          <p:cNvSpPr>
            <a:spLocks noGrp="1"/>
          </p:cNvSpPr>
          <p:nvPr>
            <p:ph idx="1"/>
          </p:nvPr>
        </p:nvSpPr>
        <p:spPr/>
        <p:txBody>
          <a:bodyPr/>
          <a:lstStyle/>
          <a:p>
            <a:r>
              <a:rPr lang="en-US" dirty="0" smtClean="0"/>
              <a:t>Use only the picker you need:</a:t>
            </a:r>
          </a:p>
          <a:p>
            <a:pPr lvl="1"/>
            <a:r>
              <a:rPr lang="en-US" dirty="0" smtClean="0"/>
              <a:t>Reduces complexity of choice</a:t>
            </a:r>
          </a:p>
          <a:p>
            <a:pPr lvl="1"/>
            <a:r>
              <a:rPr lang="en-US" dirty="0" smtClean="0"/>
              <a:t>All in one pickers are not always the best choice</a:t>
            </a:r>
          </a:p>
          <a:p>
            <a:r>
              <a:rPr lang="en-US" dirty="0" smtClean="0"/>
              <a:t>Remember that there are different formats both for date and time e.g.:</a:t>
            </a:r>
          </a:p>
          <a:p>
            <a:pPr lvl="1"/>
            <a:r>
              <a:rPr lang="en-US" dirty="0" smtClean="0"/>
              <a:t>10:00 pm vs. 22:00</a:t>
            </a:r>
          </a:p>
          <a:p>
            <a:pPr lvl="1"/>
            <a:r>
              <a:rPr lang="en-US" dirty="0" smtClean="0"/>
              <a:t>21/07/1983 vs. 7/21/1983</a:t>
            </a:r>
          </a:p>
          <a:p>
            <a:pPr lvl="1"/>
            <a:r>
              <a:rPr lang="en-US" dirty="0" smtClean="0"/>
              <a:t>When not sure, use month names, not numbers</a:t>
            </a:r>
          </a:p>
          <a:p>
            <a:r>
              <a:rPr lang="en-US" dirty="0" smtClean="0"/>
              <a:t>Adjust time step interval if needed</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34</a:t>
            </a:fld>
            <a:endParaRPr lang="en-US" dirty="0"/>
          </a:p>
        </p:txBody>
      </p:sp>
    </p:spTree>
    <p:extLst>
      <p:ext uri="{BB962C8B-B14F-4D97-AF65-F5344CB8AC3E}">
        <p14:creationId xmlns:p14="http://schemas.microsoft.com/office/powerpoint/2010/main" val="830731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a:t>
            </a:r>
            <a:endParaRPr lang="en-US" dirty="0"/>
          </a:p>
        </p:txBody>
      </p:sp>
      <p:sp>
        <p:nvSpPr>
          <p:cNvPr id="3" name="Content Placeholder 2"/>
          <p:cNvSpPr>
            <a:spLocks noGrp="1"/>
          </p:cNvSpPr>
          <p:nvPr>
            <p:ph idx="1"/>
          </p:nvPr>
        </p:nvSpPr>
        <p:spPr/>
        <p:txBody>
          <a:bodyPr/>
          <a:lstStyle/>
          <a:p>
            <a:r>
              <a:rPr lang="en-US" dirty="0" smtClean="0"/>
              <a:t>Strictly for commands</a:t>
            </a:r>
          </a:p>
          <a:p>
            <a:r>
              <a:rPr lang="en-US" dirty="0" smtClean="0"/>
              <a:t>Learn the different commands</a:t>
            </a:r>
          </a:p>
          <a:p>
            <a:r>
              <a:rPr lang="en-US" dirty="0" smtClean="0"/>
              <a:t>Try not to nest more than one level</a:t>
            </a:r>
          </a:p>
          <a:p>
            <a:r>
              <a:rPr lang="en-US" dirty="0" smtClean="0"/>
              <a:t>An icon usually helps, but a tooltip is better</a:t>
            </a:r>
          </a:p>
          <a:p>
            <a:r>
              <a:rPr lang="en-US" dirty="0" smtClean="0"/>
              <a:t>If space is not enough, move icons to the top or bottom of the text</a:t>
            </a:r>
          </a:p>
          <a:p>
            <a:pPr lvl="1"/>
            <a:r>
              <a:rPr lang="en-US" dirty="0" smtClean="0"/>
              <a:t>If space is till not enough either reorganize or remove the text labels altogether</a:t>
            </a:r>
          </a:p>
          <a:p>
            <a:r>
              <a:rPr lang="en-US" dirty="0" smtClean="0"/>
              <a:t>Grouping buttons and using separators helps</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35</a:t>
            </a:fld>
            <a:endParaRPr lang="en-US" dirty="0"/>
          </a:p>
        </p:txBody>
      </p:sp>
    </p:spTree>
    <p:extLst>
      <p:ext uri="{BB962C8B-B14F-4D97-AF65-F5344CB8AC3E}">
        <p14:creationId xmlns:p14="http://schemas.microsoft.com/office/powerpoint/2010/main" val="3025764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6858000" cy="685800"/>
          </a:xfrm>
        </p:spPr>
        <p:txBody>
          <a:bodyPr/>
          <a:lstStyle/>
          <a:p>
            <a:r>
              <a:rPr lang="en-US" dirty="0" smtClean="0"/>
              <a:t>Practice time</a:t>
            </a:r>
            <a:endParaRPr lang="en-US" dirty="0"/>
          </a:p>
        </p:txBody>
      </p:sp>
      <p:sp>
        <p:nvSpPr>
          <p:cNvPr id="3" name="Subtitle 2"/>
          <p:cNvSpPr>
            <a:spLocks noGrp="1"/>
          </p:cNvSpPr>
          <p:nvPr>
            <p:ph type="subTitle" idx="1"/>
          </p:nvPr>
        </p:nvSpPr>
        <p:spPr>
          <a:xfrm>
            <a:off x="533400" y="2783679"/>
            <a:ext cx="6858000" cy="569120"/>
          </a:xfrm>
        </p:spPr>
        <p:txBody>
          <a:bodyPr/>
          <a:lstStyle/>
          <a:p>
            <a:r>
              <a:rPr lang="en-US" dirty="0" smtClean="0"/>
              <a:t>Let’s do some UI</a:t>
            </a:r>
            <a:endParaRPr lang="en-US" dirty="0"/>
          </a:p>
        </p:txBody>
      </p:sp>
      <p:pic>
        <p:nvPicPr>
          <p:cNvPr id="2050" name="Picture 2" descr="C:\Users\elia\AppData\Local\Microsoft\Windows\Temporary Internet Files\Content.IE5\J1BOBC9X\MP90043939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2589102"/>
            <a:ext cx="2473900" cy="370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745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a:t>
            </a:r>
            <a:endParaRPr lang="en-US" dirty="0"/>
          </a:p>
        </p:txBody>
      </p:sp>
      <p:sp>
        <p:nvSpPr>
          <p:cNvPr id="3" name="Content Placeholder 2"/>
          <p:cNvSpPr>
            <a:spLocks noGrp="1"/>
          </p:cNvSpPr>
          <p:nvPr>
            <p:ph idx="1"/>
          </p:nvPr>
        </p:nvSpPr>
        <p:spPr/>
        <p:txBody>
          <a:bodyPr/>
          <a:lstStyle/>
          <a:p>
            <a:pPr>
              <a:lnSpc>
                <a:spcPct val="100000"/>
              </a:lnSpc>
            </a:pPr>
            <a:r>
              <a:rPr lang="en-US" sz="2800" dirty="0" err="1" smtClean="0"/>
              <a:t>ComboBox</a:t>
            </a:r>
            <a:endParaRPr lang="en-US" sz="2800" dirty="0" smtClean="0"/>
          </a:p>
          <a:p>
            <a:pPr>
              <a:lnSpc>
                <a:spcPct val="100000"/>
              </a:lnSpc>
            </a:pPr>
            <a:r>
              <a:rPr lang="en-US" sz="2800" dirty="0" smtClean="0"/>
              <a:t>Tabs</a:t>
            </a:r>
          </a:p>
          <a:p>
            <a:pPr>
              <a:lnSpc>
                <a:spcPct val="100000"/>
              </a:lnSpc>
            </a:pPr>
            <a:r>
              <a:rPr lang="en-US" sz="2800" dirty="0" smtClean="0"/>
              <a:t>Grid</a:t>
            </a:r>
          </a:p>
          <a:p>
            <a:pPr>
              <a:lnSpc>
                <a:spcPct val="100000"/>
              </a:lnSpc>
            </a:pPr>
            <a:r>
              <a:rPr lang="en-US" sz="2800" dirty="0" smtClean="0"/>
              <a:t>Tree</a:t>
            </a:r>
          </a:p>
          <a:p>
            <a:pPr>
              <a:lnSpc>
                <a:spcPct val="100000"/>
              </a:lnSpc>
            </a:pPr>
            <a:r>
              <a:rPr lang="en-US" sz="2800" dirty="0" err="1" smtClean="0"/>
              <a:t>LayoutManager</a:t>
            </a:r>
            <a:endParaRPr lang="en-US" sz="2800" dirty="0" smtClean="0"/>
          </a:p>
          <a:p>
            <a:pPr lvl="1">
              <a:lnSpc>
                <a:spcPct val="100000"/>
              </a:lnSpc>
            </a:pPr>
            <a:r>
              <a:rPr lang="en-US" sz="2800" dirty="0" smtClean="0"/>
              <a:t>Accordion</a:t>
            </a:r>
          </a:p>
          <a:p>
            <a:pPr lvl="1">
              <a:lnSpc>
                <a:spcPct val="100000"/>
              </a:lnSpc>
            </a:pPr>
            <a:r>
              <a:rPr lang="en-US" sz="2800" dirty="0" smtClean="0"/>
              <a:t>Border</a:t>
            </a:r>
          </a:p>
          <a:p>
            <a:pPr lvl="1">
              <a:lnSpc>
                <a:spcPct val="100000"/>
              </a:lnSpc>
            </a:pPr>
            <a:r>
              <a:rPr lang="en-US" sz="2800" dirty="0" err="1" smtClean="0"/>
              <a:t>hBox</a:t>
            </a:r>
            <a:r>
              <a:rPr lang="en-US" sz="2800" dirty="0" smtClean="0"/>
              <a:t>, </a:t>
            </a:r>
            <a:r>
              <a:rPr lang="en-US" sz="2800" dirty="0" err="1" smtClean="0"/>
              <a:t>vBox</a:t>
            </a:r>
            <a:endParaRPr lang="en-US" sz="2800" dirty="0" smtClean="0"/>
          </a:p>
          <a:p>
            <a:pPr>
              <a:lnSpc>
                <a:spcPct val="100000"/>
              </a:lnSpc>
            </a:pPr>
            <a:r>
              <a:rPr lang="en-US" sz="2800" dirty="0" smtClean="0"/>
              <a:t>Chart</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37</a:t>
            </a:fld>
            <a:endParaRPr lang="en-US" dirty="0"/>
          </a:p>
        </p:txBody>
      </p:sp>
    </p:spTree>
    <p:extLst>
      <p:ext uri="{BB962C8B-B14F-4D97-AF65-F5344CB8AC3E}">
        <p14:creationId xmlns:p14="http://schemas.microsoft.com/office/powerpoint/2010/main" val="3906582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Dojo </a:t>
            </a:r>
            <a:r>
              <a:rPr lang="en-US" dirty="0" err="1" smtClean="0"/>
              <a:t>Widets</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Form:</a:t>
            </a:r>
          </a:p>
          <a:p>
            <a:pPr lvl="1">
              <a:lnSpc>
                <a:spcPct val="100000"/>
              </a:lnSpc>
            </a:pPr>
            <a:r>
              <a:rPr lang="en-US" sz="2800" dirty="0" smtClean="0"/>
              <a:t>Select (</a:t>
            </a:r>
            <a:r>
              <a:rPr lang="en-US" sz="2800" dirty="0" err="1" smtClean="0"/>
              <a:t>ComboBox</a:t>
            </a:r>
            <a:r>
              <a:rPr lang="en-US" sz="2800" dirty="0" smtClean="0"/>
              <a:t>)</a:t>
            </a:r>
          </a:p>
          <a:p>
            <a:pPr lvl="1">
              <a:lnSpc>
                <a:spcPct val="100000"/>
              </a:lnSpc>
            </a:pPr>
            <a:r>
              <a:rPr lang="en-US" sz="2800" dirty="0" smtClean="0"/>
              <a:t>Button</a:t>
            </a:r>
          </a:p>
          <a:p>
            <a:pPr>
              <a:lnSpc>
                <a:spcPct val="100000"/>
              </a:lnSpc>
            </a:pPr>
            <a:r>
              <a:rPr lang="en-US" sz="2800" dirty="0" smtClean="0"/>
              <a:t>Tree</a:t>
            </a:r>
          </a:p>
          <a:p>
            <a:pPr>
              <a:lnSpc>
                <a:spcPct val="100000"/>
              </a:lnSpc>
            </a:pPr>
            <a:r>
              <a:rPr lang="en-US" sz="2800" dirty="0" smtClean="0"/>
              <a:t>Menu, </a:t>
            </a:r>
            <a:r>
              <a:rPr lang="en-US" sz="2800" dirty="0" err="1" smtClean="0"/>
              <a:t>MenuBar</a:t>
            </a:r>
            <a:r>
              <a:rPr lang="en-US" sz="2800" dirty="0" smtClean="0"/>
              <a:t>, </a:t>
            </a:r>
            <a:r>
              <a:rPr lang="en-US" sz="2800" dirty="0" err="1" smtClean="0"/>
              <a:t>DropDownMenu</a:t>
            </a:r>
            <a:r>
              <a:rPr lang="en-US" sz="2800" dirty="0" smtClean="0"/>
              <a:t>, </a:t>
            </a:r>
            <a:r>
              <a:rPr lang="en-US" sz="2800" dirty="0" err="1" smtClean="0"/>
              <a:t>ToolBar</a:t>
            </a:r>
            <a:endParaRPr lang="en-US" sz="2800" dirty="0" smtClean="0"/>
          </a:p>
          <a:p>
            <a:pPr>
              <a:lnSpc>
                <a:spcPct val="100000"/>
              </a:lnSpc>
            </a:pPr>
            <a:r>
              <a:rPr lang="en-US" sz="2800" dirty="0" smtClean="0"/>
              <a:t>Calendar</a:t>
            </a:r>
          </a:p>
          <a:p>
            <a:pPr>
              <a:lnSpc>
                <a:spcPct val="100000"/>
              </a:lnSpc>
            </a:pPr>
            <a:r>
              <a:rPr lang="en-US" sz="2800" dirty="0" smtClean="0"/>
              <a:t>Layout</a:t>
            </a:r>
          </a:p>
          <a:p>
            <a:pPr lvl="1">
              <a:lnSpc>
                <a:spcPct val="100000"/>
              </a:lnSpc>
            </a:pPr>
            <a:r>
              <a:rPr lang="en-US" sz="2800" dirty="0" err="1"/>
              <a:t>TabContainer</a:t>
            </a:r>
            <a:r>
              <a:rPr lang="en-US" sz="2800" dirty="0"/>
              <a:t> (Tabs)</a:t>
            </a:r>
          </a:p>
          <a:p>
            <a:pPr lvl="1">
              <a:lnSpc>
                <a:spcPct val="100000"/>
              </a:lnSpc>
            </a:pPr>
            <a:r>
              <a:rPr lang="en-US" sz="2800" dirty="0" err="1" smtClean="0"/>
              <a:t>AccordionContainer</a:t>
            </a:r>
            <a:r>
              <a:rPr lang="en-US" sz="2800" dirty="0" smtClean="0"/>
              <a:t> (Accordion)</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38</a:t>
            </a:fld>
            <a:endParaRPr lang="en-US" dirty="0"/>
          </a:p>
        </p:txBody>
      </p:sp>
    </p:spTree>
    <p:extLst>
      <p:ext uri="{BB962C8B-B14F-4D97-AF65-F5344CB8AC3E}">
        <p14:creationId xmlns:p14="http://schemas.microsoft.com/office/powerpoint/2010/main" val="474100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YUI</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AutoComplete</a:t>
            </a:r>
          </a:p>
          <a:p>
            <a:pPr>
              <a:lnSpc>
                <a:spcPct val="100000"/>
              </a:lnSpc>
            </a:pPr>
            <a:r>
              <a:rPr lang="en-US" sz="2800" dirty="0" err="1" smtClean="0"/>
              <a:t>TabView</a:t>
            </a:r>
            <a:r>
              <a:rPr lang="en-US" sz="2800" dirty="0" smtClean="0"/>
              <a:t> (Tabs)</a:t>
            </a:r>
            <a:endParaRPr lang="en-US" sz="2800" dirty="0"/>
          </a:p>
          <a:p>
            <a:pPr>
              <a:lnSpc>
                <a:spcPct val="100000"/>
              </a:lnSpc>
            </a:pPr>
            <a:r>
              <a:rPr lang="en-US" sz="2800" dirty="0" err="1"/>
              <a:t>DataTable</a:t>
            </a:r>
            <a:r>
              <a:rPr lang="en-US" sz="2800" dirty="0"/>
              <a:t> (Grid)</a:t>
            </a:r>
          </a:p>
          <a:p>
            <a:pPr>
              <a:lnSpc>
                <a:spcPct val="100000"/>
              </a:lnSpc>
            </a:pPr>
            <a:r>
              <a:rPr lang="en-US" sz="2800" dirty="0" smtClean="0"/>
              <a:t>Calendar</a:t>
            </a:r>
          </a:p>
          <a:p>
            <a:pPr>
              <a:lnSpc>
                <a:spcPct val="100000"/>
              </a:lnSpc>
            </a:pPr>
            <a:r>
              <a:rPr lang="en-US" sz="2800" dirty="0" err="1" smtClean="0"/>
              <a:t>MenuNav</a:t>
            </a:r>
            <a:endParaRPr lang="en-US" sz="2800" dirty="0" smtClean="0"/>
          </a:p>
          <a:p>
            <a:pPr>
              <a:lnSpc>
                <a:spcPct val="100000"/>
              </a:lnSpc>
            </a:pPr>
            <a:r>
              <a:rPr lang="en-US" sz="2800" dirty="0" err="1" smtClean="0"/>
              <a:t>ScrollView</a:t>
            </a:r>
            <a:endParaRPr lang="en-US" sz="2800" dirty="0" smtClean="0"/>
          </a:p>
          <a:p>
            <a:pPr>
              <a:lnSpc>
                <a:spcPct val="100000"/>
              </a:lnSpc>
            </a:pPr>
            <a:r>
              <a:rPr lang="en-US" sz="2800" dirty="0" smtClean="0"/>
              <a:t>Slider</a:t>
            </a:r>
          </a:p>
          <a:p>
            <a:pPr>
              <a:lnSpc>
                <a:spcPct val="100000"/>
              </a:lnSpc>
            </a:pPr>
            <a:r>
              <a:rPr lang="en-US" sz="2800" dirty="0" smtClean="0"/>
              <a:t>Chart</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39</a:t>
            </a:fld>
            <a:endParaRPr lang="en-US" dirty="0"/>
          </a:p>
        </p:txBody>
      </p:sp>
    </p:spTree>
    <p:extLst>
      <p:ext uri="{BB962C8B-B14F-4D97-AF65-F5344CB8AC3E}">
        <p14:creationId xmlns:p14="http://schemas.microsoft.com/office/powerpoint/2010/main" val="15396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(3)</a:t>
            </a:r>
            <a:endParaRPr lang="en-US" dirty="0"/>
          </a:p>
        </p:txBody>
      </p:sp>
      <p:sp>
        <p:nvSpPr>
          <p:cNvPr id="3" name="Content Placeholder 2"/>
          <p:cNvSpPr>
            <a:spLocks noGrp="1"/>
          </p:cNvSpPr>
          <p:nvPr>
            <p:ph idx="1"/>
          </p:nvPr>
        </p:nvSpPr>
        <p:spPr/>
        <p:txBody>
          <a:bodyPr>
            <a:noAutofit/>
          </a:bodyPr>
          <a:lstStyle/>
          <a:p>
            <a:r>
              <a:rPr lang="en-US" dirty="0" smtClean="0"/>
              <a:t>Proper use</a:t>
            </a:r>
          </a:p>
          <a:p>
            <a:pPr lvl="1"/>
            <a:r>
              <a:rPr lang="en-US" dirty="0" smtClean="0"/>
              <a:t>Which widget is suitable for what use</a:t>
            </a:r>
          </a:p>
          <a:p>
            <a:pPr lvl="1"/>
            <a:r>
              <a:rPr lang="en-US" dirty="0" smtClean="0"/>
              <a:t>Interchangeable widgets</a:t>
            </a:r>
          </a:p>
          <a:p>
            <a:pPr lvl="1"/>
            <a:r>
              <a:rPr lang="en-US" dirty="0" smtClean="0"/>
              <a:t>Nesting of widgets</a:t>
            </a:r>
          </a:p>
          <a:p>
            <a:pPr lvl="1"/>
            <a:r>
              <a:rPr lang="en-US" dirty="0" smtClean="0"/>
              <a:t>Don'ts</a:t>
            </a:r>
          </a:p>
          <a:p>
            <a:r>
              <a:rPr lang="en-US" dirty="0" smtClean="0"/>
              <a:t>What can we do with them</a:t>
            </a:r>
          </a:p>
          <a:p>
            <a:pPr lvl="1"/>
            <a:r>
              <a:rPr lang="en-US" dirty="0" smtClean="0"/>
              <a:t>Examples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934590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UI</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AutoComplete</a:t>
            </a:r>
          </a:p>
          <a:p>
            <a:pPr>
              <a:lnSpc>
                <a:spcPct val="100000"/>
              </a:lnSpc>
            </a:pPr>
            <a:r>
              <a:rPr lang="en-US" sz="2800" dirty="0" smtClean="0"/>
              <a:t>Tabs</a:t>
            </a:r>
          </a:p>
          <a:p>
            <a:pPr>
              <a:lnSpc>
                <a:spcPct val="100000"/>
              </a:lnSpc>
            </a:pPr>
            <a:r>
              <a:rPr lang="en-US" sz="2800" dirty="0" smtClean="0"/>
              <a:t>Button</a:t>
            </a:r>
          </a:p>
          <a:p>
            <a:pPr>
              <a:lnSpc>
                <a:spcPct val="100000"/>
              </a:lnSpc>
            </a:pPr>
            <a:r>
              <a:rPr lang="en-US" sz="2800" dirty="0" err="1" smtClean="0"/>
              <a:t>DatePicker</a:t>
            </a:r>
            <a:r>
              <a:rPr lang="en-US" sz="2800" dirty="0" smtClean="0"/>
              <a:t> (Calendar)</a:t>
            </a:r>
          </a:p>
          <a:p>
            <a:pPr>
              <a:lnSpc>
                <a:spcPct val="100000"/>
              </a:lnSpc>
            </a:pPr>
            <a:r>
              <a:rPr lang="en-US" sz="2800" dirty="0" smtClean="0"/>
              <a:t>Dialog</a:t>
            </a:r>
          </a:p>
          <a:p>
            <a:pPr>
              <a:lnSpc>
                <a:spcPct val="100000"/>
              </a:lnSpc>
            </a:pPr>
            <a:r>
              <a:rPr lang="en-US" sz="2800" dirty="0" smtClean="0"/>
              <a:t>Accordion</a:t>
            </a:r>
          </a:p>
          <a:p>
            <a:pPr>
              <a:lnSpc>
                <a:spcPct val="100000"/>
              </a:lnSpc>
            </a:pPr>
            <a:r>
              <a:rPr lang="en-US" sz="2800" dirty="0" err="1" smtClean="0"/>
              <a:t>Progressbar</a:t>
            </a:r>
            <a:endParaRPr lang="en-US" sz="2800" dirty="0" smtClean="0"/>
          </a:p>
          <a:p>
            <a:pPr>
              <a:lnSpc>
                <a:spcPct val="100000"/>
              </a:lnSpc>
            </a:pPr>
            <a:r>
              <a:rPr lang="en-US" sz="2800" dirty="0" smtClean="0"/>
              <a:t>Slider</a:t>
            </a:r>
            <a:endParaRPr lang="en-US" sz="2800"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40</a:t>
            </a:fld>
            <a:endParaRPr lang="en-US" dirty="0"/>
          </a:p>
        </p:txBody>
      </p:sp>
    </p:spTree>
    <p:extLst>
      <p:ext uri="{BB962C8B-B14F-4D97-AF65-F5344CB8AC3E}">
        <p14:creationId xmlns:p14="http://schemas.microsoft.com/office/powerpoint/2010/main" val="3334788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 UI</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AutoComplete, </a:t>
            </a:r>
            <a:r>
              <a:rPr lang="en-US" sz="2800" dirty="0" err="1" smtClean="0"/>
              <a:t>ComboBox</a:t>
            </a:r>
            <a:r>
              <a:rPr lang="en-US" sz="2800" dirty="0" smtClean="0"/>
              <a:t>, </a:t>
            </a:r>
            <a:r>
              <a:rPr lang="en-US" sz="2800" dirty="0" err="1" smtClean="0"/>
              <a:t>DropDownList</a:t>
            </a:r>
            <a:endParaRPr lang="en-US" sz="2800" dirty="0" smtClean="0"/>
          </a:p>
          <a:p>
            <a:pPr>
              <a:lnSpc>
                <a:spcPct val="100000"/>
              </a:lnSpc>
            </a:pPr>
            <a:r>
              <a:rPr lang="en-US" sz="2800" dirty="0" smtClean="0"/>
              <a:t>Calendar, </a:t>
            </a:r>
            <a:r>
              <a:rPr lang="en-US" sz="2800" dirty="0" err="1" smtClean="0"/>
              <a:t>DatePicker</a:t>
            </a:r>
            <a:r>
              <a:rPr lang="en-US" sz="2800" dirty="0" smtClean="0"/>
              <a:t>, </a:t>
            </a:r>
            <a:r>
              <a:rPr lang="en-US" sz="2800" dirty="0" err="1" smtClean="0"/>
              <a:t>TimePicker</a:t>
            </a:r>
            <a:endParaRPr lang="en-US" sz="2800" dirty="0" smtClean="0"/>
          </a:p>
          <a:p>
            <a:pPr>
              <a:lnSpc>
                <a:spcPct val="100000"/>
              </a:lnSpc>
            </a:pPr>
            <a:r>
              <a:rPr lang="en-US" sz="2800" dirty="0" smtClean="0"/>
              <a:t>Grid</a:t>
            </a:r>
          </a:p>
          <a:p>
            <a:pPr>
              <a:lnSpc>
                <a:spcPct val="100000"/>
              </a:lnSpc>
            </a:pPr>
            <a:r>
              <a:rPr lang="en-US" sz="2800" dirty="0" smtClean="0"/>
              <a:t>Menu</a:t>
            </a:r>
          </a:p>
          <a:p>
            <a:pPr>
              <a:lnSpc>
                <a:spcPct val="100000"/>
              </a:lnSpc>
            </a:pPr>
            <a:r>
              <a:rPr lang="en-US" sz="2800" dirty="0" err="1" smtClean="0"/>
              <a:t>TreeView</a:t>
            </a:r>
            <a:endParaRPr lang="en-US" sz="2800" dirty="0" smtClean="0"/>
          </a:p>
          <a:p>
            <a:pPr>
              <a:lnSpc>
                <a:spcPct val="100000"/>
              </a:lnSpc>
            </a:pPr>
            <a:r>
              <a:rPr lang="en-US" sz="2800" dirty="0" err="1" smtClean="0"/>
              <a:t>PanelBar</a:t>
            </a:r>
            <a:r>
              <a:rPr lang="en-US" sz="2800" dirty="0" smtClean="0"/>
              <a:t> (Accordion)</a:t>
            </a:r>
          </a:p>
          <a:p>
            <a:pPr>
              <a:lnSpc>
                <a:spcPct val="100000"/>
              </a:lnSpc>
            </a:pPr>
            <a:r>
              <a:rPr lang="en-US" sz="2800" dirty="0" smtClean="0"/>
              <a:t>Tabs</a:t>
            </a:r>
          </a:p>
          <a:p>
            <a:pPr>
              <a:lnSpc>
                <a:spcPct val="100000"/>
              </a:lnSpc>
            </a:pPr>
            <a:r>
              <a:rPr lang="en-US" sz="2800" dirty="0" smtClean="0"/>
              <a:t>Splitter</a:t>
            </a:r>
          </a:p>
          <a:p>
            <a:pPr>
              <a:lnSpc>
                <a:spcPct val="100000"/>
              </a:lnSpc>
            </a:pPr>
            <a:r>
              <a:rPr lang="en-US" sz="2800" dirty="0" smtClean="0"/>
              <a:t>DataViz: Chart</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41</a:t>
            </a:fld>
            <a:endParaRPr lang="en-US" dirty="0"/>
          </a:p>
        </p:txBody>
      </p:sp>
    </p:spTree>
    <p:extLst>
      <p:ext uri="{BB962C8B-B14F-4D97-AF65-F5344CB8AC3E}">
        <p14:creationId xmlns:p14="http://schemas.microsoft.com/office/powerpoint/2010/main" val="23950144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for front-ends</a:t>
            </a:r>
            <a:endParaRPr lang="en-US" dirty="0"/>
          </a:p>
        </p:txBody>
      </p:sp>
      <p:sp>
        <p:nvSpPr>
          <p:cNvPr id="3" name="Subtitle 2"/>
          <p:cNvSpPr>
            <a:spLocks noGrp="1"/>
          </p:cNvSpPr>
          <p:nvPr>
            <p:ph type="subTitle" idx="1"/>
          </p:nvPr>
        </p:nvSpPr>
        <p:spPr/>
        <p:txBody>
          <a:bodyPr/>
          <a:lstStyle/>
          <a:p>
            <a:r>
              <a:rPr lang="en-US" dirty="0" smtClean="0"/>
              <a:t>Like for web, but different</a:t>
            </a:r>
            <a:endParaRPr lang="en-US" dirty="0"/>
          </a:p>
        </p:txBody>
      </p:sp>
      <p:pic>
        <p:nvPicPr>
          <p:cNvPr id="5122" name="Picture 2" descr="C:\Users\elia\AppData\Local\Microsoft\Windows\Temporary Internet Files\Content.IE5\SSE96GGB\MC90022343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1373" y="4267200"/>
            <a:ext cx="1781251" cy="1844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9424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for front-ends</a:t>
            </a:r>
            <a:endParaRPr lang="en-US" dirty="0"/>
          </a:p>
        </p:txBody>
      </p:sp>
      <p:sp>
        <p:nvSpPr>
          <p:cNvPr id="3" name="Content Placeholder 2"/>
          <p:cNvSpPr>
            <a:spLocks noGrp="1"/>
          </p:cNvSpPr>
          <p:nvPr>
            <p:ph idx="1"/>
          </p:nvPr>
        </p:nvSpPr>
        <p:spPr/>
        <p:txBody>
          <a:bodyPr/>
          <a:lstStyle/>
          <a:p>
            <a:r>
              <a:rPr lang="en-US" dirty="0" smtClean="0"/>
              <a:t>Somewhat less powerful devices</a:t>
            </a:r>
          </a:p>
          <a:p>
            <a:r>
              <a:rPr lang="en-US" dirty="0" smtClean="0"/>
              <a:t>Advanced standards support:</a:t>
            </a:r>
          </a:p>
          <a:p>
            <a:pPr lvl="1"/>
            <a:r>
              <a:rPr lang="en-US" dirty="0" smtClean="0"/>
              <a:t>CSS 3</a:t>
            </a:r>
          </a:p>
          <a:p>
            <a:pPr lvl="1"/>
            <a:r>
              <a:rPr lang="en-US" dirty="0" smtClean="0"/>
              <a:t>New JavaScript API</a:t>
            </a:r>
          </a:p>
          <a:p>
            <a:pPr lvl="1"/>
            <a:r>
              <a:rPr lang="en-US" dirty="0" smtClean="0"/>
              <a:t>HTML 5</a:t>
            </a:r>
          </a:p>
          <a:p>
            <a:pPr lvl="1"/>
            <a:r>
              <a:rPr lang="en-US" dirty="0" smtClean="0"/>
              <a:t>SVG support (canvas, not so much)</a:t>
            </a:r>
          </a:p>
          <a:p>
            <a:r>
              <a:rPr lang="en-US" dirty="0" smtClean="0"/>
              <a:t>Drag and drop is implied</a:t>
            </a:r>
          </a:p>
          <a:p>
            <a:r>
              <a:rPr lang="en-US" dirty="0" smtClean="0"/>
              <a:t>But no :hover</a:t>
            </a: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43</a:t>
            </a:fld>
            <a:endParaRPr lang="en-US" dirty="0"/>
          </a:p>
        </p:txBody>
      </p:sp>
    </p:spTree>
    <p:extLst>
      <p:ext uri="{BB962C8B-B14F-4D97-AF65-F5344CB8AC3E}">
        <p14:creationId xmlns:p14="http://schemas.microsoft.com/office/powerpoint/2010/main" val="1196009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for </a:t>
            </a:r>
            <a:r>
              <a:rPr lang="en-US" dirty="0" smtClean="0"/>
              <a:t>front-ends (2)</a:t>
            </a:r>
            <a:endParaRPr lang="en-US" dirty="0"/>
          </a:p>
        </p:txBody>
      </p:sp>
      <p:sp>
        <p:nvSpPr>
          <p:cNvPr id="3" name="Content Placeholder 2"/>
          <p:cNvSpPr>
            <a:spLocks noGrp="1"/>
          </p:cNvSpPr>
          <p:nvPr>
            <p:ph idx="1"/>
          </p:nvPr>
        </p:nvSpPr>
        <p:spPr/>
        <p:txBody>
          <a:bodyPr/>
          <a:lstStyle/>
          <a:p>
            <a:r>
              <a:rPr lang="en-US" dirty="0" smtClean="0"/>
              <a:t>Standard support means:</a:t>
            </a:r>
          </a:p>
          <a:p>
            <a:pPr lvl="1"/>
            <a:r>
              <a:rPr lang="en-US" dirty="0" smtClean="0"/>
              <a:t>Native Array iterators</a:t>
            </a:r>
          </a:p>
          <a:p>
            <a:pPr lvl="1"/>
            <a:r>
              <a:rPr lang="en-US" dirty="0" smtClean="0"/>
              <a:t>Native Object creation</a:t>
            </a:r>
          </a:p>
          <a:p>
            <a:pPr lvl="1"/>
            <a:r>
              <a:rPr lang="en-US" dirty="0" smtClean="0"/>
              <a:t>Native animations</a:t>
            </a:r>
          </a:p>
          <a:p>
            <a:pPr lvl="1"/>
            <a:r>
              <a:rPr lang="en-US" dirty="0" smtClean="0"/>
              <a:t>Native eye candy</a:t>
            </a:r>
          </a:p>
          <a:p>
            <a:r>
              <a:rPr lang="en-US" dirty="0" smtClean="0"/>
              <a:t>Standard libraries are not fit</a:t>
            </a:r>
          </a:p>
          <a:p>
            <a:pPr lvl="1"/>
            <a:r>
              <a:rPr lang="en-US" dirty="0" smtClean="0"/>
              <a:t>No need to support old browsers</a:t>
            </a:r>
          </a:p>
          <a:p>
            <a:pPr lvl="1"/>
            <a:r>
              <a:rPr lang="en-US" dirty="0" smtClean="0"/>
              <a:t>Code duplicates native methods</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44</a:t>
            </a:fld>
            <a:endParaRPr lang="en-US" dirty="0"/>
          </a:p>
        </p:txBody>
      </p:sp>
    </p:spTree>
    <p:extLst>
      <p:ext uri="{BB962C8B-B14F-4D97-AF65-F5344CB8AC3E}">
        <p14:creationId xmlns:p14="http://schemas.microsoft.com/office/powerpoint/2010/main" val="3190436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JS libraries</a:t>
            </a:r>
            <a:endParaRPr lang="en-US" dirty="0"/>
          </a:p>
        </p:txBody>
      </p:sp>
      <p:sp>
        <p:nvSpPr>
          <p:cNvPr id="3" name="Subtitle 2"/>
          <p:cNvSpPr>
            <a:spLocks noGrp="1"/>
          </p:cNvSpPr>
          <p:nvPr>
            <p:ph type="subTitle" idx="1"/>
          </p:nvPr>
        </p:nvSpPr>
        <p:spPr/>
        <p:txBody>
          <a:bodyPr/>
          <a:lstStyle/>
          <a:p>
            <a:r>
              <a:rPr lang="en-US" dirty="0" smtClean="0"/>
              <a:t>But we already have libraries?!?</a:t>
            </a:r>
            <a:endParaRPr lang="en-US" dirty="0"/>
          </a:p>
        </p:txBody>
      </p:sp>
      <p:pic>
        <p:nvPicPr>
          <p:cNvPr id="6146" name="Picture 2" descr="C:\Users\elia\AppData\Local\Microsoft\Windows\Temporary Internet Files\Content.IE5\Z2BT5FLD\MC90044193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0636" y="4191000"/>
            <a:ext cx="1482725" cy="178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082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JS libraries</a:t>
            </a:r>
          </a:p>
        </p:txBody>
      </p:sp>
      <p:sp>
        <p:nvSpPr>
          <p:cNvPr id="3" name="Content Placeholder 2"/>
          <p:cNvSpPr>
            <a:spLocks noGrp="1"/>
          </p:cNvSpPr>
          <p:nvPr>
            <p:ph idx="1"/>
          </p:nvPr>
        </p:nvSpPr>
        <p:spPr/>
        <p:txBody>
          <a:bodyPr/>
          <a:lstStyle/>
          <a:p>
            <a:r>
              <a:rPr lang="en-US" dirty="0" smtClean="0"/>
              <a:t>Without the need of old browser support, almost everyone can make a lib now</a:t>
            </a:r>
          </a:p>
          <a:p>
            <a:pPr lvl="1"/>
            <a:r>
              <a:rPr lang="en-US" dirty="0" smtClean="0"/>
              <a:t>And they are just getting started</a:t>
            </a:r>
          </a:p>
          <a:p>
            <a:r>
              <a:rPr lang="en-US" dirty="0" smtClean="0"/>
              <a:t>Focus on one lib</a:t>
            </a:r>
          </a:p>
          <a:p>
            <a:pPr lvl="1"/>
            <a:r>
              <a:rPr lang="en-US" dirty="0" smtClean="0"/>
              <a:t>But keep an eye on the rest</a:t>
            </a:r>
          </a:p>
          <a:p>
            <a:r>
              <a:rPr lang="en-US" dirty="0" smtClean="0"/>
              <a:t>If a lib is WebKit friendly, it’s probably good</a:t>
            </a:r>
          </a:p>
          <a:p>
            <a:pPr lvl="1"/>
            <a:r>
              <a:rPr lang="en-US" dirty="0" smtClean="0"/>
              <a:t>There are other engines too, so choose wisely!</a:t>
            </a:r>
          </a:p>
          <a:p>
            <a:r>
              <a:rPr lang="en-US" dirty="0" smtClean="0"/>
              <a:t>Developing without an actual device is hard</a:t>
            </a:r>
          </a:p>
          <a:p>
            <a:pPr lvl="1"/>
            <a:r>
              <a:rPr lang="en-US" dirty="0" smtClean="0"/>
              <a:t>You could use Chrome</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46</a:t>
            </a:fld>
            <a:endParaRPr lang="en-US" dirty="0"/>
          </a:p>
        </p:txBody>
      </p:sp>
    </p:spTree>
    <p:extLst>
      <p:ext uri="{BB962C8B-B14F-4D97-AF65-F5344CB8AC3E}">
        <p14:creationId xmlns:p14="http://schemas.microsoft.com/office/powerpoint/2010/main" val="1759493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Mobile</a:t>
            </a:r>
            <a:endParaRPr lang="en-US" dirty="0"/>
          </a:p>
        </p:txBody>
      </p:sp>
      <p:sp>
        <p:nvSpPr>
          <p:cNvPr id="3" name="Content Placeholder 2"/>
          <p:cNvSpPr>
            <a:spLocks noGrp="1"/>
          </p:cNvSpPr>
          <p:nvPr>
            <p:ph idx="1"/>
          </p:nvPr>
        </p:nvSpPr>
        <p:spPr/>
        <p:txBody>
          <a:bodyPr/>
          <a:lstStyle/>
          <a:p>
            <a:r>
              <a:rPr lang="en-US" dirty="0" smtClean="0"/>
              <a:t>First Level</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47</a:t>
            </a:fld>
            <a:endParaRPr lang="en-US" dirty="0"/>
          </a:p>
        </p:txBody>
      </p:sp>
    </p:spTree>
    <p:extLst>
      <p:ext uri="{BB962C8B-B14F-4D97-AF65-F5344CB8AC3E}">
        <p14:creationId xmlns:p14="http://schemas.microsoft.com/office/powerpoint/2010/main" val="1907078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64521"/>
            <a:ext cx="7924800" cy="685800"/>
          </a:xfrm>
        </p:spPr>
        <p:txBody>
          <a:bodyPr/>
          <a:lstStyle/>
          <a:p>
            <a:r>
              <a:rPr lang="en-US" dirty="0" smtClean="0"/>
              <a:t>Resources</a:t>
            </a:r>
            <a:endParaRPr lang="en-US" dirty="0"/>
          </a:p>
        </p:txBody>
      </p:sp>
      <p:sp>
        <p:nvSpPr>
          <p:cNvPr id="3" name="Subtitle 2"/>
          <p:cNvSpPr>
            <a:spLocks noGrp="1"/>
          </p:cNvSpPr>
          <p:nvPr>
            <p:ph type="subTitle" idx="1"/>
          </p:nvPr>
        </p:nvSpPr>
        <p:spPr>
          <a:xfrm>
            <a:off x="685800" y="2590800"/>
            <a:ext cx="7924800" cy="569120"/>
          </a:xfrm>
        </p:spPr>
        <p:txBody>
          <a:bodyPr/>
          <a:lstStyle/>
          <a:p>
            <a:r>
              <a:rPr lang="en-US" dirty="0" smtClean="0"/>
              <a:t>Reading list</a:t>
            </a:r>
            <a:endParaRPr lang="en-US" dirty="0"/>
          </a:p>
        </p:txBody>
      </p:sp>
      <p:pic>
        <p:nvPicPr>
          <p:cNvPr id="1027" name="Picture 3" descr="C:\Users\elia\AppData\Local\Microsoft\Windows\Temporary Internet Files\Content.IE5\J1BOBC9X\MP900409270[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276600" y="3505200"/>
            <a:ext cx="2661419" cy="292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5235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://sencha.com/</a:t>
            </a:r>
            <a:endParaRPr lang="en-US" dirty="0" smtClean="0"/>
          </a:p>
          <a:p>
            <a:pPr lvl="1"/>
            <a:r>
              <a:rPr lang="en-US" sz="2400" dirty="0"/>
              <a:t>Learn: </a:t>
            </a:r>
            <a:r>
              <a:rPr lang="en-US" sz="2400" dirty="0">
                <a:hlinkClick r:id="rId3"/>
              </a:rPr>
              <a:t>http</a:t>
            </a:r>
            <a:r>
              <a:rPr lang="en-US" sz="2400" dirty="0" smtClean="0">
                <a:hlinkClick r:id="rId3"/>
              </a:rPr>
              <a:t>://sencha.com/learn/extjs</a:t>
            </a:r>
            <a:r>
              <a:rPr lang="en-US" sz="2400" dirty="0">
                <a:hlinkClick r:id="rId3"/>
              </a:rPr>
              <a:t>/?</a:t>
            </a:r>
            <a:r>
              <a:rPr lang="en-US" sz="2400" dirty="0" smtClean="0">
                <a:hlinkClick r:id="rId3"/>
              </a:rPr>
              <a:t>4x</a:t>
            </a:r>
            <a:endParaRPr lang="en-US" sz="2400" dirty="0" smtClean="0"/>
          </a:p>
          <a:p>
            <a:pPr lvl="1"/>
            <a:r>
              <a:rPr lang="en-US" sz="2400" dirty="0"/>
              <a:t>Docs: </a:t>
            </a:r>
            <a:r>
              <a:rPr lang="en-US" sz="2400" dirty="0">
                <a:hlinkClick r:id="rId3"/>
              </a:rPr>
              <a:t>http</a:t>
            </a:r>
            <a:r>
              <a:rPr lang="en-US" sz="2400" dirty="0" smtClean="0">
                <a:hlinkClick r:id="rId3"/>
              </a:rPr>
              <a:t>://sencha.com/learn/extjs</a:t>
            </a:r>
            <a:r>
              <a:rPr lang="en-US" sz="2400" dirty="0">
                <a:hlinkClick r:id="rId3"/>
              </a:rPr>
              <a:t>/?</a:t>
            </a:r>
            <a:r>
              <a:rPr lang="en-US" sz="2400" dirty="0" smtClean="0">
                <a:hlinkClick r:id="rId3"/>
              </a:rPr>
              <a:t>4x</a:t>
            </a:r>
            <a:endParaRPr lang="en-US" sz="2400" dirty="0" smtClean="0"/>
          </a:p>
          <a:p>
            <a:pPr lvl="1"/>
            <a:r>
              <a:rPr lang="en-US" sz="2400" dirty="0"/>
              <a:t>Examples: </a:t>
            </a:r>
            <a:r>
              <a:rPr lang="en-US" sz="2400" dirty="0">
                <a:hlinkClick r:id="rId4"/>
              </a:rPr>
              <a:t>http</a:t>
            </a:r>
            <a:r>
              <a:rPr lang="en-US" sz="2400" dirty="0" smtClean="0">
                <a:hlinkClick r:id="rId4"/>
              </a:rPr>
              <a:t>://sencha.com/products/extjs/examples/</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49</a:t>
            </a:fld>
            <a:endParaRPr lang="en-US" dirty="0"/>
          </a:p>
        </p:txBody>
      </p:sp>
    </p:spTree>
    <p:extLst>
      <p:ext uri="{BB962C8B-B14F-4D97-AF65-F5344CB8AC3E}">
        <p14:creationId xmlns:p14="http://schemas.microsoft.com/office/powerpoint/2010/main" val="2447589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(4)</a:t>
            </a:r>
            <a:endParaRPr lang="en-US" dirty="0"/>
          </a:p>
        </p:txBody>
      </p:sp>
      <p:sp>
        <p:nvSpPr>
          <p:cNvPr id="3" name="Content Placeholder 2"/>
          <p:cNvSpPr>
            <a:spLocks noGrp="1"/>
          </p:cNvSpPr>
          <p:nvPr>
            <p:ph idx="1"/>
          </p:nvPr>
        </p:nvSpPr>
        <p:spPr/>
        <p:txBody>
          <a:bodyPr>
            <a:noAutofit/>
          </a:bodyPr>
          <a:lstStyle/>
          <a:p>
            <a:r>
              <a:rPr lang="en-US" dirty="0" smtClean="0"/>
              <a:t>Frameworks for mobile</a:t>
            </a:r>
          </a:p>
          <a:p>
            <a:pPr lvl="1"/>
            <a:r>
              <a:rPr lang="en-US" dirty="0" smtClean="0"/>
              <a:t>The browser landscape</a:t>
            </a:r>
          </a:p>
          <a:p>
            <a:r>
              <a:rPr lang="en-US" dirty="0" smtClean="0"/>
              <a:t>jQuery Mobile</a:t>
            </a:r>
          </a:p>
          <a:p>
            <a:pPr lvl="1"/>
            <a:r>
              <a:rPr lang="en-US" dirty="0" smtClean="0"/>
              <a:t>Components</a:t>
            </a:r>
          </a:p>
          <a:p>
            <a:pPr lvl="1"/>
            <a:r>
              <a:rPr lang="en-US" dirty="0" smtClean="0"/>
              <a:t>Examples</a:t>
            </a:r>
          </a:p>
          <a:p>
            <a:pPr lvl="1"/>
            <a:r>
              <a:rPr lang="en-US" dirty="0" smtClean="0"/>
              <a:t>Tips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157363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Dojo</a:t>
            </a:r>
            <a:endParaRPr lang="en-US" dirty="0"/>
          </a:p>
        </p:txBody>
      </p:sp>
      <p:sp>
        <p:nvSpPr>
          <p:cNvPr id="3" name="Content Placeholder 2"/>
          <p:cNvSpPr>
            <a:spLocks noGrp="1"/>
          </p:cNvSpPr>
          <p:nvPr>
            <p:ph idx="1"/>
          </p:nvPr>
        </p:nvSpPr>
        <p:spPr/>
        <p:txBody>
          <a:bodyPr/>
          <a:lstStyle/>
          <a:p>
            <a:r>
              <a:rPr lang="en-US" dirty="0">
                <a:hlinkClick r:id="rId2"/>
              </a:rPr>
              <a:t>http://dojotoolkit.org</a:t>
            </a:r>
            <a:r>
              <a:rPr lang="en-US" dirty="0" smtClean="0">
                <a:hlinkClick r:id="rId2"/>
              </a:rPr>
              <a:t>/</a:t>
            </a:r>
            <a:endParaRPr lang="en-US" dirty="0" smtClean="0"/>
          </a:p>
          <a:p>
            <a:pPr lvl="1"/>
            <a:r>
              <a:rPr lang="en-US" sz="2400" dirty="0" smtClean="0"/>
              <a:t>Docs: </a:t>
            </a:r>
            <a:r>
              <a:rPr lang="en-US" sz="2400" dirty="0">
                <a:hlinkClick r:id="rId3"/>
              </a:rPr>
              <a:t>http://dojotoolkit.org/documentation</a:t>
            </a:r>
            <a:r>
              <a:rPr lang="en-US" sz="2400" dirty="0" smtClean="0">
                <a:hlinkClick r:id="rId3"/>
              </a:rPr>
              <a:t>/</a:t>
            </a:r>
            <a:endParaRPr lang="en-US" sz="2400" dirty="0" smtClean="0"/>
          </a:p>
          <a:p>
            <a:pPr lvl="1"/>
            <a:r>
              <a:rPr lang="en-US" sz="2400" dirty="0"/>
              <a:t>API: </a:t>
            </a:r>
            <a:r>
              <a:rPr lang="en-US" sz="2400" dirty="0">
                <a:hlinkClick r:id="rId4"/>
              </a:rPr>
              <a:t>http://dojotoolkit.org/api</a:t>
            </a:r>
            <a:r>
              <a:rPr lang="en-US" sz="2400" dirty="0" smtClean="0">
                <a:hlinkClick r:id="rId4"/>
              </a:rPr>
              <a:t>/</a:t>
            </a:r>
            <a:endParaRPr lang="en-US" sz="2400" dirty="0" smtClean="0"/>
          </a:p>
          <a:p>
            <a:r>
              <a:rPr lang="en-US" dirty="0">
                <a:hlinkClick r:id="rId5"/>
              </a:rPr>
              <a:t>http://dojotoolkit.org/reference-guide/dijit</a:t>
            </a:r>
            <a:r>
              <a:rPr lang="en-US" dirty="0" smtClean="0">
                <a:hlinkClick r:id="rId5"/>
              </a:rPr>
              <a:t>/</a:t>
            </a:r>
            <a:endParaRPr lang="en-US" sz="2400"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50</a:t>
            </a:fld>
            <a:endParaRPr lang="en-US" dirty="0"/>
          </a:p>
        </p:txBody>
      </p:sp>
    </p:spTree>
    <p:extLst>
      <p:ext uri="{BB962C8B-B14F-4D97-AF65-F5344CB8AC3E}">
        <p14:creationId xmlns:p14="http://schemas.microsoft.com/office/powerpoint/2010/main" val="4758738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YUI</a:t>
            </a:r>
            <a:endParaRPr lang="en-US" dirty="0"/>
          </a:p>
        </p:txBody>
      </p:sp>
      <p:sp>
        <p:nvSpPr>
          <p:cNvPr id="3" name="Content Placeholder 2"/>
          <p:cNvSpPr>
            <a:spLocks noGrp="1"/>
          </p:cNvSpPr>
          <p:nvPr>
            <p:ph idx="1"/>
          </p:nvPr>
        </p:nvSpPr>
        <p:spPr/>
        <p:txBody>
          <a:bodyPr/>
          <a:lstStyle/>
          <a:p>
            <a:r>
              <a:rPr lang="en-US" dirty="0">
                <a:hlinkClick r:id="rId2"/>
              </a:rPr>
              <a:t>http://developer.yahoo.com/yui</a:t>
            </a:r>
            <a:r>
              <a:rPr lang="en-US" dirty="0" smtClean="0">
                <a:hlinkClick r:id="rId2"/>
              </a:rPr>
              <a:t>/</a:t>
            </a:r>
            <a:endParaRPr lang="en-US" dirty="0" smtClean="0"/>
          </a:p>
          <a:p>
            <a:pPr lvl="1"/>
            <a:r>
              <a:rPr lang="en-US" sz="2400" dirty="0" smtClean="0"/>
              <a:t>Version </a:t>
            </a:r>
            <a:r>
              <a:rPr lang="en-US" sz="2400" dirty="0"/>
              <a:t>2: </a:t>
            </a:r>
            <a:r>
              <a:rPr lang="en-US" sz="2400" dirty="0">
                <a:hlinkClick r:id="rId3"/>
              </a:rPr>
              <a:t>http://developer.yahoo.com/yui/2</a:t>
            </a:r>
            <a:r>
              <a:rPr lang="en-US" sz="2400" dirty="0" smtClean="0">
                <a:hlinkClick r:id="rId3"/>
              </a:rPr>
              <a:t>/</a:t>
            </a:r>
            <a:endParaRPr lang="en-US" sz="2400" dirty="0" smtClean="0"/>
          </a:p>
          <a:p>
            <a:r>
              <a:rPr lang="en-US" dirty="0" smtClean="0">
                <a:hlinkClick r:id="rId4"/>
              </a:rPr>
              <a:t>http</a:t>
            </a:r>
            <a:r>
              <a:rPr lang="en-US" dirty="0">
                <a:hlinkClick r:id="rId4"/>
              </a:rPr>
              <a:t>://yuilibrary.com</a:t>
            </a:r>
            <a:r>
              <a:rPr lang="en-US" dirty="0" smtClean="0">
                <a:hlinkClick r:id="rId4"/>
              </a:rPr>
              <a:t>/</a:t>
            </a:r>
            <a:endParaRPr lang="en-US" dirty="0" smtClean="0"/>
          </a:p>
          <a:p>
            <a:pPr lvl="1"/>
            <a:r>
              <a:rPr lang="en-US" sz="2400" dirty="0" smtClean="0"/>
              <a:t>Examples: </a:t>
            </a:r>
            <a:r>
              <a:rPr lang="en-US" sz="2400" dirty="0">
                <a:hlinkClick r:id="rId5"/>
              </a:rPr>
              <a:t>http://yuilibrary.com/yui/docs/examples</a:t>
            </a:r>
            <a:r>
              <a:rPr lang="en-US" sz="2400" dirty="0" smtClean="0">
                <a:hlinkClick r:id="rId5"/>
              </a:rPr>
              <a:t>/</a:t>
            </a:r>
            <a:endParaRPr lang="en-US" sz="2400" dirty="0" smtClean="0"/>
          </a:p>
          <a:p>
            <a:pPr lvl="1"/>
            <a:r>
              <a:rPr lang="en-US" sz="2400" dirty="0" smtClean="0"/>
              <a:t>API: </a:t>
            </a:r>
            <a:r>
              <a:rPr lang="en-US" sz="2400" dirty="0">
                <a:hlinkClick r:id="rId6"/>
              </a:rPr>
              <a:t>http://yuilibrary.com/yui/docs/api</a:t>
            </a:r>
            <a:r>
              <a:rPr lang="en-US" sz="2400" dirty="0" smtClean="0">
                <a:hlinkClick r:id="rId6"/>
              </a:rPr>
              <a:t>/</a:t>
            </a:r>
            <a:endParaRPr lang="en-US" sz="2400" dirty="0" smtClean="0"/>
          </a:p>
          <a:p>
            <a:pPr lvl="1"/>
            <a:r>
              <a:rPr lang="en-US" sz="2400" dirty="0" smtClean="0"/>
              <a:t>Theater: </a:t>
            </a:r>
            <a:r>
              <a:rPr lang="en-US" sz="2400" dirty="0" smtClean="0">
                <a:hlinkClick r:id="rId7"/>
              </a:rPr>
              <a:t>http</a:t>
            </a:r>
            <a:r>
              <a:rPr lang="en-US" sz="2400" dirty="0">
                <a:hlinkClick r:id="rId7"/>
              </a:rPr>
              <a:t>://yuilibrary.com/theater</a:t>
            </a:r>
            <a:r>
              <a:rPr lang="en-US" sz="2400" dirty="0" smtClean="0">
                <a:hlinkClick r:id="rId7"/>
              </a:rPr>
              <a:t>/</a:t>
            </a:r>
            <a:endParaRPr lang="en-US" sz="2400" dirty="0" smtClean="0"/>
          </a:p>
          <a:p>
            <a:r>
              <a:rPr lang="en-US" dirty="0">
                <a:hlinkClick r:id="rId8"/>
              </a:rPr>
              <a:t>http://yuiblog.com</a:t>
            </a:r>
            <a:r>
              <a:rPr lang="en-US" dirty="0" smtClean="0">
                <a:hlinkClick r:id="rId8"/>
              </a:rPr>
              <a:t>/</a:t>
            </a:r>
            <a:endParaRPr lang="en-US" dirty="0" smtClean="0"/>
          </a:p>
          <a:p>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51</a:t>
            </a:fld>
            <a:endParaRPr lang="en-US" dirty="0"/>
          </a:p>
        </p:txBody>
      </p:sp>
      <p:pic>
        <p:nvPicPr>
          <p:cNvPr id="5" name="Картина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9200" y="2209800"/>
            <a:ext cx="1114425" cy="495300"/>
          </a:xfrm>
          <a:prstGeom prst="rect">
            <a:avLst/>
          </a:prstGeom>
        </p:spPr>
      </p:pic>
    </p:spTree>
    <p:extLst>
      <p:ext uri="{BB962C8B-B14F-4D97-AF65-F5344CB8AC3E}">
        <p14:creationId xmlns:p14="http://schemas.microsoft.com/office/powerpoint/2010/main" val="26554515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a:t>
            </a:r>
            <a:endParaRPr lang="en-US" dirty="0"/>
          </a:p>
        </p:txBody>
      </p:sp>
      <p:sp>
        <p:nvSpPr>
          <p:cNvPr id="3" name="Content Placeholder 2"/>
          <p:cNvSpPr>
            <a:spLocks noGrp="1"/>
          </p:cNvSpPr>
          <p:nvPr>
            <p:ph idx="1"/>
          </p:nvPr>
        </p:nvSpPr>
        <p:spPr/>
        <p:txBody>
          <a:bodyPr/>
          <a:lstStyle/>
          <a:p>
            <a:r>
              <a:rPr lang="en-US" dirty="0" smtClean="0">
                <a:hlinkClick r:id="rId2"/>
              </a:rPr>
              <a:t>http://jquery.com</a:t>
            </a:r>
            <a:endParaRPr lang="en-US" dirty="0" smtClean="0"/>
          </a:p>
          <a:p>
            <a:pPr lvl="1"/>
            <a:r>
              <a:rPr lang="en-US" sz="2400" dirty="0" smtClean="0"/>
              <a:t>API: </a:t>
            </a:r>
            <a:r>
              <a:rPr lang="en-US" sz="2400" dirty="0" smtClean="0">
                <a:hlinkClick r:id="rId3"/>
              </a:rPr>
              <a:t>http://api.jquery.com</a:t>
            </a:r>
            <a:endParaRPr lang="en-US" sz="2400" dirty="0" smtClean="0"/>
          </a:p>
          <a:p>
            <a:pPr lvl="1"/>
            <a:r>
              <a:rPr lang="en-US" sz="2400" dirty="0" smtClean="0"/>
              <a:t>Source</a:t>
            </a:r>
            <a:r>
              <a:rPr lang="en-US" sz="2400" dirty="0"/>
              <a:t>: </a:t>
            </a:r>
            <a:r>
              <a:rPr lang="en-US" sz="2400" dirty="0">
                <a:hlinkClick r:id="rId4"/>
              </a:rPr>
              <a:t>https://</a:t>
            </a:r>
            <a:r>
              <a:rPr lang="en-US" sz="2400" dirty="0" smtClean="0">
                <a:hlinkClick r:id="rId4"/>
              </a:rPr>
              <a:t>github.com/jquery/jquery</a:t>
            </a:r>
            <a:endParaRPr lang="en-US" sz="2400" dirty="0" smtClean="0"/>
          </a:p>
          <a:p>
            <a:r>
              <a:rPr lang="en-US" dirty="0">
                <a:hlinkClick r:id="rId5"/>
              </a:rPr>
              <a:t>http://</a:t>
            </a:r>
            <a:r>
              <a:rPr lang="en-US" dirty="0" smtClean="0">
                <a:hlinkClick r:id="rId5"/>
              </a:rPr>
              <a:t>jqueryui.com</a:t>
            </a:r>
            <a:endParaRPr lang="en-US" dirty="0" smtClean="0"/>
          </a:p>
          <a:p>
            <a:pPr lvl="1"/>
            <a:r>
              <a:rPr lang="en-US" sz="2400" dirty="0" smtClean="0"/>
              <a:t>Demos: </a:t>
            </a:r>
            <a:r>
              <a:rPr lang="en-US" sz="2400" dirty="0" smtClean="0">
                <a:hlinkClick r:id="rId6"/>
              </a:rPr>
              <a:t>http</a:t>
            </a:r>
            <a:r>
              <a:rPr lang="en-US" sz="2400" dirty="0">
                <a:hlinkClick r:id="rId6"/>
              </a:rPr>
              <a:t>://jqueryui.com/demos</a:t>
            </a:r>
            <a:r>
              <a:rPr lang="en-US" sz="2400" dirty="0" smtClean="0">
                <a:hlinkClick r:id="rId6"/>
              </a:rPr>
              <a:t>/</a:t>
            </a:r>
            <a:endParaRPr lang="en-US" sz="2400" dirty="0" smtClean="0"/>
          </a:p>
          <a:p>
            <a:pPr lvl="1"/>
            <a:r>
              <a:rPr lang="en-US" sz="2400" dirty="0" smtClean="0"/>
              <a:t>Themes: </a:t>
            </a:r>
            <a:r>
              <a:rPr lang="en-US" sz="2400" dirty="0" smtClean="0">
                <a:hlinkClick r:id="rId7"/>
              </a:rPr>
              <a:t>http</a:t>
            </a:r>
            <a:r>
              <a:rPr lang="en-US" sz="2400" dirty="0">
                <a:hlinkClick r:id="rId7"/>
              </a:rPr>
              <a:t>://jqueryui.com/themeroller</a:t>
            </a:r>
            <a:r>
              <a:rPr lang="en-US" sz="2400" dirty="0" smtClean="0">
                <a:hlinkClick r:id="rId7"/>
              </a:rPr>
              <a:t>/</a:t>
            </a:r>
            <a:endParaRPr lang="en-US" sz="2400" dirty="0"/>
          </a:p>
          <a:p>
            <a:r>
              <a:rPr lang="en-US" dirty="0" smtClean="0">
                <a:hlinkClick r:id="rId8"/>
              </a:rPr>
              <a:t>http://jquerymobile.com</a:t>
            </a:r>
            <a:endParaRPr lang="en-US" dirty="0" smtClean="0"/>
          </a:p>
          <a:p>
            <a:pPr lvl="1"/>
            <a:r>
              <a:rPr lang="en-US" sz="2400" dirty="0"/>
              <a:t>Demos: </a:t>
            </a:r>
            <a:r>
              <a:rPr lang="en-US" sz="2400" dirty="0">
                <a:hlinkClick r:id="rId9"/>
              </a:rPr>
              <a:t>http://jquerymobile.com/demos/1.0</a:t>
            </a:r>
            <a:r>
              <a:rPr lang="en-US" sz="2400" dirty="0" smtClean="0">
                <a:hlinkClick r:id="rId9"/>
              </a:rPr>
              <a:t>/</a:t>
            </a:r>
            <a:endParaRPr lang="en-US" sz="2400" dirty="0" smtClean="0"/>
          </a:p>
          <a:p>
            <a:pPr lvl="1"/>
            <a:r>
              <a:rPr lang="en-US" sz="2400" dirty="0" smtClean="0"/>
              <a:t>Themes: </a:t>
            </a:r>
            <a:r>
              <a:rPr lang="en-US" sz="2400" dirty="0">
                <a:hlinkClick r:id="rId10"/>
              </a:rPr>
              <a:t>http://jquerymobile.com/themeroller</a:t>
            </a:r>
            <a:r>
              <a:rPr lang="en-US" sz="2400" dirty="0" smtClean="0">
                <a:hlinkClick r:id="rId10"/>
              </a:rPr>
              <a:t>/</a:t>
            </a:r>
            <a:endParaRPr lang="en-US" sz="2400"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52</a:t>
            </a:fld>
            <a:endParaRPr lang="en-US" dirty="0"/>
          </a:p>
        </p:txBody>
      </p:sp>
    </p:spTree>
    <p:extLst>
      <p:ext uri="{BB962C8B-B14F-4D97-AF65-F5344CB8AC3E}">
        <p14:creationId xmlns:p14="http://schemas.microsoft.com/office/powerpoint/2010/main" val="29187611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KendoUI</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://kendoui.com/</a:t>
            </a:r>
            <a:endParaRPr lang="en-US" dirty="0" smtClean="0"/>
          </a:p>
          <a:p>
            <a:pPr lvl="1"/>
            <a:r>
              <a:rPr lang="en-US" sz="2400" dirty="0" smtClean="0"/>
              <a:t>Web: </a:t>
            </a:r>
            <a:r>
              <a:rPr lang="en-US" sz="2400" dirty="0">
                <a:hlinkClick r:id="rId3"/>
              </a:rPr>
              <a:t>http://demos.kendoui.com/web/overview</a:t>
            </a:r>
            <a:r>
              <a:rPr lang="en-US" sz="2400" dirty="0" smtClean="0">
                <a:hlinkClick r:id="rId3"/>
              </a:rPr>
              <a:t>/</a:t>
            </a:r>
            <a:endParaRPr lang="en-US" sz="2400" dirty="0" smtClean="0"/>
          </a:p>
          <a:p>
            <a:pPr lvl="1"/>
            <a:r>
              <a:rPr lang="en-US" sz="2400" dirty="0"/>
              <a:t>DataViz: </a:t>
            </a:r>
            <a:r>
              <a:rPr lang="en-US" sz="2400" dirty="0">
                <a:hlinkClick r:id="rId4"/>
              </a:rPr>
              <a:t>http://demos.kendoui.com/dataviz/overview</a:t>
            </a:r>
            <a:r>
              <a:rPr lang="en-US" sz="2400" dirty="0" smtClean="0">
                <a:hlinkClick r:id="rId4"/>
              </a:rPr>
              <a:t>/</a:t>
            </a:r>
            <a:endParaRPr lang="en-US" sz="2400" dirty="0"/>
          </a:p>
          <a:p>
            <a:pPr lvl="1"/>
            <a:r>
              <a:rPr lang="en-US" sz="2400" dirty="0" smtClean="0"/>
              <a:t>Mobile</a:t>
            </a:r>
            <a:r>
              <a:rPr lang="en-US" sz="2400" dirty="0"/>
              <a:t>: </a:t>
            </a:r>
            <a:r>
              <a:rPr lang="en-US" sz="2400" dirty="0">
                <a:hlinkClick r:id="rId5"/>
              </a:rPr>
              <a:t>http</a:t>
            </a:r>
            <a:r>
              <a:rPr lang="en-US" sz="2400" dirty="0" smtClean="0">
                <a:hlinkClick r:id="rId5"/>
              </a:rPr>
              <a:t>://demos.kendoui.com/mobile/</a:t>
            </a:r>
            <a:endParaRPr lang="en-US" sz="2400" dirty="0" smtClean="0"/>
          </a:p>
          <a:p>
            <a:pPr lvl="1"/>
            <a:r>
              <a:rPr lang="en-US" sz="2400" dirty="0"/>
              <a:t>Themes: </a:t>
            </a:r>
            <a:r>
              <a:rPr lang="en-US" sz="2400" dirty="0">
                <a:hlinkClick r:id="rId6"/>
              </a:rPr>
              <a:t>http://demos.kendoui.com/themebuilder</a:t>
            </a:r>
            <a:r>
              <a:rPr lang="en-US" sz="2400" dirty="0" smtClean="0">
                <a:hlinkClick r:id="rId6"/>
              </a:rPr>
              <a:t>/</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53</a:t>
            </a:fld>
            <a:endParaRPr lang="en-US" dirty="0"/>
          </a:p>
        </p:txBody>
      </p:sp>
    </p:spTree>
    <p:extLst>
      <p:ext uri="{BB962C8B-B14F-4D97-AF65-F5344CB8AC3E}">
        <p14:creationId xmlns:p14="http://schemas.microsoft.com/office/powerpoint/2010/main" val="42884588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UI libraries</a:t>
            </a:r>
          </a:p>
        </p:txBody>
      </p:sp>
      <p:sp>
        <p:nvSpPr>
          <p:cNvPr id="6" name="Text Placeholder 5"/>
          <p:cNvSpPr>
            <a:spLocks noGrp="1"/>
          </p:cNvSpPr>
          <p:nvPr>
            <p:ph type="body" sz="quarter" idx="10"/>
          </p:nvPr>
        </p:nvSpPr>
        <p:spPr>
          <a:xfrm>
            <a:off x="6115980" y="6400800"/>
            <a:ext cx="2909707" cy="369332"/>
          </a:xfrm>
        </p:spPr>
        <p:txBody>
          <a:bodyPr/>
          <a:lstStyle/>
          <a:p>
            <a:r>
              <a:rPr lang="en-US" dirty="0" smtClean="0">
                <a:hlinkClick r:id="rId3"/>
              </a:rPr>
              <a:t>http://academy.telerik.com</a:t>
            </a:r>
            <a:endParaRPr lang="en-US" dirty="0"/>
          </a:p>
        </p:txBody>
      </p:sp>
    </p:spTree>
    <p:extLst>
      <p:ext uri="{BB962C8B-B14F-4D97-AF65-F5344CB8AC3E}">
        <p14:creationId xmlns:p14="http://schemas.microsoft.com/office/powerpoint/2010/main" val="38381275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Try to recreate Gmail using any UI library</a:t>
            </a:r>
          </a:p>
          <a:p>
            <a:pPr lvl="1"/>
            <a:r>
              <a:rPr lang="en-US" dirty="0" smtClean="0"/>
              <a:t>Ext, </a:t>
            </a:r>
            <a:r>
              <a:rPr lang="en-US" dirty="0" err="1" smtClean="0"/>
              <a:t>jQueryUI</a:t>
            </a:r>
            <a:r>
              <a:rPr lang="en-US" dirty="0" smtClean="0"/>
              <a:t>, KendoUI have the most widgets</a:t>
            </a:r>
          </a:p>
          <a:p>
            <a:r>
              <a:rPr lang="en-US" dirty="0" smtClean="0"/>
              <a:t>You will need</a:t>
            </a:r>
          </a:p>
          <a:p>
            <a:pPr lvl="1"/>
            <a:r>
              <a:rPr lang="en-US" dirty="0" smtClean="0"/>
              <a:t>Splitter / Layout manager</a:t>
            </a:r>
          </a:p>
          <a:p>
            <a:pPr lvl="1"/>
            <a:r>
              <a:rPr lang="en-US" dirty="0" smtClean="0"/>
              <a:t>Grid</a:t>
            </a:r>
          </a:p>
          <a:p>
            <a:pPr lvl="1"/>
            <a:r>
              <a:rPr lang="en-US" dirty="0" smtClean="0"/>
              <a:t>Menu</a:t>
            </a:r>
          </a:p>
          <a:p>
            <a:pPr lvl="1"/>
            <a:r>
              <a:rPr lang="en-US" dirty="0" err="1" smtClean="0"/>
              <a:t>Menubutton</a:t>
            </a:r>
            <a:r>
              <a:rPr lang="en-US" dirty="0" smtClean="0"/>
              <a:t>, checkboxes …</a:t>
            </a:r>
          </a:p>
          <a:p>
            <a:r>
              <a:rPr lang="en-US" dirty="0" smtClean="0"/>
              <a:t>Do as much as you find comfortable</a:t>
            </a:r>
          </a:p>
          <a:p>
            <a:pPr lvl="1"/>
            <a:r>
              <a:rPr lang="en-US" dirty="0" smtClean="0"/>
              <a:t>But at the least have read state for messages</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55</a:t>
            </a:fld>
            <a:endParaRPr lang="en-US" dirty="0"/>
          </a:p>
        </p:txBody>
      </p:sp>
    </p:spTree>
    <p:extLst>
      <p:ext uri="{BB962C8B-B14F-4D97-AF65-F5344CB8AC3E}">
        <p14:creationId xmlns:p14="http://schemas.microsoft.com/office/powerpoint/2010/main" val="36075179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pPr>
              <a:lnSpc>
                <a:spcPct val="100000"/>
              </a:lnSpc>
            </a:pPr>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noProof="1" smtClean="0">
                <a:hlinkClick r:id="rId3" tooltip="&quot;Web Design with HTML 5, CSS 3 and JavaScript&quot; course @ Telerik Academy"/>
              </a:rPr>
              <a:t>html5course.telerik.com</a:t>
            </a:r>
            <a:endParaRPr lang="en-US" noProof="1" smtClean="0"/>
          </a:p>
          <a:p>
            <a:pPr marL="282575" lvl="1" indent="-282575">
              <a:lnSpc>
                <a:spcPct val="100000"/>
              </a:lnSpc>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ware Academy - Free Programming Courses"/>
              </a:rPr>
              <a:t>academy.telerik.com</a:t>
            </a:r>
            <a:endParaRPr lang="en-US" noProof="1" smtClean="0"/>
          </a:p>
          <a:p>
            <a:pPr marL="282575" lvl="1" indent="-282575">
              <a:lnSpc>
                <a:spcPct val="100000"/>
              </a:lnSpc>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yware Academy @ Facebook"/>
              </a:rPr>
              <a:t>facebook.com/TelerikAcademy</a:t>
            </a:r>
            <a:endParaRPr lang="en-US" noProof="1" smtClean="0"/>
          </a:p>
          <a:p>
            <a:pPr marL="282575" lvl="1" indent="-282575">
              <a:lnSpc>
                <a:spcPct val="100000"/>
              </a:lnSpc>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noProof="1" smtClean="0">
                <a:hlinkClick r:id="rId6" tooltip="Telerik Software Academy Forums - Community for Programmers"/>
              </a:rPr>
              <a:t>forums.academy.telerik.com</a:t>
            </a:r>
            <a:endParaRPr lang="en-US" noProof="1"/>
          </a:p>
        </p:txBody>
      </p:sp>
      <p:pic>
        <p:nvPicPr>
          <p:cNvPr id="5" name="Picture 5">
            <a:hlinkClick r:id="rId6" tooltip="Telerik Software Academy Forums - Discussion Board for Developers"/>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4" tooltip="Telerik Software Academy"/>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548941" y="28194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9" tooltip="Telerik Academy @ Facebook"/>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6182100" y="4090987"/>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3" tooltip="&quot;Web Design with HTML 5, CSS 3 and JavaScript&quot; course @ Telerik Academy"/>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514601"/>
            <a:ext cx="7924800" cy="685800"/>
          </a:xfrm>
        </p:spPr>
        <p:txBody>
          <a:bodyPr/>
          <a:lstStyle/>
          <a:p>
            <a:r>
              <a:rPr lang="en-US" dirty="0" smtClean="0"/>
              <a:t>What is JS UI?</a:t>
            </a:r>
            <a:endParaRPr lang="en-US" dirty="0"/>
          </a:p>
        </p:txBody>
      </p:sp>
      <p:sp>
        <p:nvSpPr>
          <p:cNvPr id="3" name="Subtitle 2"/>
          <p:cNvSpPr>
            <a:spLocks noGrp="1"/>
          </p:cNvSpPr>
          <p:nvPr>
            <p:ph type="subTitle" idx="1"/>
          </p:nvPr>
        </p:nvSpPr>
        <p:spPr>
          <a:xfrm>
            <a:off x="-1600200" y="3240879"/>
            <a:ext cx="7924800" cy="1026321"/>
          </a:xfrm>
        </p:spPr>
        <p:txBody>
          <a:bodyPr/>
          <a:lstStyle/>
          <a:p>
            <a:r>
              <a:rPr lang="en-US" dirty="0" smtClean="0"/>
              <a:t>Ask your granny.</a:t>
            </a:r>
            <a:br>
              <a:rPr lang="en-US" dirty="0" smtClean="0"/>
            </a:br>
            <a:r>
              <a:rPr lang="en-US" dirty="0" smtClean="0"/>
              <a:t>She doesn’t know neither!</a:t>
            </a:r>
            <a:endParaRPr lang="en-US" dirty="0"/>
          </a:p>
        </p:txBody>
      </p:sp>
      <p:pic>
        <p:nvPicPr>
          <p:cNvPr id="2050" name="Picture 2" descr="http://www.how-to-draw-funny-cartoons.com/image-files/cartoon-moos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00200"/>
            <a:ext cx="3333750" cy="3810000"/>
          </a:xfrm>
          <a:prstGeom prst="roundRect">
            <a:avLst>
              <a:gd name="adj" fmla="val 10572"/>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97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 UI?</a:t>
            </a:r>
            <a:endParaRPr lang="en-US" dirty="0"/>
          </a:p>
        </p:txBody>
      </p:sp>
      <p:sp>
        <p:nvSpPr>
          <p:cNvPr id="3" name="Content Placeholder 2"/>
          <p:cNvSpPr>
            <a:spLocks noGrp="1"/>
          </p:cNvSpPr>
          <p:nvPr>
            <p:ph idx="1"/>
          </p:nvPr>
        </p:nvSpPr>
        <p:spPr/>
        <p:txBody>
          <a:bodyPr/>
          <a:lstStyle/>
          <a:p>
            <a:pPr>
              <a:lnSpc>
                <a:spcPct val="100000"/>
              </a:lnSpc>
            </a:pPr>
            <a:r>
              <a:rPr lang="en-US" dirty="0" smtClean="0"/>
              <a:t>Everything we said about JS libraries applies here: it’s pre-written code that aims to facilitate and /or jump start development, especially AJAX based tasks with focus on UI interface instead of common tasks</a:t>
            </a:r>
          </a:p>
          <a:p>
            <a:pPr>
              <a:lnSpc>
                <a:spcPct val="100000"/>
              </a:lnSpc>
            </a:pPr>
            <a:r>
              <a:rPr lang="en-US" dirty="0" smtClean="0"/>
              <a:t>In addition:</a:t>
            </a:r>
          </a:p>
          <a:p>
            <a:pPr lvl="1">
              <a:lnSpc>
                <a:spcPct val="100000"/>
              </a:lnSpc>
            </a:pPr>
            <a:r>
              <a:rPr lang="en-US" dirty="0" smtClean="0"/>
              <a:t>Widgets</a:t>
            </a:r>
          </a:p>
          <a:p>
            <a:pPr lvl="1">
              <a:lnSpc>
                <a:spcPct val="100000"/>
              </a:lnSpc>
            </a:pPr>
            <a:r>
              <a:rPr lang="en-US" dirty="0" smtClean="0"/>
              <a:t>Templates</a:t>
            </a:r>
          </a:p>
          <a:p>
            <a:pPr lvl="1">
              <a:lnSpc>
                <a:spcPct val="100000"/>
              </a:lnSpc>
            </a:pPr>
            <a:r>
              <a:rPr lang="en-US" dirty="0" smtClean="0"/>
              <a:t>Themes</a:t>
            </a:r>
          </a:p>
          <a:p>
            <a:pPr lvl="1">
              <a:lnSpc>
                <a:spcPct val="100000"/>
              </a:lnSpc>
            </a:pPr>
            <a:r>
              <a:rPr lang="en-US" dirty="0" smtClean="0"/>
              <a:t>Keyboard navigation</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7</a:t>
            </a:fld>
            <a:endParaRPr lang="en-US" dirty="0"/>
          </a:p>
        </p:txBody>
      </p:sp>
    </p:spTree>
    <p:extLst>
      <p:ext uri="{BB962C8B-B14F-4D97-AF65-F5344CB8AC3E}">
        <p14:creationId xmlns:p14="http://schemas.microsoft.com/office/powerpoint/2010/main" val="33512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them?</a:t>
            </a:r>
            <a:endParaRPr lang="en-US" dirty="0"/>
          </a:p>
        </p:txBody>
      </p:sp>
      <p:sp>
        <p:nvSpPr>
          <p:cNvPr id="3" name="Content Placeholder 2"/>
          <p:cNvSpPr>
            <a:spLocks noGrp="1"/>
          </p:cNvSpPr>
          <p:nvPr>
            <p:ph idx="1"/>
          </p:nvPr>
        </p:nvSpPr>
        <p:spPr/>
        <p:txBody>
          <a:bodyPr/>
          <a:lstStyle/>
          <a:p>
            <a:r>
              <a:rPr lang="en-US" dirty="0" smtClean="0"/>
              <a:t>Not all sites are simple</a:t>
            </a:r>
          </a:p>
          <a:p>
            <a:r>
              <a:rPr lang="en-US" dirty="0" smtClean="0"/>
              <a:t>Not everything on a page is simple content</a:t>
            </a:r>
          </a:p>
          <a:p>
            <a:r>
              <a:rPr lang="en-US" dirty="0" smtClean="0"/>
              <a:t>HTML (as a vocab) is almost never enough</a:t>
            </a:r>
          </a:p>
          <a:p>
            <a:r>
              <a:rPr lang="en-US" dirty="0" smtClean="0"/>
              <a:t>Richer UI, especially for so called “apps”</a:t>
            </a:r>
          </a:p>
          <a:p>
            <a:endParaRPr lang="en-US" dirty="0"/>
          </a:p>
          <a:p>
            <a:endParaRPr lang="en-US" dirty="0" smtClean="0"/>
          </a:p>
          <a:p>
            <a:r>
              <a:rPr lang="en-US" dirty="0" smtClean="0"/>
              <a:t>We could write everything from scratch, but once we extract practices and base patterns, we get a JS UI library</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8</a:t>
            </a:fld>
            <a:endParaRPr lang="en-US" dirty="0"/>
          </a:p>
        </p:txBody>
      </p:sp>
    </p:spTree>
    <p:extLst>
      <p:ext uri="{BB962C8B-B14F-4D97-AF65-F5344CB8AC3E}">
        <p14:creationId xmlns:p14="http://schemas.microsoft.com/office/powerpoint/2010/main" val="27470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3" name="Content Placeholder 2"/>
          <p:cNvSpPr>
            <a:spLocks noGrp="1"/>
          </p:cNvSpPr>
          <p:nvPr>
            <p:ph idx="1"/>
          </p:nvPr>
        </p:nvSpPr>
        <p:spPr/>
        <p:txBody>
          <a:bodyPr/>
          <a:lstStyle/>
          <a:p>
            <a:r>
              <a:rPr lang="en-US" dirty="0" smtClean="0"/>
              <a:t>Two basic approaches:</a:t>
            </a:r>
          </a:p>
          <a:p>
            <a:pPr lvl="1"/>
            <a:r>
              <a:rPr lang="en-US" dirty="0" smtClean="0"/>
              <a:t>Use existing mark up and extend</a:t>
            </a:r>
          </a:p>
          <a:p>
            <a:pPr lvl="1"/>
            <a:r>
              <a:rPr lang="en-US" dirty="0" smtClean="0"/>
              <a:t>Generate the entire mark up</a:t>
            </a:r>
          </a:p>
          <a:p>
            <a:pPr lvl="1"/>
            <a:r>
              <a:rPr lang="en-US" dirty="0" smtClean="0"/>
              <a:t>And of course, hybrid</a:t>
            </a:r>
          </a:p>
          <a:p>
            <a:r>
              <a:rPr lang="en-US" dirty="0" smtClean="0"/>
              <a:t>Two concepts for themes:</a:t>
            </a:r>
          </a:p>
          <a:p>
            <a:pPr lvl="1"/>
            <a:r>
              <a:rPr lang="en-US" dirty="0" smtClean="0"/>
              <a:t>Unique</a:t>
            </a:r>
          </a:p>
          <a:p>
            <a:pPr lvl="1"/>
            <a:r>
              <a:rPr lang="en-US" dirty="0" smtClean="0"/>
              <a:t>OS like (native)</a:t>
            </a:r>
          </a:p>
          <a:p>
            <a:r>
              <a:rPr lang="en-US" dirty="0" smtClean="0"/>
              <a:t>Most libs allow stacking (nesting) of widgets</a:t>
            </a:r>
            <a:endParaRPr lang="en-US" dirty="0"/>
          </a:p>
        </p:txBody>
      </p:sp>
      <p:sp>
        <p:nvSpPr>
          <p:cNvPr id="4" name="Slide Number Placeholder 3"/>
          <p:cNvSpPr txBox="1">
            <a:spLocks/>
          </p:cNvSpPr>
          <p:nvPr/>
        </p:nvSpPr>
        <p:spPr>
          <a:xfrm>
            <a:off x="8610600" y="6553200"/>
            <a:ext cx="457200" cy="228600"/>
          </a:xfrm>
          <a:prstGeom prst="rect">
            <a:avLst/>
          </a:prstGeom>
        </p:spPr>
        <p:txBody>
          <a:bodyPr anchor="ctr" anchorCtr="0"/>
          <a:lstStyle>
            <a:defPPr>
              <a:defRPr lang="en-US"/>
            </a:defPPr>
            <a:lvl1pPr algn="r">
              <a:defRPr sz="1100"/>
            </a:lvl1pPr>
          </a:lstStyle>
          <a:p>
            <a:fld id="{58452FF4-89E3-4D1B-9927-2DBDC00E58D7}" type="slidenum">
              <a:rPr lang="en-US"/>
              <a:pPr/>
              <a:t>9</a:t>
            </a:fld>
            <a:endParaRPr lang="en-US" dirty="0"/>
          </a:p>
        </p:txBody>
      </p:sp>
    </p:spTree>
    <p:extLst>
      <p:ext uri="{BB962C8B-B14F-4D97-AF65-F5344CB8AC3E}">
        <p14:creationId xmlns:p14="http://schemas.microsoft.com/office/powerpoint/2010/main" val="2389555408"/>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1500</TotalTime>
  <Words>1916</Words>
  <Application>Microsoft Office PowerPoint</Application>
  <PresentationFormat>On-screen Show (4:3)</PresentationFormat>
  <Paragraphs>477</Paragraphs>
  <Slides>56</Slides>
  <Notes>3</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Telerik Academy</vt:lpstr>
      <vt:lpstr>JavaScript UI libraries</vt:lpstr>
      <vt:lpstr>Table of Contents</vt:lpstr>
      <vt:lpstr>Table of Contents (2)</vt:lpstr>
      <vt:lpstr>Table of Contents (3)</vt:lpstr>
      <vt:lpstr>Table of Contents (4)</vt:lpstr>
      <vt:lpstr>What is JS UI?</vt:lpstr>
      <vt:lpstr>What is JS UI?</vt:lpstr>
      <vt:lpstr>Why do we need them?</vt:lpstr>
      <vt:lpstr>Under the hood</vt:lpstr>
      <vt:lpstr>Prominent JS UI Libs</vt:lpstr>
      <vt:lpstr>Ext</vt:lpstr>
      <vt:lpstr>Ext syntax</vt:lpstr>
      <vt:lpstr>Dojo Widgets</vt:lpstr>
      <vt:lpstr>Dojo Widgets syntax</vt:lpstr>
      <vt:lpstr>YUI</vt:lpstr>
      <vt:lpstr>YUI syntax</vt:lpstr>
      <vt:lpstr>jQuery UI</vt:lpstr>
      <vt:lpstr>jQueryUI syntax</vt:lpstr>
      <vt:lpstr>Kendo UI</vt:lpstr>
      <vt:lpstr>KendoUI syntax</vt:lpstr>
      <vt:lpstr>Other</vt:lpstr>
      <vt:lpstr>UI Library fundamentals</vt:lpstr>
      <vt:lpstr>API</vt:lpstr>
      <vt:lpstr>Widget Factory</vt:lpstr>
      <vt:lpstr>Customizable base widgets</vt:lpstr>
      <vt:lpstr>Templates</vt:lpstr>
      <vt:lpstr>Ajax</vt:lpstr>
      <vt:lpstr>Animations</vt:lpstr>
      <vt:lpstr>Proper use</vt:lpstr>
      <vt:lpstr>Accordion</vt:lpstr>
      <vt:lpstr>ComboBox</vt:lpstr>
      <vt:lpstr>Grid</vt:lpstr>
      <vt:lpstr>Menu</vt:lpstr>
      <vt:lpstr>Pickers</vt:lpstr>
      <vt:lpstr>Toolbar</vt:lpstr>
      <vt:lpstr>Practice time</vt:lpstr>
      <vt:lpstr>Ext</vt:lpstr>
      <vt:lpstr>Dojo Widets</vt:lpstr>
      <vt:lpstr>YUI</vt:lpstr>
      <vt:lpstr>jQuery UI</vt:lpstr>
      <vt:lpstr>Kendo UI</vt:lpstr>
      <vt:lpstr>Mobile for front-ends</vt:lpstr>
      <vt:lpstr>Mobile for front-ends</vt:lpstr>
      <vt:lpstr>Mobile for front-ends (2)</vt:lpstr>
      <vt:lpstr>Mobile JS libraries</vt:lpstr>
      <vt:lpstr>Mobile JS libraries</vt:lpstr>
      <vt:lpstr>jQuery Mobile</vt:lpstr>
      <vt:lpstr>Resources</vt:lpstr>
      <vt:lpstr>Ext</vt:lpstr>
      <vt:lpstr>Dojo</vt:lpstr>
      <vt:lpstr>YUI</vt:lpstr>
      <vt:lpstr>jQuery</vt:lpstr>
      <vt:lpstr>KendoUI</vt:lpstr>
      <vt:lpstr>JavaScript UI libraries</vt:lpstr>
      <vt:lpstr>Homework</vt:lpstr>
      <vt:lpstr>Free Trainings @ Telerik Academy</vt:lpstr>
    </vt:vector>
  </TitlesOfParts>
  <Company>Telerik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UI libraries</dc:title>
  <dc:subject>Web Design with HTML 5, CSS 3 and JavaScript Course</dc:subject>
  <dc:creator>Ivan Zhekov</dc:creator>
  <cp:keywords>JavaScript UI library, JS UI library, Mobile JS libraries, jQuery Mobile, Frameworks for mobile, widgets, widget factory, Templates, Themes, JS UI, JavaScript, JS, JS library, JSL, Ext, Kendo UI, jQuery UI, YUI, AJAX, ComboBox, menu, grid, Pickers, Telerik Software Academy, Telerik Academy, Free courses for developers, Web design course, Web front-end course, Free training materials</cp:keywords>
  <dc:description>UI and Mobile JavaScript Frameworks
Telerik Software Academy: http://html5course.telerik.com 
The website and all video materials are in Bulgarian 
Table of contents:
What is a JavaScript UI library? Why do we need them?
Prominent JavaScript UI frameworks: jQuery -&gt; jQuery UI; Dojo -&gt; Dojo Widgets; YUI; Ext; KendoUI; Other;
JS UI Library Fundamentals: API; Widget factory; Customizable base widgets; Templates; AJAX; Animations; Themes;
Proper use: Which widget is suitable for what use; Interchangeable widgets; Nesting of widgets; Don'ts;
What can we do with them. Examples;
Frameworks for mobile. The browser landscape
jQuery Mobile; Components; Examples; Tips</dc:description>
  <cp:lastModifiedBy>MX</cp:lastModifiedBy>
  <cp:revision>312</cp:revision>
  <dcterms:created xsi:type="dcterms:W3CDTF">2007-12-08T16:03:35Z</dcterms:created>
  <dcterms:modified xsi:type="dcterms:W3CDTF">2012-06-17T19:59:18Z</dcterms:modified>
  <cp:category>Web Design Course</cp:category>
</cp:coreProperties>
</file>