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86" r:id="rId2"/>
    <p:sldId id="326" r:id="rId3"/>
    <p:sldId id="327" r:id="rId4"/>
    <p:sldId id="328" r:id="rId5"/>
    <p:sldId id="339" r:id="rId6"/>
    <p:sldId id="340" r:id="rId7"/>
    <p:sldId id="342" r:id="rId8"/>
    <p:sldId id="341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60" r:id="rId18"/>
    <p:sldId id="365" r:id="rId19"/>
    <p:sldId id="376" r:id="rId20"/>
    <p:sldId id="377" r:id="rId21"/>
    <p:sldId id="362" r:id="rId22"/>
    <p:sldId id="357" r:id="rId23"/>
    <p:sldId id="358" r:id="rId24"/>
    <p:sldId id="347" r:id="rId25"/>
    <p:sldId id="350" r:id="rId26"/>
    <p:sldId id="351" r:id="rId27"/>
    <p:sldId id="352" r:id="rId28"/>
    <p:sldId id="371" r:id="rId29"/>
    <p:sldId id="354" r:id="rId30"/>
    <p:sldId id="355" r:id="rId3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6"/>
            <p14:sldId id="326"/>
            <p14:sldId id="327"/>
            <p14:sldId id="328"/>
            <p14:sldId id="339"/>
            <p14:sldId id="340"/>
            <p14:sldId id="342"/>
            <p14:sldId id="341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60"/>
            <p14:sldId id="365"/>
            <p14:sldId id="376"/>
            <p14:sldId id="377"/>
            <p14:sldId id="362"/>
            <p14:sldId id="357"/>
            <p14:sldId id="358"/>
            <p14:sldId id="347"/>
            <p14:sldId id="350"/>
            <p14:sldId id="351"/>
            <p14:sldId id="352"/>
            <p14:sldId id="371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97" d="100"/>
          <a:sy n="97" d="100"/>
        </p:scale>
        <p:origin x="84" y="3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85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583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o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ref.ru/html/li" TargetMode="External"/><Relationship Id="rId4" Type="http://schemas.openxmlformats.org/officeDocument/2006/relationships/hyperlink" Target="https://webref.ru/html/u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siter.ru/tutorials/html5/semantic_element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youtu.be/_nrQbO3iXgI?t=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bg1"/>
                </a:solidFill>
                <a:latin typeface="+mj-lt"/>
              </a:rPr>
              <a:t>HyperText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 Markup Language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Инструменты разработчика (</a:t>
            </a:r>
            <a:r>
              <a:rPr lang="en-US" sz="4400" b="1" dirty="0" err="1" smtClean="0"/>
              <a:t>WebDevTools</a:t>
            </a:r>
            <a:r>
              <a:rPr lang="ru-RU" sz="4400" b="1" dirty="0" smtClean="0"/>
              <a:t>)</a:t>
            </a:r>
            <a:endParaRPr lang="uk-UA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515"/>
            <a:ext cx="12192000" cy="404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Получить к ним доступ </a:t>
            </a:r>
            <a:r>
              <a:rPr lang="ru-RU" sz="2400" dirty="0" smtClean="0"/>
              <a:t>можно</a:t>
            </a:r>
            <a:r>
              <a:rPr lang="uk-UA" sz="2400" dirty="0" smtClean="0"/>
              <a:t> по </a:t>
            </a:r>
            <a:r>
              <a:rPr lang="ru-RU" sz="2400" dirty="0" smtClean="0"/>
              <a:t>нажатию</a:t>
            </a:r>
            <a:r>
              <a:rPr lang="uk-UA" sz="2400" dirty="0" smtClean="0"/>
              <a:t> </a:t>
            </a:r>
            <a:r>
              <a:rPr lang="en-US" sz="2400" b="1" dirty="0" smtClean="0"/>
              <a:t>F12</a:t>
            </a:r>
            <a:r>
              <a:rPr lang="uk-UA" sz="2400" b="1" dirty="0" smtClean="0"/>
              <a:t> </a:t>
            </a:r>
            <a:r>
              <a:rPr lang="uk-UA" sz="2400" dirty="0" smtClean="0"/>
              <a:t>(</a:t>
            </a:r>
            <a:r>
              <a:rPr lang="ru-RU" sz="2400" dirty="0" smtClean="0"/>
              <a:t>или</a:t>
            </a:r>
            <a:r>
              <a:rPr lang="uk-UA" sz="2400" dirty="0" smtClean="0"/>
              <a:t> </a:t>
            </a:r>
            <a:r>
              <a:rPr lang="en-US" sz="2400" b="1" dirty="0" err="1" smtClean="0"/>
              <a:t>Ctrl+Shift+I</a:t>
            </a:r>
            <a:r>
              <a:rPr lang="en-US" sz="2400" b="1" dirty="0" smtClean="0"/>
              <a:t> </a:t>
            </a:r>
            <a:r>
              <a:rPr lang="uk-UA" sz="2400" dirty="0" smtClean="0"/>
              <a:t>в </a:t>
            </a:r>
            <a:r>
              <a:rPr lang="ru-RU" sz="2400" dirty="0" smtClean="0"/>
              <a:t>некоторых браузерах</a:t>
            </a:r>
            <a:r>
              <a:rPr lang="uk-UA" sz="2400" dirty="0" smtClean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Network</a:t>
            </a:r>
            <a:r>
              <a:rPr lang="en-US" sz="2400" dirty="0"/>
              <a:t> </a:t>
            </a:r>
            <a:r>
              <a:rPr lang="ru-RU" sz="2400" dirty="0"/>
              <a:t>отображает все процессы связанные с выполнением </a:t>
            </a:r>
            <a:r>
              <a:rPr lang="en-US" sz="2400" b="1" dirty="0"/>
              <a:t>HTTP-</a:t>
            </a:r>
            <a:r>
              <a:rPr lang="uk-UA" sz="2400" b="1" dirty="0" err="1"/>
              <a:t>запросов</a:t>
            </a:r>
            <a:r>
              <a:rPr lang="uk-UA" sz="2400" b="1" dirty="0"/>
              <a:t> </a:t>
            </a:r>
            <a:r>
              <a:rPr lang="uk-UA" sz="2400" dirty="0"/>
              <a:t>(и </a:t>
            </a:r>
            <a:r>
              <a:rPr lang="ru-RU" sz="2400" dirty="0"/>
              <a:t>получения</a:t>
            </a:r>
            <a:r>
              <a:rPr lang="uk-UA" sz="2400" dirty="0"/>
              <a:t> </a:t>
            </a:r>
            <a:r>
              <a:rPr lang="en-US" sz="2400" b="1" dirty="0"/>
              <a:t>HTTP-</a:t>
            </a:r>
            <a:r>
              <a:rPr lang="uk-UA" sz="2400" b="1" dirty="0" err="1"/>
              <a:t>ответов</a:t>
            </a:r>
            <a:r>
              <a:rPr lang="uk-UA" sz="2400" dirty="0" smtClean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546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Инструменты разработчика (</a:t>
            </a:r>
            <a:r>
              <a:rPr lang="en-US" sz="4400" b="1" dirty="0" err="1" smtClean="0"/>
              <a:t>WebDevTools</a:t>
            </a:r>
            <a:r>
              <a:rPr lang="ru-RU" sz="4400" b="1" dirty="0" smtClean="0"/>
              <a:t>)</a:t>
            </a:r>
            <a:endParaRPr lang="uk-UA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Получить к ним доступ </a:t>
            </a:r>
            <a:r>
              <a:rPr lang="ru-RU" sz="2400" dirty="0" smtClean="0"/>
              <a:t>можно</a:t>
            </a:r>
            <a:r>
              <a:rPr lang="uk-UA" sz="2400" dirty="0" smtClean="0"/>
              <a:t> по </a:t>
            </a:r>
            <a:r>
              <a:rPr lang="ru-RU" sz="2400" dirty="0" smtClean="0"/>
              <a:t>нажатию</a:t>
            </a:r>
            <a:r>
              <a:rPr lang="uk-UA" sz="2400" dirty="0" smtClean="0"/>
              <a:t> </a:t>
            </a:r>
            <a:r>
              <a:rPr lang="en-US" sz="2400" b="1" dirty="0" smtClean="0"/>
              <a:t>F12</a:t>
            </a:r>
            <a:r>
              <a:rPr lang="uk-UA" sz="2400" b="1" dirty="0" smtClean="0"/>
              <a:t> </a:t>
            </a:r>
            <a:r>
              <a:rPr lang="uk-UA" sz="2400" dirty="0" smtClean="0"/>
              <a:t>(</a:t>
            </a:r>
            <a:r>
              <a:rPr lang="ru-RU" sz="2400" dirty="0" smtClean="0"/>
              <a:t>или</a:t>
            </a:r>
            <a:r>
              <a:rPr lang="uk-UA" sz="2400" dirty="0" smtClean="0"/>
              <a:t> </a:t>
            </a:r>
            <a:r>
              <a:rPr lang="en-US" sz="2400" b="1" dirty="0" err="1" smtClean="0"/>
              <a:t>Ctrl+Shift+I</a:t>
            </a:r>
            <a:r>
              <a:rPr lang="en-US" sz="2400" b="1" dirty="0" smtClean="0"/>
              <a:t> </a:t>
            </a:r>
            <a:r>
              <a:rPr lang="uk-UA" sz="2400" dirty="0" smtClean="0"/>
              <a:t>в </a:t>
            </a:r>
            <a:r>
              <a:rPr lang="ru-RU" sz="2400" dirty="0" smtClean="0"/>
              <a:t>некоторых браузерах</a:t>
            </a:r>
            <a:r>
              <a:rPr lang="uk-UA" sz="2400" dirty="0" smtClean="0"/>
              <a:t>). </a:t>
            </a:r>
            <a:r>
              <a:rPr lang="ru-RU" sz="2400" dirty="0"/>
              <a:t>Закладка </a:t>
            </a:r>
            <a:r>
              <a:rPr lang="en-US" sz="2400" b="1" dirty="0" smtClean="0"/>
              <a:t>Elements</a:t>
            </a:r>
            <a:r>
              <a:rPr lang="en-US" sz="2400" dirty="0" smtClean="0"/>
              <a:t> </a:t>
            </a:r>
            <a:r>
              <a:rPr lang="ru-RU" sz="2400" dirty="0" smtClean="0"/>
              <a:t>отображает текущую версию разметки (</a:t>
            </a:r>
            <a:r>
              <a:rPr lang="en-US" sz="2400" b="1" dirty="0" smtClean="0"/>
              <a:t>HTML-</a:t>
            </a:r>
            <a:r>
              <a:rPr lang="ru-RU" sz="2400" b="1" dirty="0" smtClean="0"/>
              <a:t>теги</a:t>
            </a:r>
            <a:r>
              <a:rPr lang="ru-RU" sz="2400" dirty="0" smtClean="0"/>
              <a:t>, и связанны</a:t>
            </a:r>
            <a:r>
              <a:rPr lang="uk-UA" sz="2400" dirty="0" smtClean="0"/>
              <a:t>е</a:t>
            </a:r>
            <a:r>
              <a:rPr lang="en-US" sz="2400" dirty="0" smtClean="0"/>
              <a:t> </a:t>
            </a:r>
            <a:r>
              <a:rPr lang="ru-RU" sz="2400" dirty="0" smtClean="0"/>
              <a:t>с ними </a:t>
            </a:r>
            <a:r>
              <a:rPr lang="en-US" sz="2400" b="1" dirty="0" smtClean="0"/>
              <a:t>CSS-</a:t>
            </a:r>
            <a:r>
              <a:rPr lang="uk-UA" sz="2400" b="1" dirty="0" err="1" smtClean="0"/>
              <a:t>стили</a:t>
            </a:r>
            <a:r>
              <a:rPr lang="ru-RU" sz="2400" dirty="0" smtClean="0"/>
              <a:t>)</a:t>
            </a:r>
            <a:r>
              <a:rPr lang="uk-UA" sz="2400" dirty="0" smtClean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79" y="2821836"/>
            <a:ext cx="12223080" cy="403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96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/>
              <a:t>3. Структура </a:t>
            </a:r>
            <a:r>
              <a:rPr lang="uk-UA" sz="6600" dirty="0" err="1" smtClean="0"/>
              <a:t>файлов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30291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1344" y="0"/>
            <a:ext cx="5032935" cy="6858000"/>
            <a:chOff x="414993" y="0"/>
            <a:chExt cx="5032935" cy="6858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l="19028" b="3800"/>
            <a:stretch/>
          </p:blipFill>
          <p:spPr>
            <a:xfrm>
              <a:off x="761200" y="0"/>
              <a:ext cx="4686728" cy="6858000"/>
            </a:xfrm>
            <a:prstGeom prst="rect">
              <a:avLst/>
            </a:prstGeom>
          </p:spPr>
        </p:pic>
        <p:pic>
          <p:nvPicPr>
            <p:cNvPr id="102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3" y="4462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172812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5649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424913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549095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951984" y="476672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Абсолютный путь: </a:t>
            </a:r>
            <a:r>
              <a:rPr lang="en-US" b="1" dirty="0" smtClean="0">
                <a:solidFill>
                  <a:srgbClr val="00B050"/>
                </a:solidFill>
              </a:rPr>
              <a:t>https://site.com/page1.html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198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Относительный путь: </a:t>
            </a:r>
            <a:r>
              <a:rPr lang="en-US" b="1" dirty="0" smtClean="0"/>
              <a:t> </a:t>
            </a:r>
            <a:r>
              <a:rPr lang="ru-RU" b="1" dirty="0" smtClean="0">
                <a:solidFill>
                  <a:srgbClr val="0070C0"/>
                </a:solidFill>
              </a:rPr>
              <a:t>.</a:t>
            </a:r>
            <a:r>
              <a:rPr lang="en-US" b="1" dirty="0" smtClean="0">
                <a:solidFill>
                  <a:srgbClr val="0070C0"/>
                </a:solidFill>
              </a:rPr>
              <a:t>/page1.html</a:t>
            </a:r>
          </a:p>
          <a:p>
            <a:pPr algn="r"/>
            <a:r>
              <a:rPr lang="en-US" b="1" dirty="0" smtClean="0">
                <a:solidFill>
                  <a:srgbClr val="0070C0"/>
                </a:solidFill>
              </a:rPr>
              <a:t>   ./assets/</a:t>
            </a:r>
            <a:r>
              <a:rPr lang="en-US" b="1" dirty="0" err="1" smtClean="0">
                <a:solidFill>
                  <a:srgbClr val="0070C0"/>
                </a:solidFill>
              </a:rPr>
              <a:t>img</a:t>
            </a:r>
            <a:r>
              <a:rPr lang="en-US" b="1" dirty="0" smtClean="0">
                <a:solidFill>
                  <a:srgbClr val="0070C0"/>
                </a:solidFill>
              </a:rPr>
              <a:t>/pic1.jpg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951984" y="2190343"/>
            <a:ext cx="5688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+mj-lt"/>
              </a:rPr>
              <a:t>Абсолютный 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 точное местонахождение </a:t>
            </a:r>
            <a:r>
              <a:rPr lang="ru-RU" sz="2000" dirty="0" smtClean="0">
                <a:solidFill>
                  <a:srgbClr val="222222"/>
                </a:solidFill>
                <a:latin typeface="+mj-lt"/>
              </a:rPr>
              <a:t>файла (страницы), 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а 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 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к файлу относительно какой-либо "отправной точки" (</a:t>
            </a:r>
            <a:r>
              <a:rPr lang="ru-RU" sz="2000" dirty="0" smtClean="0">
                <a:solidFill>
                  <a:srgbClr val="222222"/>
                </a:solidFill>
                <a:latin typeface="+mj-lt"/>
              </a:rPr>
              <a:t>файл, каталога). При </a:t>
            </a:r>
            <a:r>
              <a:rPr lang="ru-RU" sz="2000" b="1" dirty="0" smtClean="0">
                <a:solidFill>
                  <a:srgbClr val="0070C0"/>
                </a:solidFill>
                <a:latin typeface="+mj-lt"/>
              </a:rPr>
              <a:t>относительном</a:t>
            </a:r>
            <a:r>
              <a:rPr lang="ru-RU" sz="2000" dirty="0" smtClean="0">
                <a:solidFill>
                  <a:srgbClr val="222222"/>
                </a:solidFill>
                <a:latin typeface="+mj-lt"/>
              </a:rPr>
              <a:t> пути доменное имя будет добавлено к пути браузером чтобы получить </a:t>
            </a:r>
            <a:r>
              <a:rPr lang="ru-RU" sz="2000" b="1" dirty="0" smtClean="0">
                <a:solidFill>
                  <a:srgbClr val="222222"/>
                </a:solidFill>
                <a:latin typeface="+mj-lt"/>
              </a:rPr>
              <a:t>абсолютный</a:t>
            </a:r>
            <a:r>
              <a:rPr lang="ru-RU" sz="2000" dirty="0" smtClean="0">
                <a:solidFill>
                  <a:srgbClr val="222222"/>
                </a:solidFill>
                <a:latin typeface="+mj-lt"/>
              </a:rPr>
              <a:t> путь.</a:t>
            </a:r>
            <a:endParaRPr lang="ru-RU" sz="20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67300" y="5013176"/>
            <a:ext cx="588934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Предложенная структура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не захламлять «корень» сайта файлами (а оставить там только файлы страниц) и при этом обеспечивает чёткое разделение файлов-ресурсов по типам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98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551384" y="836712"/>
            <a:ext cx="8856984" cy="5328592"/>
            <a:chOff x="911424" y="476672"/>
            <a:chExt cx="9391969" cy="5688632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424" y="476672"/>
              <a:ext cx="9391969" cy="5688632"/>
            </a:xfrm>
            <a:prstGeom prst="rect">
              <a:avLst/>
            </a:prstGeom>
          </p:spPr>
        </p:pic>
        <p:pic>
          <p:nvPicPr>
            <p:cNvPr id="1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440" y="7647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512" y="3152378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414" y="352476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17" y="4340510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17" y="515625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4"/>
          <a:srcRect b="20271"/>
          <a:stretch/>
        </p:blipFill>
        <p:spPr>
          <a:xfrm>
            <a:off x="6023992" y="2568848"/>
            <a:ext cx="5429250" cy="37743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2217493" y="313492"/>
            <a:ext cx="876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Удобная структура для домашних заданий на хостинге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6652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/>
              <a:t>4. </a:t>
            </a:r>
            <a:r>
              <a:rPr lang="uk-UA" sz="6600" dirty="0" err="1" smtClean="0"/>
              <a:t>Валидация</a:t>
            </a:r>
            <a:r>
              <a:rPr lang="uk-UA" sz="6600" dirty="0" smtClean="0"/>
              <a:t> </a:t>
            </a:r>
            <a:r>
              <a:rPr lang="uk-UA" sz="6600" dirty="0" err="1" smtClean="0"/>
              <a:t>разметки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17208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 smtClean="0"/>
              <a:t>Валидатор</a:t>
            </a:r>
            <a:r>
              <a:rPr lang="ru-RU" sz="4400" b="1" dirty="0" smtClean="0"/>
              <a:t> разметки</a:t>
            </a:r>
            <a:r>
              <a:rPr lang="en-US" sz="4400" b="1" dirty="0" smtClean="0"/>
              <a:t> (HTML)</a:t>
            </a:r>
            <a:r>
              <a:rPr lang="ru-RU" sz="4400" b="1" dirty="0" smtClean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/>
              <a:t>Валидация</a:t>
            </a:r>
            <a:r>
              <a:rPr lang="ru-RU" sz="2800" dirty="0" smtClean="0"/>
              <a:t> – проверка на соответствие (</a:t>
            </a:r>
            <a:r>
              <a:rPr lang="ru-RU" sz="2800" i="1" dirty="0" smtClean="0"/>
              <a:t>проверка на корректность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35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5. Списки </a:t>
            </a:r>
            <a:r>
              <a:rPr lang="en-US" sz="6600" dirty="0" smtClean="0"/>
              <a:t>OL/UL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6476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895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Тег для списков</a:t>
            </a:r>
            <a:endParaRPr lang="uk-UA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99656" y="1124745"/>
            <a:ext cx="6696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&lt;</a:t>
            </a:r>
            <a:r>
              <a:rPr lang="en-US" sz="3200" b="1" dirty="0" err="1">
                <a:solidFill>
                  <a:srgbClr val="0070C0"/>
                </a:solidFill>
              </a:rPr>
              <a:t>ol</a:t>
            </a:r>
            <a:r>
              <a:rPr lang="en-US" sz="32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	&lt;li&gt;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Элемент списка №1</a:t>
            </a:r>
            <a:r>
              <a:rPr lang="en-US" sz="3200" b="1" dirty="0">
                <a:solidFill>
                  <a:srgbClr val="0070C0"/>
                </a:solidFill>
              </a:rPr>
              <a:t>&lt;/li&gt;</a:t>
            </a:r>
            <a:endParaRPr lang="ru-RU" sz="3200" b="1" dirty="0">
              <a:solidFill>
                <a:srgbClr val="0070C0"/>
              </a:solidFill>
            </a:endParaRPr>
          </a:p>
          <a:p>
            <a:r>
              <a:rPr lang="ru-RU" sz="3200" b="1" dirty="0">
                <a:solidFill>
                  <a:srgbClr val="0070C0"/>
                </a:solidFill>
              </a:rPr>
              <a:t>	</a:t>
            </a:r>
            <a:r>
              <a:rPr lang="en-US" sz="3200" b="1" dirty="0">
                <a:solidFill>
                  <a:srgbClr val="0070C0"/>
                </a:solidFill>
              </a:rPr>
              <a:t>&lt;li&gt;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Элемент списка №2</a:t>
            </a:r>
            <a:r>
              <a:rPr lang="en-US" sz="3200" b="1" dirty="0">
                <a:solidFill>
                  <a:srgbClr val="0070C0"/>
                </a:solidFill>
              </a:rPr>
              <a:t>&lt;/li&gt;</a:t>
            </a:r>
          </a:p>
          <a:p>
            <a:r>
              <a:rPr lang="ru-RU" sz="3200" b="1" dirty="0">
                <a:solidFill>
                  <a:srgbClr val="0070C0"/>
                </a:solidFill>
              </a:rPr>
              <a:t>	</a:t>
            </a:r>
            <a:r>
              <a:rPr lang="en-US" sz="3200" b="1" dirty="0">
                <a:solidFill>
                  <a:srgbClr val="0070C0"/>
                </a:solidFill>
              </a:rPr>
              <a:t>&lt;li&gt;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Элемент списка №3</a:t>
            </a:r>
            <a:r>
              <a:rPr lang="en-US" sz="3200" b="1" dirty="0">
                <a:solidFill>
                  <a:srgbClr val="0070C0"/>
                </a:solidFill>
              </a:rPr>
              <a:t>&lt;/li&gt;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&lt;/</a:t>
            </a:r>
            <a:r>
              <a:rPr lang="en-US" sz="3200" b="1" dirty="0" err="1">
                <a:solidFill>
                  <a:srgbClr val="0070C0"/>
                </a:solidFill>
              </a:rPr>
              <a:t>ol</a:t>
            </a:r>
            <a:r>
              <a:rPr lang="en-US" sz="3200" b="1" dirty="0">
                <a:solidFill>
                  <a:srgbClr val="0070C0"/>
                </a:solidFill>
              </a:rPr>
              <a:t>&gt;</a:t>
            </a:r>
            <a:endParaRPr lang="uk-UA" sz="12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2017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592" y="3861049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Тег </a:t>
            </a:r>
            <a:r>
              <a:rPr lang="en-US" sz="2000" b="1" dirty="0">
                <a:solidFill>
                  <a:srgbClr val="0070C0"/>
                </a:solidFill>
              </a:rPr>
              <a:t>&lt;</a:t>
            </a:r>
            <a:r>
              <a:rPr lang="en-US" sz="2000" b="1" dirty="0" err="1">
                <a:solidFill>
                  <a:srgbClr val="0070C0"/>
                </a:solidFill>
              </a:rPr>
              <a:t>ol</a:t>
            </a:r>
            <a:r>
              <a:rPr lang="en-US" sz="2000" b="1" dirty="0">
                <a:solidFill>
                  <a:srgbClr val="0070C0"/>
                </a:solidFill>
              </a:rPr>
              <a:t>&gt; </a:t>
            </a:r>
            <a:r>
              <a:rPr lang="ru-RU" sz="2000" dirty="0"/>
              <a:t>создаём нумерованный список элементов. Каждый элемент располагается во вложенном теге </a:t>
            </a:r>
            <a:r>
              <a:rPr lang="en-US" sz="2000" b="1" dirty="0">
                <a:solidFill>
                  <a:srgbClr val="0070C0"/>
                </a:solidFill>
              </a:rPr>
              <a:t>&lt;li&gt;&lt;/li&gt;</a:t>
            </a:r>
            <a:r>
              <a:rPr lang="en-US" sz="2000" dirty="0"/>
              <a:t>. </a:t>
            </a:r>
            <a:r>
              <a:rPr lang="ru-RU" sz="2000" dirty="0"/>
              <a:t>Также есть возможность создавать ненумерованный список (помечаемый маркерами) при помощи тега </a:t>
            </a:r>
            <a:r>
              <a:rPr lang="en-US" sz="2000" b="1" dirty="0">
                <a:solidFill>
                  <a:srgbClr val="0070C0"/>
                </a:solidFill>
              </a:rPr>
              <a:t>&lt;</a:t>
            </a:r>
            <a:r>
              <a:rPr lang="en-US" sz="2000" b="1" dirty="0" err="1">
                <a:solidFill>
                  <a:srgbClr val="0070C0"/>
                </a:solidFill>
              </a:rPr>
              <a:t>ul</a:t>
            </a:r>
            <a:r>
              <a:rPr lang="en-US" sz="2000" b="1" dirty="0">
                <a:solidFill>
                  <a:srgbClr val="0070C0"/>
                </a:solidFill>
              </a:rPr>
              <a:t>&gt;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ru-RU" sz="2000" dirty="0"/>
              <a:t>Подробнее о тега</a:t>
            </a:r>
            <a:r>
              <a:rPr lang="en-US" sz="2000" dirty="0"/>
              <a:t> </a:t>
            </a:r>
            <a:r>
              <a:rPr lang="ru-RU" sz="2000" dirty="0"/>
              <a:t>списках</a:t>
            </a:r>
            <a:r>
              <a:rPr lang="ru-RU" sz="2000" dirty="0" smtClean="0"/>
              <a:t>: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https://webref.ru/html/ol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https://webref.ru/html/ul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https://webref.ru/html/li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5540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6. </a:t>
            </a:r>
            <a:r>
              <a:rPr lang="uk-UA" sz="6600" dirty="0" smtClean="0"/>
              <a:t>Семантика </a:t>
            </a:r>
            <a:r>
              <a:rPr lang="en-US" sz="6600" dirty="0" smtClean="0"/>
              <a:t>HTML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10072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0240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557838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HTML 5.x </a:t>
            </a:r>
            <a:r>
              <a:rPr lang="ru-RU" sz="2800" dirty="0" smtClean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56040" y="293747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 smtClean="0"/>
              <a:t>Семантика </a:t>
            </a:r>
            <a:r>
              <a:rPr lang="en-US" sz="4800" b="1" dirty="0" smtClean="0"/>
              <a:t>HTML</a:t>
            </a:r>
            <a:endParaRPr lang="en-US" sz="4800" b="1" dirty="0"/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097216" y="5334307"/>
            <a:ext cx="410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hlinkClick r:id="rId3"/>
              </a:rPr>
              <a:t>https://</a:t>
            </a:r>
            <a:r>
              <a:rPr lang="ru-RU" sz="2400" b="1" dirty="0" smtClean="0">
                <a:hlinkClick r:id="rId3"/>
              </a:rPr>
              <a:t>msiter.ru/tutorials/html5/semantic_elements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891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7. </a:t>
            </a:r>
            <a:r>
              <a:rPr lang="uk-UA" sz="6600" dirty="0" smtClean="0"/>
              <a:t>…у</a:t>
            </a:r>
            <a:r>
              <a:rPr lang="ru-RU" sz="6600" dirty="0" smtClean="0"/>
              <a:t> </a:t>
            </a:r>
            <a:r>
              <a:rPr lang="en-US" sz="6600" dirty="0"/>
              <a:t>HTML </a:t>
            </a:r>
            <a:r>
              <a:rPr lang="ru-RU" sz="6600" dirty="0"/>
              <a:t>есть </a:t>
            </a:r>
            <a:r>
              <a:rPr lang="ru-RU" sz="6600" dirty="0" smtClean="0"/>
              <a:t>проблемы…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869" y="1484784"/>
            <a:ext cx="9657636" cy="3816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HTML </a:t>
            </a:r>
            <a:r>
              <a:rPr lang="ru-RU" sz="4800" b="1" dirty="0"/>
              <a:t>и оформление</a:t>
            </a:r>
            <a:endParaRPr lang="en-US"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Можно ли при помощи </a:t>
            </a:r>
            <a:r>
              <a:rPr lang="en-US" sz="2400" b="1" dirty="0"/>
              <a:t>HTML</a:t>
            </a:r>
            <a:r>
              <a:rPr lang="en-US" sz="2400" dirty="0"/>
              <a:t> </a:t>
            </a:r>
            <a:r>
              <a:rPr lang="ru-RU" sz="2400" dirty="0"/>
              <a:t>добиться такого результата?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98342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8923" b="5974"/>
          <a:stretch/>
        </p:blipFill>
        <p:spPr bwMode="auto">
          <a:xfrm>
            <a:off x="767408" y="1412776"/>
            <a:ext cx="10971831" cy="33123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407" y="5036983"/>
            <a:ext cx="10971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Есть проблемы: </a:t>
            </a:r>
            <a:r>
              <a:rPr lang="ru-RU" sz="2400" dirty="0"/>
              <a:t>захламляется </a:t>
            </a:r>
            <a:r>
              <a:rPr lang="en-US" sz="2400" b="1" dirty="0" smtClean="0"/>
              <a:t>HTML</a:t>
            </a:r>
            <a:r>
              <a:rPr lang="ru-RU" sz="2400" b="1" dirty="0" smtClean="0"/>
              <a:t>-разметка</a:t>
            </a:r>
            <a:r>
              <a:rPr lang="ru-RU" sz="2400" dirty="0"/>
              <a:t>, многократно дублируется один и тот же код, </a:t>
            </a:r>
            <a:r>
              <a:rPr lang="ru-RU" sz="2400" dirty="0" smtClean="0"/>
              <a:t>сложно </a:t>
            </a:r>
            <a:r>
              <a:rPr lang="ru-RU" sz="2400" dirty="0"/>
              <a:t>вносить изменения.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Эти проблемы позволяет решить язык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но это уже совсем другая история…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37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HTML </a:t>
            </a:r>
            <a:r>
              <a:rPr lang="ru-RU" sz="4800" b="1" dirty="0"/>
              <a:t>и оформление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751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/>
              <a:t>Б</a:t>
            </a:r>
            <a:r>
              <a:rPr lang="ru-RU" sz="6600" dirty="0" smtClean="0"/>
              <a:t>удет полезным…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30125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https://webref.ru/html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03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/>
              <a:t>Домашнее задание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30251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919536" y="1236882"/>
            <a:ext cx="8445624" cy="919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1. </a:t>
            </a:r>
            <a:r>
              <a:rPr lang="ru-RU" sz="2400" b="1" dirty="0"/>
              <a:t>Узнать, что такое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спецсимволы</a:t>
            </a:r>
            <a:r>
              <a:rPr lang="ru-RU" sz="2400" b="1" dirty="0"/>
              <a:t> </a:t>
            </a:r>
            <a:r>
              <a:rPr lang="ru-RU" sz="2400" b="1" dirty="0" smtClean="0"/>
              <a:t>в </a:t>
            </a:r>
            <a:r>
              <a:rPr lang="en-US" sz="2400" b="1" dirty="0" smtClean="0"/>
              <a:t>HTML </a:t>
            </a:r>
            <a:r>
              <a:rPr lang="ru-RU" sz="2400" b="1" dirty="0"/>
              <a:t>зачем нужны, как правильно </a:t>
            </a:r>
            <a:r>
              <a:rPr lang="ru-RU" sz="2400" b="1" dirty="0" smtClean="0"/>
              <a:t>использовать</a:t>
            </a:r>
            <a:r>
              <a:rPr lang="en-US" sz="2400" b="1" dirty="0"/>
              <a:t>;</a:t>
            </a:r>
            <a:endParaRPr lang="ru-RU" sz="24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14104" y="3096058"/>
            <a:ext cx="4896544" cy="919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2. </a:t>
            </a:r>
            <a:r>
              <a:rPr lang="ru-RU" sz="2400" b="1" dirty="0"/>
              <a:t>Узнать, для чего нужны следующие теги:</a:t>
            </a:r>
            <a:endParaRPr lang="en-US" sz="16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85988" y="5373216"/>
            <a:ext cx="8280920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3. </a:t>
            </a:r>
            <a:r>
              <a:rPr lang="ru-RU" sz="2400" b="1" dirty="0" smtClean="0"/>
              <a:t>Узнать зачем нужны атрибуты </a:t>
            </a:r>
            <a:r>
              <a:rPr lang="en-US" sz="2400" b="1" dirty="0" smtClean="0">
                <a:solidFill>
                  <a:srgbClr val="0070C0"/>
                </a:solidFill>
              </a:rPr>
              <a:t>ID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и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135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Домашнее задания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26448" y="2636912"/>
            <a:ext cx="4752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--&gt;, &lt;div&gt;, &lt;span&gt;, &lt;h1&gt;-&lt;h6&gt;, 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&lt;b&gt;, &lt;iframe&gt;, &lt;title&gt;, &lt;meta&gt;, 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&lt;li&gt;, &lt;table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&lt;dialog&gt;, &lt;header&gt;, &lt;footer&gt;, &lt;main&gt;, &lt;article&gt;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6040" y="2259236"/>
            <a:ext cx="4252864" cy="2825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 образу и подобию </a:t>
            </a:r>
            <a:r>
              <a:rPr lang="ru-RU" sz="2800" b="1" dirty="0">
                <a:solidFill>
                  <a:srgbClr val="00B050"/>
                </a:solidFill>
              </a:rPr>
              <a:t>сверстать</a:t>
            </a:r>
            <a:r>
              <a:rPr lang="ru-RU" sz="2800" b="1" dirty="0"/>
              <a:t> </a:t>
            </a:r>
            <a:r>
              <a:rPr lang="ru-RU" sz="2800" dirty="0"/>
              <a:t>своё</a:t>
            </a:r>
            <a:r>
              <a:rPr lang="ru-RU" sz="2800" i="1" dirty="0"/>
              <a:t> </a:t>
            </a:r>
            <a:r>
              <a:rPr lang="ru-RU" sz="2800" b="1" dirty="0"/>
              <a:t>резюме</a:t>
            </a:r>
            <a:r>
              <a:rPr lang="ru-RU" sz="2800" i="1" dirty="0"/>
              <a:t> </a:t>
            </a:r>
            <a:r>
              <a:rPr lang="ru-RU" sz="2800" dirty="0"/>
              <a:t>и </a:t>
            </a:r>
            <a:r>
              <a:rPr lang="ru-RU" sz="2800" b="1" dirty="0">
                <a:solidFill>
                  <a:srgbClr val="00B050"/>
                </a:solidFill>
              </a:rPr>
              <a:t>выложить на хостинг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i="1" dirty="0"/>
              <a:t>neocities.org</a:t>
            </a:r>
            <a:r>
              <a:rPr lang="en-US" sz="2800" dirty="0" smtClean="0"/>
              <a:t>)</a:t>
            </a:r>
            <a:r>
              <a:rPr lang="ru-RU" sz="2800" dirty="0" smtClean="0"/>
              <a:t>. Если </a:t>
            </a:r>
            <a:r>
              <a:rPr lang="ru-RU" sz="2800" dirty="0"/>
              <a:t>не хочется разглашать личную информацию </a:t>
            </a:r>
            <a:r>
              <a:rPr lang="ru-RU" sz="2800" i="1" dirty="0"/>
              <a:t>– можно </a:t>
            </a:r>
            <a:r>
              <a:rPr lang="ru-RU" sz="2800" i="1" dirty="0" smtClean="0"/>
              <a:t>приукрасить </a:t>
            </a:r>
            <a:r>
              <a:rPr lang="ru-RU" sz="2800" dirty="0" smtClean="0">
                <a:sym typeface="Wingdings" panose="05000000000000000000" pitchFamily="2" charset="2"/>
              </a:rPr>
              <a:t></a:t>
            </a:r>
            <a:endParaRPr lang="ru-RU" sz="2800" i="1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663952" y="701824"/>
            <a:ext cx="5260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Домашнее задания</a:t>
            </a:r>
            <a:endParaRPr lang="uk-UA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3912" cy="685800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/>
              <a:t>К следующему </a:t>
            </a:r>
          </a:p>
          <a:p>
            <a:pPr algn="ctr"/>
            <a:r>
              <a:rPr lang="ru-RU" sz="6600" dirty="0"/>
              <a:t>занятию…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34113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одиночными;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24000" y="908720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– </a:t>
            </a:r>
            <a:r>
              <a:rPr lang="ru-RU" sz="3300" b="1" dirty="0"/>
              <a:t>язык</a:t>
            </a:r>
            <a:r>
              <a:rPr lang="en-US" sz="3300" b="1" dirty="0"/>
              <a:t> </a:t>
            </a:r>
            <a:r>
              <a:rPr lang="ru-RU" sz="3300" b="1" dirty="0" smtClean="0"/>
              <a:t>оформления </a:t>
            </a:r>
            <a:r>
              <a:rPr lang="ru-RU" sz="3300" b="1" dirty="0"/>
              <a:t>разметки</a:t>
            </a:r>
            <a:endParaRPr lang="ru-RU" sz="33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92145" y="2060848"/>
            <a:ext cx="28083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000" dirty="0"/>
              <a:t> в обучении, поэтому к следующему занятию жду, что </a:t>
            </a:r>
            <a:r>
              <a:rPr lang="ru-RU" sz="20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000" b="1" dirty="0" smtClean="0">
                <a:solidFill>
                  <a:srgbClr val="00B050"/>
                </a:solidFill>
              </a:rPr>
              <a:t>целях и задачах </a:t>
            </a:r>
            <a:r>
              <a:rPr lang="ru-RU" sz="2000" b="1" dirty="0">
                <a:solidFill>
                  <a:srgbClr val="00B050"/>
                </a:solidFill>
              </a:rPr>
              <a:t>языка </a:t>
            </a:r>
            <a:r>
              <a:rPr lang="en-US" sz="2000" b="1" dirty="0">
                <a:solidFill>
                  <a:srgbClr val="00B050"/>
                </a:solidFill>
              </a:rPr>
              <a:t>CSS</a:t>
            </a:r>
            <a:r>
              <a:rPr lang="ru-RU" sz="2000" b="1" dirty="0">
                <a:solidFill>
                  <a:srgbClr val="00B050"/>
                </a:solidFill>
              </a:rPr>
              <a:t>.</a:t>
            </a:r>
            <a:endParaRPr lang="uk-UA" sz="2000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86031" y="5013176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https://youtu.be/_nrQbO3iXgI?t=35</a:t>
            </a:r>
            <a:endParaRPr lang="uk-UA" sz="2800" b="1" dirty="0"/>
          </a:p>
        </p:txBody>
      </p:sp>
      <p:pic>
        <p:nvPicPr>
          <p:cNvPr id="14" name="Picture 2" descr="https://cdn.lynda.com/course/609030/609030-636924001224806192-16x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983330"/>
            <a:ext cx="4542934" cy="2555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/>
              <a:t>1. </a:t>
            </a:r>
            <a:r>
              <a:rPr lang="uk-UA" sz="6600" dirty="0" err="1" smtClean="0"/>
              <a:t>Строчно</a:t>
            </a:r>
            <a:r>
              <a:rPr lang="uk-UA" sz="6600" dirty="0" smtClean="0"/>
              <a:t>/</a:t>
            </a:r>
            <a:r>
              <a:rPr lang="uk-UA" sz="6600" dirty="0" err="1" smtClean="0"/>
              <a:t>блочная</a:t>
            </a:r>
            <a:r>
              <a:rPr lang="uk-UA" sz="6600" dirty="0" smtClean="0"/>
              <a:t> модель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103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7448" y="2636912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rgbClr val="0070C0"/>
                </a:solidFill>
              </a:rPr>
              <a:t>СТРОЧНЫЕ</a:t>
            </a:r>
            <a:r>
              <a:rPr lang="ru-RU" sz="4800" b="1" dirty="0" smtClean="0"/>
              <a:t> </a:t>
            </a:r>
            <a:r>
              <a:rPr lang="ru-RU" sz="4800" b="1" dirty="0"/>
              <a:t>и </a:t>
            </a:r>
            <a:r>
              <a:rPr lang="ru-RU" sz="4800" b="1" dirty="0" smtClean="0">
                <a:solidFill>
                  <a:srgbClr val="00B050"/>
                </a:solidFill>
              </a:rPr>
              <a:t>БЛОЧНЫЕ</a:t>
            </a:r>
            <a:endParaRPr lang="ru-RU" sz="4800" b="1" dirty="0"/>
          </a:p>
          <a:p>
            <a:pPr algn="ctr"/>
            <a:r>
              <a:rPr lang="ru-RU" sz="4800" b="1" dirty="0" smtClean="0"/>
              <a:t>(</a:t>
            </a:r>
            <a:r>
              <a:rPr lang="en-US" sz="4800" b="1" dirty="0" smtClean="0">
                <a:solidFill>
                  <a:srgbClr val="0070C0"/>
                </a:solidFill>
              </a:rPr>
              <a:t>INLINE</a:t>
            </a:r>
            <a:r>
              <a:rPr lang="en-US" sz="4800" b="1" dirty="0" smtClean="0"/>
              <a:t> </a:t>
            </a:r>
            <a:r>
              <a:rPr lang="en-US" sz="4800" b="1" dirty="0"/>
              <a:t>&amp; </a:t>
            </a:r>
            <a:r>
              <a:rPr lang="en-US" sz="4800" b="1" dirty="0" smtClean="0">
                <a:solidFill>
                  <a:srgbClr val="00B050"/>
                </a:solidFill>
              </a:rPr>
              <a:t>BLOCK</a:t>
            </a:r>
            <a:r>
              <a:rPr lang="ru-RU" sz="4800" b="1" dirty="0" smtClean="0"/>
              <a:t>)</a:t>
            </a:r>
            <a:endParaRPr lang="uk-UA" sz="4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3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Все </a:t>
            </a:r>
            <a:r>
              <a:rPr lang="ru-RU" sz="3200" b="1" dirty="0" smtClean="0"/>
              <a:t>теги внутри </a:t>
            </a:r>
            <a:r>
              <a:rPr lang="en-US" sz="3200" b="1" dirty="0" smtClean="0">
                <a:solidFill>
                  <a:srgbClr val="7030A0"/>
                </a:solidFill>
              </a:rPr>
              <a:t>&lt;BODY&gt; </a:t>
            </a:r>
            <a:r>
              <a:rPr lang="ru-RU" sz="3200" b="1" dirty="0" smtClean="0"/>
              <a:t>относятся </a:t>
            </a:r>
            <a:r>
              <a:rPr lang="ru-RU" sz="3200" b="1" dirty="0"/>
              <a:t>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7065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97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 smtClean="0"/>
              <a:t>Строчно</a:t>
            </a:r>
            <a:r>
              <a:rPr lang="ru-RU" sz="4800" b="1" dirty="0" smtClean="0"/>
              <a:t>/блочная модель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163653"/>
            <a:ext cx="7844753" cy="521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437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080010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</a:t>
            </a:r>
            <a:r>
              <a:rPr lang="ru-RU" sz="2400" dirty="0" smtClean="0"/>
              <a:t>занимает на странице прямоугольную область. </a:t>
            </a:r>
            <a:r>
              <a:rPr lang="ru-RU" sz="2400" dirty="0"/>
              <a:t>Такой элемент занимает всю доступную ширину, </a:t>
            </a:r>
            <a:r>
              <a:rPr lang="ru-RU" sz="2400" dirty="0" smtClean="0"/>
              <a:t>а высота </a:t>
            </a:r>
            <a:r>
              <a:rPr lang="ru-RU" sz="2400" dirty="0"/>
              <a:t>элемента определяется его </a:t>
            </a:r>
            <a:r>
              <a:rPr lang="ru-RU" sz="2400" dirty="0" smtClean="0"/>
              <a:t>содержимым (он </a:t>
            </a:r>
            <a:r>
              <a:rPr lang="ru-RU" sz="2400" dirty="0"/>
              <a:t>всегда начинается с новой </a:t>
            </a:r>
            <a:r>
              <a:rPr lang="ru-RU" sz="2400" dirty="0" smtClean="0"/>
              <a:t>строки).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41490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непосредственно частью текста (как правило блочного элемента).</a:t>
            </a:r>
          </a:p>
        </p:txBody>
      </p:sp>
    </p:spTree>
    <p:extLst>
      <p:ext uri="{BB962C8B-B14F-4D97-AF65-F5344CB8AC3E}">
        <p14:creationId xmlns:p14="http://schemas.microsoft.com/office/powerpoint/2010/main" val="24272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 smtClean="0"/>
              <a:t>)</a:t>
            </a:r>
            <a:r>
              <a:rPr lang="en-US" sz="5400" b="1" dirty="0" smtClean="0"/>
              <a:t> </a:t>
            </a:r>
            <a:r>
              <a:rPr lang="uk-UA" sz="5400" b="1" dirty="0" smtClean="0"/>
              <a:t>теги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 smtClean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/>
              <a:t>2. </a:t>
            </a:r>
            <a:r>
              <a:rPr lang="uk-UA" sz="6600" dirty="0" err="1" smtClean="0"/>
              <a:t>Инструменты</a:t>
            </a:r>
            <a:r>
              <a:rPr lang="uk-UA" sz="6600" dirty="0" smtClean="0"/>
              <a:t> </a:t>
            </a:r>
            <a:r>
              <a:rPr lang="uk-UA" sz="6600" dirty="0" err="1" smtClean="0"/>
              <a:t>разработчика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39926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723</Words>
  <Application>Microsoft Office PowerPoint</Application>
  <PresentationFormat>Широкоэкранный</PresentationFormat>
  <Paragraphs>98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Segoe UI Semibold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648</cp:revision>
  <dcterms:created xsi:type="dcterms:W3CDTF">2014-11-20T09:08:59Z</dcterms:created>
  <dcterms:modified xsi:type="dcterms:W3CDTF">2020-10-04T15:00:22Z</dcterms:modified>
</cp:coreProperties>
</file>