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8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imag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background-repeat" TargetMode="External"/><Relationship Id="rId5" Type="http://schemas.openxmlformats.org/officeDocument/2006/relationships/hyperlink" Target="https://webref.ru/css/background-position" TargetMode="External"/><Relationship Id="rId4" Type="http://schemas.openxmlformats.org/officeDocument/2006/relationships/hyperlink" Target="https://webref.ru/css/background-siz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gSr7DW_89x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70C0"/>
                </a:solidFill>
              </a:rPr>
              <a:t>box-sizing:content-box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/>
              <a:t>(</a:t>
            </a:r>
            <a:r>
              <a:rPr lang="ru-RU" sz="2000" dirty="0" smtClean="0"/>
              <a:t>по умолчанию</a:t>
            </a:r>
            <a:r>
              <a:rPr lang="en-US" sz="2000" dirty="0" smtClean="0"/>
              <a:t>)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439816" y="198884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6312024" y="1918573"/>
            <a:ext cx="447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width = content-width</a:t>
            </a:r>
            <a:endParaRPr lang="uk-U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3392" y="386104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B050"/>
                </a:solidFill>
              </a:rPr>
              <a:t>box-sizing:border-box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439816" y="3885873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709318" y="3834189"/>
            <a:ext cx="629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width = content-width + padding + border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Styles</a:t>
            </a:r>
            <a:r>
              <a:rPr lang="ru-RU" sz="2400" dirty="0"/>
              <a:t>) </a:t>
            </a:r>
            <a:endParaRPr lang="en-US" sz="2400" dirty="0" smtClean="0"/>
          </a:p>
          <a:p>
            <a:r>
              <a:rPr lang="ru-RU" sz="2400" dirty="0" smtClean="0"/>
              <a:t>может </a:t>
            </a:r>
            <a:r>
              <a:rPr lang="ru-RU" sz="2400" dirty="0"/>
              <a:t>нам показать все размерности </a:t>
            </a:r>
            <a:r>
              <a:rPr lang="ru-RU" sz="2400" dirty="0" smtClean="0"/>
              <a:t>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Скругление</a:t>
            </a:r>
            <a:r>
              <a:rPr lang="ru-RU" sz="3600" b="1" dirty="0" smtClean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7030A0"/>
                </a:solidFill>
              </a:rPr>
              <a:t>border-radius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радиус округления уголков рамки.</a:t>
            </a:r>
            <a:r>
              <a:rPr lang="en-US" sz="2800" dirty="0" smtClean="0"/>
              <a:t> </a:t>
            </a:r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00B050"/>
                </a:solidFill>
              </a:rPr>
              <a:t>box-shadow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отбрасывание тени блоком, набор параметров аналогичен свойству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 smtClean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max-width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max-height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Вариант применения: </a:t>
            </a:r>
            <a:r>
              <a:rPr lang="ru-RU" sz="2000" dirty="0" smtClean="0"/>
              <a:t>границы (</a:t>
            </a:r>
            <a:r>
              <a:rPr lang="ru-RU" sz="2000" i="1" dirty="0" smtClean="0"/>
              <a:t>свойства: </a:t>
            </a:r>
            <a:r>
              <a:rPr lang="en-US" sz="2000" i="1" dirty="0" smtClean="0"/>
              <a:t>min-width, max-width </a:t>
            </a:r>
            <a:r>
              <a:rPr lang="uk-UA" sz="2000" i="1" dirty="0" smtClean="0"/>
              <a:t>и </a:t>
            </a:r>
            <a:r>
              <a:rPr lang="uk-UA" sz="2000" i="1" dirty="0" err="1" smtClean="0"/>
              <a:t>т.д</a:t>
            </a:r>
            <a:r>
              <a:rPr lang="uk-UA" sz="2000" i="1" dirty="0" smtClean="0"/>
              <a:t>.</a:t>
            </a:r>
            <a:r>
              <a:rPr lang="ru-RU" sz="2000" dirty="0" smtClean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Подробнее: </a:t>
            </a:r>
            <a:r>
              <a:rPr lang="ru-RU" sz="2800" b="1" dirty="0">
                <a:hlinkClick r:id="rId2"/>
              </a:rPr>
              <a:t>https://habr.com/ru/post/483634</a:t>
            </a:r>
            <a:r>
              <a:rPr lang="ru-RU" sz="2800" b="1" dirty="0" smtClean="0">
                <a:hlinkClick r:id="rId2"/>
              </a:rPr>
              <a:t>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168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3</a:t>
            </a:r>
            <a:r>
              <a:rPr lang="en-US" sz="6000" dirty="0" smtClean="0"/>
              <a:t>. </a:t>
            </a:r>
            <a:r>
              <a:rPr lang="ru-RU" sz="6000" dirty="0" smtClean="0"/>
              <a:t>Единицы </a:t>
            </a:r>
            <a:r>
              <a:rPr lang="ru-RU" sz="6000" dirty="0"/>
              <a:t>измерения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2918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 smtClean="0"/>
              <a:t> </a:t>
            </a:r>
            <a:r>
              <a:rPr lang="en-US" sz="3600" b="1" dirty="0" smtClean="0"/>
              <a:t>vs. </a:t>
            </a:r>
            <a:r>
              <a:rPr lang="ru-RU" sz="3600" b="1" dirty="0" smtClean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 smtClean="0"/>
              <a:t>единицы измерения</a:t>
            </a:r>
            <a:endParaRPr lang="ru-RU" sz="36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3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 smtClean="0"/>
              <a:t>5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 smtClean="0"/>
              <a:t>12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 smtClean="0"/>
              <a:t>24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50</a:t>
            </a:r>
            <a:r>
              <a:rPr lang="en-US" sz="4800" b="1" dirty="0" smtClean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 smtClean="0"/>
              <a:t>30</a:t>
            </a:r>
            <a:r>
              <a:rPr lang="en-US" sz="4800" b="1" dirty="0" err="1" smtClean="0">
                <a:solidFill>
                  <a:srgbClr val="0070C0"/>
                </a:solidFill>
              </a:rPr>
              <a:t>vw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100</a:t>
            </a:r>
            <a:r>
              <a:rPr lang="en-US" sz="4800" b="1" dirty="0" err="1" smtClean="0">
                <a:solidFill>
                  <a:srgbClr val="0070C0"/>
                </a:solidFill>
              </a:rPr>
              <a:t>vh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3</a:t>
            </a:r>
            <a:r>
              <a:rPr lang="en-US" sz="4800" b="1" dirty="0" smtClean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</a:t>
            </a:r>
            <a:r>
              <a:rPr lang="en-US" sz="2800" dirty="0" smtClean="0"/>
              <a:t> </a:t>
            </a:r>
            <a:r>
              <a:rPr lang="ru-RU" sz="2800" dirty="0" smtClean="0"/>
              <a:t>поддерживает множество </a:t>
            </a:r>
            <a:r>
              <a:rPr lang="ru-RU" sz="2800" b="1" dirty="0" smtClean="0"/>
              <a:t>единиц измерения</a:t>
            </a:r>
            <a:r>
              <a:rPr lang="ru-RU" sz="2800" dirty="0" smtClean="0"/>
              <a:t>, но все они делятся на две группы: абсолютные и относительные.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CSS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ru-RU" b="1" dirty="0" smtClean="0">
                          <a:effectLst/>
                        </a:rPr>
                        <a:t>Пиксель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 smtClean="0">
                          <a:effectLst/>
                        </a:rPr>
                        <a:t>…</a:t>
                      </a:r>
                      <a:endParaRPr lang="en-US" b="1" i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smtClean="0">
                          <a:effectLst/>
                        </a:rPr>
                        <a:t>rem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 smtClean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 smtClean="0">
                          <a:effectLst/>
                        </a:rPr>
                        <a:t>font-size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uk-UA" baseline="0" dirty="0" smtClean="0">
                          <a:effectLst/>
                        </a:rPr>
                        <a:t>заданого для </a:t>
                      </a:r>
                      <a:r>
                        <a:rPr lang="uk-UA" baseline="0" dirty="0" err="1" smtClean="0">
                          <a:effectLst/>
                        </a:rPr>
                        <a:t>тега</a:t>
                      </a:r>
                      <a:r>
                        <a:rPr lang="uk-UA" baseline="0" dirty="0" smtClean="0">
                          <a:effectLst/>
                        </a:rPr>
                        <a:t> </a:t>
                      </a:r>
                      <a:r>
                        <a:rPr lang="en-US" i="1" baseline="0" dirty="0" smtClean="0">
                          <a:effectLst/>
                        </a:rPr>
                        <a:t>&lt;html&gt;</a:t>
                      </a:r>
                      <a:r>
                        <a:rPr lang="en-US" baseline="0" dirty="0" smtClean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 smtClean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Рассчитывается,</a:t>
                      </a:r>
                      <a:r>
                        <a:rPr lang="ru-RU" baseline="0" dirty="0" smtClean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30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pic>
        <p:nvPicPr>
          <p:cNvPr id="1026" name="Picture 2" descr="http://www.getgrawlix.com/blog_content/tips-to-optimize-graphics/Using-hardware-pi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268760"/>
            <a:ext cx="4392488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40217" y="1905217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51584" y="3645024"/>
            <a:ext cx="74168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getgrawlix.com/blog_content/tips-to-optimize-graphics/Using-reference-pix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0" y="3861048"/>
            <a:ext cx="4538935" cy="2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40216" y="4293096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CSS</a:t>
            </a:r>
          </a:p>
          <a:p>
            <a:pPr algn="ctr"/>
            <a:r>
              <a:rPr lang="ru-RU" sz="3600" dirty="0"/>
              <a:t>язык описания </a:t>
            </a:r>
          </a:p>
          <a:p>
            <a:pPr algn="ctr"/>
            <a:r>
              <a:rPr lang="ru-RU" sz="3600" dirty="0"/>
              <a:t>внешнего вида документа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Единицы измерения </a:t>
            </a:r>
            <a:r>
              <a:rPr lang="en-US" sz="4400" b="1" dirty="0" smtClean="0"/>
              <a:t>REM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163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https://webref.ru/css/value/size</a:t>
            </a:r>
            <a:endParaRPr lang="uk-UA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1984" y="1412777"/>
            <a:ext cx="4752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</a:t>
            </a:r>
            <a:r>
              <a:rPr lang="en-US" sz="2400" dirty="0" smtClean="0"/>
              <a:t> – </a:t>
            </a:r>
            <a:r>
              <a:rPr lang="ru-RU" sz="2400" dirty="0" smtClean="0"/>
              <a:t>относительная единица измерения которая рассчитывается относительно размера который был задан для </a:t>
            </a:r>
            <a:r>
              <a:rPr lang="en-US" sz="2400" b="1" dirty="0" smtClean="0"/>
              <a:t>font-size</a:t>
            </a:r>
            <a:r>
              <a:rPr lang="en-US" sz="2400" dirty="0" smtClean="0"/>
              <a:t> </a:t>
            </a:r>
            <a:r>
              <a:rPr lang="ru-RU" sz="2400" dirty="0" smtClean="0"/>
              <a:t>у тега </a:t>
            </a:r>
            <a:r>
              <a:rPr lang="en-US" sz="2400" b="1" dirty="0" smtClean="0"/>
              <a:t>html</a:t>
            </a:r>
            <a:r>
              <a:rPr lang="en-US" sz="2400" dirty="0" smtClean="0"/>
              <a:t>. </a:t>
            </a:r>
            <a:r>
              <a:rPr lang="ru-RU" sz="2400" dirty="0" smtClean="0"/>
              <a:t> В приведенном коде размер шрифта у </a:t>
            </a:r>
            <a:r>
              <a:rPr lang="en-US" sz="2400" b="1" dirty="0" smtClean="0"/>
              <a:t>h1</a:t>
            </a:r>
            <a:r>
              <a:rPr lang="en-US" sz="2400" dirty="0" smtClean="0"/>
              <a:t> </a:t>
            </a:r>
            <a:r>
              <a:rPr lang="ru-RU" sz="2400" dirty="0" smtClean="0"/>
              <a:t>будет </a:t>
            </a:r>
            <a:r>
              <a:rPr lang="ru-RU" sz="2400" b="1" dirty="0" smtClean="0"/>
              <a:t>24</a:t>
            </a:r>
            <a:r>
              <a:rPr lang="en-US" sz="2400" b="1" dirty="0" err="1" smtClean="0"/>
              <a:t>pt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12pt * 2</a:t>
            </a:r>
            <a:r>
              <a:rPr lang="en-US" sz="2400" dirty="0" smtClean="0"/>
              <a:t>), </a:t>
            </a:r>
            <a:r>
              <a:rPr lang="ru-RU" sz="2400" dirty="0" smtClean="0"/>
              <a:t>у тега </a:t>
            </a:r>
            <a:r>
              <a:rPr lang="en-US" sz="2400" b="1" dirty="0" smtClean="0"/>
              <a:t>p </a:t>
            </a:r>
            <a:r>
              <a:rPr lang="ru-RU" sz="2400" dirty="0" smtClean="0"/>
              <a:t>размер шрифта будет </a:t>
            </a:r>
            <a:r>
              <a:rPr lang="ru-RU" sz="2400" b="1" dirty="0" smtClean="0"/>
              <a:t>14.4</a:t>
            </a:r>
            <a:r>
              <a:rPr lang="en-US" sz="2400" b="1" dirty="0" err="1" smtClean="0"/>
              <a:t>pt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12</a:t>
            </a:r>
            <a:r>
              <a:rPr lang="en-US" sz="2400" i="1" dirty="0" err="1" smtClean="0"/>
              <a:t>pt</a:t>
            </a:r>
            <a:r>
              <a:rPr lang="en-US" sz="2400" i="1" dirty="0" smtClean="0"/>
              <a:t> * 1.2</a:t>
            </a:r>
            <a:r>
              <a:rPr lang="ru-RU" sz="2400" dirty="0" smtClean="0"/>
              <a:t>)</a:t>
            </a:r>
            <a:r>
              <a:rPr lang="en-US" sz="2400" dirty="0" smtClean="0"/>
              <a:t>, </a:t>
            </a:r>
            <a:r>
              <a:rPr lang="ru-RU" sz="2400" dirty="0" smtClean="0"/>
              <a:t>а отступ </a:t>
            </a:r>
            <a:r>
              <a:rPr lang="ru-RU" sz="2400" b="1" dirty="0" smtClean="0"/>
              <a:t>18</a:t>
            </a:r>
            <a:r>
              <a:rPr lang="en-US" sz="2400" b="1" dirty="0" err="1" smtClean="0"/>
              <a:t>pt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12 * 1.5</a:t>
            </a:r>
            <a:r>
              <a:rPr lang="en-US" sz="2400" dirty="0" smtClean="0"/>
              <a:t>); </a:t>
            </a:r>
            <a:endParaRPr lang="uk-UA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24744"/>
            <a:ext cx="4536504" cy="43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</a:t>
            </a:r>
            <a:r>
              <a:rPr lang="ru-RU" sz="3600" b="1" dirty="0" smtClean="0"/>
              <a:t>измерений -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5. Немного практики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12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 smtClean="0"/>
              <a:t> </a:t>
            </a:r>
            <a:r>
              <a:rPr lang="en-US" sz="4400" b="1" dirty="0" smtClean="0"/>
              <a:t>Box Model</a:t>
            </a:r>
            <a:r>
              <a:rPr lang="uk-UA" sz="4400" b="1" dirty="0" smtClean="0"/>
              <a:t> и компонент</a:t>
            </a:r>
            <a:r>
              <a:rPr lang="ru-RU" sz="4400" b="1" dirty="0" smtClean="0"/>
              <a:t>ы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30" t="5161" r="6700" b="9694"/>
          <a:stretch/>
        </p:blipFill>
        <p:spPr>
          <a:xfrm>
            <a:off x="407368" y="1232466"/>
            <a:ext cx="5400600" cy="47525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951984" y="2708920"/>
            <a:ext cx="57143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webref.ru/css/background-image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webref.ru/css/background-size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hlinkClick r:id="rId5"/>
              </a:rPr>
              <a:t>https://</a:t>
            </a:r>
            <a:r>
              <a:rPr lang="en-US" sz="2400" b="1" dirty="0" smtClean="0">
                <a:hlinkClick r:id="rId5"/>
              </a:rPr>
              <a:t>webref.ru/css/background-position</a:t>
            </a:r>
            <a:endParaRPr lang="en-US" sz="2400" b="1" dirty="0" smtClean="0"/>
          </a:p>
          <a:p>
            <a:r>
              <a:rPr lang="en-US" sz="2400" b="1" dirty="0">
                <a:hlinkClick r:id="rId6"/>
              </a:rPr>
              <a:t>https://</a:t>
            </a:r>
            <a:r>
              <a:rPr lang="en-US" sz="2400" b="1" dirty="0" smtClean="0">
                <a:hlinkClick r:id="rId6"/>
              </a:rPr>
              <a:t>webref.ru/css/background-repeat</a:t>
            </a:r>
            <a:r>
              <a:rPr lang="en-US" sz="2400" b="1" dirty="0"/>
              <a:t/>
            </a:r>
            <a:br>
              <a:rPr lang="en-US" sz="2400" b="1" dirty="0"/>
            </a:b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51984" y="23088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Свойства</a:t>
            </a:r>
            <a:r>
              <a:rPr lang="uk-UA" sz="2000" b="1" dirty="0" smtClean="0"/>
              <a:t> </a:t>
            </a:r>
            <a:r>
              <a:rPr lang="ru-RU" sz="2000" b="1" dirty="0" smtClean="0"/>
              <a:t>которые будут полезны: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Будет полезным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9190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2802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Подробнее о </a:t>
            </a:r>
            <a:r>
              <a:rPr lang="en-US" sz="3200" b="1" dirty="0" smtClean="0"/>
              <a:t>REM</a:t>
            </a:r>
            <a:r>
              <a:rPr lang="ru-RU" sz="3200" b="1" dirty="0" smtClean="0"/>
              <a:t> и не только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35995" y="5642084"/>
            <a:ext cx="499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youtu.be/gSr7DW_89xU</a:t>
            </a:r>
            <a:endParaRPr lang="uk-UA" sz="2800" b="1" dirty="0"/>
          </a:p>
        </p:txBody>
      </p:sp>
      <p:pic>
        <p:nvPicPr>
          <p:cNvPr id="1026" name="Picture 2" descr="https://s3-eu-west-1.amazonaws.com/engage-site-cms/craft/uploads/Blog/2018/em-vs-rem-vs-px/8c0194fc81cc2ce455910deffaa9b879.png?mtime=201804231304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772816"/>
            <a:ext cx="6321441" cy="33335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Домашнее</a:t>
            </a:r>
          </a:p>
          <a:p>
            <a:pPr algn="ctr"/>
            <a:r>
              <a:rPr lang="ru-RU" sz="7200" dirty="0"/>
              <a:t> задание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r>
              <a:rPr lang="ru-RU" sz="3600" b="1" dirty="0"/>
              <a:t> </a:t>
            </a:r>
            <a:r>
              <a:rPr lang="en-US" sz="3600" b="1" dirty="0"/>
              <a:t>|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3 </a:t>
            </a:r>
            <a:r>
              <a:rPr lang="ru-RU" sz="3600" b="1" dirty="0" smtClean="0"/>
              <a:t>этапа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Создайте адаптивный «контейнер» в </a:t>
            </a:r>
            <a:r>
              <a:rPr lang="ru-RU" sz="2800" b="1" dirty="0" smtClean="0"/>
              <a:t>60%</a:t>
            </a:r>
            <a:r>
              <a:rPr lang="ru-RU" sz="2800" dirty="0" smtClean="0"/>
              <a:t> от ширины видимой</a:t>
            </a:r>
            <a:r>
              <a:rPr lang="uk-UA" sz="2800" dirty="0" smtClean="0"/>
              <a:t> </a:t>
            </a:r>
            <a:r>
              <a:rPr lang="ru-RU" sz="2800" dirty="0" smtClean="0"/>
              <a:t>области</a:t>
            </a:r>
            <a:r>
              <a:rPr lang="uk-UA" sz="2800" dirty="0" smtClean="0"/>
              <a:t> браузера</a:t>
            </a:r>
            <a:r>
              <a:rPr lang="ru-RU" sz="2800" dirty="0" smtClean="0"/>
              <a:t>, но в рамках </a:t>
            </a:r>
            <a:r>
              <a:rPr lang="uk-UA" sz="2800" dirty="0" smtClean="0"/>
              <a:t>от </a:t>
            </a:r>
            <a:r>
              <a:rPr lang="uk-UA" sz="2800" b="1" dirty="0" smtClean="0"/>
              <a:t>460</a:t>
            </a:r>
            <a:r>
              <a:rPr lang="uk-UA" sz="2800" dirty="0" smtClean="0"/>
              <a:t> до </a:t>
            </a:r>
            <a:r>
              <a:rPr lang="uk-UA" sz="2800" b="1" dirty="0" smtClean="0"/>
              <a:t>960</a:t>
            </a:r>
            <a:r>
              <a:rPr lang="uk-UA" sz="2800" dirty="0" smtClean="0"/>
              <a:t> </a:t>
            </a:r>
            <a:r>
              <a:rPr lang="ru-RU" sz="2800" dirty="0" smtClean="0"/>
              <a:t>пикселей. Внутри него разместите контент как на макете.   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4" y="1609265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78" y="2243645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150" y="2880320"/>
            <a:ext cx="4284890" cy="285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9616" y="18864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552" y="508518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на языке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состоит из стилевых правил, каждое правило содержит </a:t>
            </a:r>
            <a:r>
              <a:rPr lang="ru-RU" b="1" dirty="0" smtClean="0"/>
              <a:t>селектор</a:t>
            </a:r>
            <a:r>
              <a:rPr lang="ru-RU" dirty="0" smtClean="0"/>
              <a:t> (указание на то какие теги необходимо оформить эти правилом) и набор </a:t>
            </a:r>
            <a:r>
              <a:rPr lang="ru-RU" b="1" dirty="0" smtClean="0"/>
              <a:t>стилевых свойств</a:t>
            </a:r>
            <a:r>
              <a:rPr lang="ru-RU" dirty="0" smtClean="0"/>
              <a:t>, которые и задают оформление (на примере </a:t>
            </a:r>
            <a:r>
              <a:rPr lang="en-US" i="1" dirty="0" smtClean="0"/>
              <a:t>color</a:t>
            </a:r>
            <a:r>
              <a:rPr lang="en-US" dirty="0" smtClean="0"/>
              <a:t>, </a:t>
            </a:r>
            <a:r>
              <a:rPr lang="en-US" b="1" i="1" dirty="0" smtClean="0"/>
              <a:t>font-size</a:t>
            </a:r>
            <a:r>
              <a:rPr lang="ru-RU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001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Типографика</a:t>
            </a:r>
            <a:r>
              <a:rPr lang="ru-RU" sz="3300" b="1" dirty="0"/>
              <a:t> </a:t>
            </a:r>
            <a:r>
              <a:rPr lang="ru-RU" sz="3300" b="1" dirty="0" smtClean="0"/>
              <a:t>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 smtClean="0">
                <a:solidFill>
                  <a:srgbClr val="00B050"/>
                </a:solidFill>
              </a:rPr>
              <a:t>типографике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</a:t>
            </a:r>
            <a:r>
              <a:rPr lang="en-US" sz="2800" b="1" dirty="0" smtClean="0">
                <a:hlinkClick r:id="rId2"/>
              </a:rPr>
              <a:t>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1</a:t>
            </a:r>
            <a:r>
              <a:rPr lang="en-US" sz="6000" dirty="0" smtClean="0"/>
              <a:t>. </a:t>
            </a:r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3204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</a:t>
            </a:r>
            <a:r>
              <a:rPr lang="en-US" sz="3600" b="1" dirty="0" smtClean="0"/>
              <a:t>Model</a:t>
            </a:r>
            <a:r>
              <a:rPr lang="ru-RU" sz="3600" b="1" dirty="0" smtClean="0"/>
              <a:t> на практике</a:t>
            </a:r>
            <a:endParaRPr lang="en-US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81147"/>
            <a:ext cx="5792761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20136" y="134076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</a:t>
            </a:r>
            <a:r>
              <a:rPr lang="uk-UA" sz="2400" dirty="0" err="1" smtClean="0"/>
              <a:t>Пять</a:t>
            </a:r>
            <a:r>
              <a:rPr lang="uk-UA" sz="2400" dirty="0" smtClean="0"/>
              <a:t> </a:t>
            </a:r>
            <a:r>
              <a:rPr lang="uk-UA" sz="2400" dirty="0" err="1" smtClean="0"/>
              <a:t>блоков</a:t>
            </a:r>
            <a:r>
              <a:rPr lang="ru-RU" sz="2400" dirty="0" smtClean="0"/>
              <a:t> </a:t>
            </a:r>
            <a:r>
              <a:rPr lang="en-US" sz="2400" b="1" dirty="0" smtClean="0"/>
              <a:t>&lt;div&gt; </a:t>
            </a:r>
            <a:r>
              <a:rPr lang="uk-UA" sz="2400" dirty="0" smtClean="0"/>
              <a:t>с </a:t>
            </a:r>
            <a:r>
              <a:rPr lang="en-US" sz="2400" dirty="0" smtClean="0"/>
              <a:t>200</a:t>
            </a:r>
            <a:r>
              <a:rPr lang="uk-UA" sz="2400" dirty="0" smtClean="0"/>
              <a:t>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2</a:t>
            </a:r>
            <a:r>
              <a:rPr lang="en-US" sz="6000" dirty="0" smtClean="0"/>
              <a:t>. CSS </a:t>
            </a:r>
            <a:r>
              <a:rPr lang="en-US" sz="6000" dirty="0"/>
              <a:t>Box Model</a:t>
            </a:r>
          </a:p>
          <a:p>
            <a:pPr algn="ctr"/>
            <a:r>
              <a:rPr lang="ru-RU" sz="3600" dirty="0"/>
              <a:t>или </a:t>
            </a:r>
          </a:p>
          <a:p>
            <a:pPr algn="ctr"/>
            <a:r>
              <a:rPr lang="ru-RU" sz="6000" dirty="0"/>
              <a:t>О размерах элемента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</a:t>
            </a:r>
            <a:r>
              <a:rPr lang="ru-RU" sz="2800" dirty="0" smtClean="0"/>
              <a:t>элемента</a:t>
            </a:r>
            <a:r>
              <a:rPr lang="en-US" sz="2800" dirty="0" smtClean="0"/>
              <a:t>: </a:t>
            </a:r>
            <a:r>
              <a:rPr lang="ru-RU" sz="2800" dirty="0" smtClean="0"/>
              <a:t>высоты</a:t>
            </a:r>
            <a:r>
              <a:rPr lang="en-US" sz="2800" dirty="0" smtClean="0"/>
              <a:t> - </a:t>
            </a:r>
            <a:r>
              <a:rPr lang="en-US" sz="2800" b="1" dirty="0" smtClean="0"/>
              <a:t>height</a:t>
            </a:r>
            <a:r>
              <a:rPr lang="ru-RU" sz="2800" dirty="0" smtClean="0"/>
              <a:t>, ширины</a:t>
            </a:r>
            <a:r>
              <a:rPr lang="en-US" sz="2800" dirty="0" smtClean="0"/>
              <a:t> - </a:t>
            </a:r>
            <a:r>
              <a:rPr lang="en-US" sz="2800" b="1" dirty="0" smtClean="0"/>
              <a:t>width</a:t>
            </a:r>
            <a:r>
              <a:rPr lang="ru-RU" sz="2800" dirty="0" smtClean="0"/>
              <a:t>, отступов</a:t>
            </a:r>
            <a:r>
              <a:rPr lang="en-US" sz="2800" dirty="0" smtClean="0"/>
              <a:t> (</a:t>
            </a:r>
            <a:r>
              <a:rPr lang="ru-RU" sz="2800" dirty="0" smtClean="0"/>
              <a:t>внутренних – </a:t>
            </a:r>
            <a:r>
              <a:rPr lang="en-US" sz="2800" b="1" dirty="0" smtClean="0"/>
              <a:t>padding</a:t>
            </a:r>
            <a:r>
              <a:rPr lang="en-US" sz="2800" dirty="0" smtClean="0"/>
              <a:t>, </a:t>
            </a:r>
            <a:r>
              <a:rPr lang="ru-RU" sz="2800" dirty="0" smtClean="0"/>
              <a:t>внешних - </a:t>
            </a:r>
            <a:r>
              <a:rPr lang="en-US" sz="2800" b="1" dirty="0" smtClean="0"/>
              <a:t>margin</a:t>
            </a:r>
            <a:r>
              <a:rPr lang="en-US" sz="2800" dirty="0" smtClean="0"/>
              <a:t>)</a:t>
            </a:r>
            <a:r>
              <a:rPr lang="ru-RU" sz="2800" dirty="0" smtClean="0"/>
              <a:t>, рамки</a:t>
            </a:r>
            <a:r>
              <a:rPr lang="en-US" sz="2800" dirty="0" smtClean="0"/>
              <a:t> – </a:t>
            </a:r>
            <a:r>
              <a:rPr lang="en-US" sz="2800" b="1" dirty="0" smtClean="0"/>
              <a:t>border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</a:t>
            </a:r>
            <a:r>
              <a:rPr lang="uk-UA" b="1" dirty="0" smtClean="0">
                <a:hlinkClick r:id="rId6"/>
              </a:rPr>
              <a:t>webref.ru/css/type/</a:t>
            </a:r>
            <a:r>
              <a:rPr lang="en-US" b="1" dirty="0" smtClean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027224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1721271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060016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Есть возможность задать сразу четыре значения через пробел (</a:t>
            </a:r>
            <a:r>
              <a:rPr lang="en-US" sz="2200" b="1" dirty="0" smtClean="0"/>
              <a:t>top, right, bottom, left</a:t>
            </a:r>
            <a:r>
              <a:rPr lang="ru-RU" sz="2200" dirty="0" smtClean="0"/>
              <a:t>)</a:t>
            </a:r>
            <a:r>
              <a:rPr lang="en-US" sz="2200" dirty="0" smtClean="0"/>
              <a:t>. </a:t>
            </a:r>
            <a:r>
              <a:rPr lang="ru-RU" sz="2200" dirty="0" smtClean="0"/>
              <a:t>А также для левого и правого отступа </a:t>
            </a:r>
            <a:r>
              <a:rPr lang="en-US" sz="2200" dirty="0" smtClean="0"/>
              <a:t>margin </a:t>
            </a:r>
            <a:r>
              <a:rPr lang="ru-RU" sz="2200" dirty="0" smtClean="0"/>
              <a:t>есть возможность задать автоматических расчёт отступов при помощи значения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</a:t>
            </a:r>
            <a:r>
              <a:rPr lang="en-US" b="1" dirty="0" smtClean="0"/>
              <a:t>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</a:t>
            </a:r>
            <a:r>
              <a:rPr lang="en-US" sz="2400" b="1" dirty="0" smtClean="0"/>
              <a:t>20px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margin-bottom: </a:t>
            </a:r>
            <a:r>
              <a:rPr lang="en-US" sz="2400" b="1" dirty="0" smtClean="0"/>
              <a:t>30px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margin-left: </a:t>
            </a:r>
            <a:r>
              <a:rPr lang="en-US" sz="2400" b="1" dirty="0" smtClean="0"/>
              <a:t>40px</a:t>
            </a:r>
            <a:r>
              <a:rPr lang="en-US" sz="2400" b="1" dirty="0"/>
              <a:t>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401958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</a:t>
            </a:r>
            <a:r>
              <a:rPr lang="ru-RU" sz="2400" dirty="0" smtClean="0"/>
              <a:t>отступы</a:t>
            </a:r>
            <a:r>
              <a:rPr lang="en-US" sz="2400" dirty="0" smtClean="0"/>
              <a:t> (</a:t>
            </a:r>
            <a:r>
              <a:rPr lang="en-US" sz="2400" b="1" dirty="0" smtClean="0"/>
              <a:t>padding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рамка</a:t>
            </a:r>
            <a:r>
              <a:rPr lang="en-US" sz="2400" dirty="0" smtClean="0"/>
              <a:t> (</a:t>
            </a:r>
            <a:r>
              <a:rPr lang="en-US" sz="2400" b="1" dirty="0" smtClean="0"/>
              <a:t>border</a:t>
            </a:r>
            <a:r>
              <a:rPr lang="en-US" sz="2400" dirty="0" smtClean="0"/>
              <a:t>)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5775647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949</Words>
  <Application>Microsoft Office PowerPoint</Application>
  <PresentationFormat>Широкоэкранный</PresentationFormat>
  <Paragraphs>168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601</cp:revision>
  <dcterms:created xsi:type="dcterms:W3CDTF">2014-11-20T09:08:59Z</dcterms:created>
  <dcterms:modified xsi:type="dcterms:W3CDTF">2020-10-04T15:03:28Z</dcterms:modified>
</cp:coreProperties>
</file>