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380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2" r:id="rId27"/>
    <p:sldId id="373" r:id="rId28"/>
    <p:sldId id="374" r:id="rId29"/>
    <p:sldId id="375" r:id="rId30"/>
    <p:sldId id="376" r:id="rId31"/>
    <p:sldId id="377" r:id="rId32"/>
    <p:sldId id="378" r:id="rId33"/>
    <p:sldId id="379" r:id="rId3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80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7" autoAdjust="0"/>
    <p:restoredTop sz="94660"/>
  </p:normalViewPr>
  <p:slideViewPr>
    <p:cSldViewPr>
      <p:cViewPr varScale="1">
        <p:scale>
          <a:sx n="97" d="100"/>
          <a:sy n="97" d="100"/>
        </p:scale>
        <p:origin x="84" y="3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04.10.2020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003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176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1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4" indent="0">
              <a:buNone/>
              <a:defRPr sz="1600" b="1"/>
            </a:lvl6pPr>
            <a:lvl7pPr marL="2743085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7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1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4" indent="0">
              <a:buNone/>
              <a:defRPr sz="2000"/>
            </a:lvl6pPr>
            <a:lvl7pPr marL="2743085" indent="0">
              <a:buNone/>
              <a:defRPr sz="2000"/>
            </a:lvl7pPr>
            <a:lvl8pPr marL="3200266" indent="0">
              <a:buNone/>
              <a:defRPr sz="2000"/>
            </a:lvl8pPr>
            <a:lvl9pPr marL="3657447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1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4" indent="0">
              <a:buNone/>
              <a:defRPr sz="900"/>
            </a:lvl6pPr>
            <a:lvl7pPr marL="2743085" indent="0">
              <a:buNone/>
              <a:defRPr sz="900"/>
            </a:lvl7pPr>
            <a:lvl8pPr marL="3200266" indent="0">
              <a:buNone/>
              <a:defRPr sz="900"/>
            </a:lvl8pPr>
            <a:lvl9pPr marL="3657447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04.10.2020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36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9" indent="-285738" algn="l" defTabSz="91436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2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defTabSz="91436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defTabSz="91436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live.ru/css/nikto-ne-znaet-css-specifichnost-ne-kaskad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io/JU2Za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ebref.ru/css/selector/attr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ebref.ru/css/type/pseudoclas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ss4-selectors.com/selector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io/JU2nU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flukeout.github.io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youtu.be/CDWMSF0nI2A?t=1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.io/JU2O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CSS </a:t>
            </a:r>
            <a:r>
              <a:rPr lang="ru-RU" sz="4400" b="1" dirty="0" smtClean="0">
                <a:solidFill>
                  <a:schemeClr val="bg1"/>
                </a:solidFill>
                <a:latin typeface="+mj-lt"/>
              </a:rPr>
              <a:t>Селекторы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0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344850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/>
              <a:t>Сложный </a:t>
            </a:r>
            <a:r>
              <a:rPr lang="ru-RU" sz="4000" b="1" dirty="0"/>
              <a:t>селектор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92144" y="1443548"/>
            <a:ext cx="41296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Сложный </a:t>
            </a:r>
            <a:r>
              <a:rPr lang="ru-RU" sz="2400" dirty="0"/>
              <a:t>селектор позволяет задать правило для тегов которые должны соответствовать нескольким простым </a:t>
            </a:r>
            <a:r>
              <a:rPr lang="ru-RU" sz="2400" dirty="0" smtClean="0"/>
              <a:t>селекторам одновременно, </a:t>
            </a:r>
            <a:r>
              <a:rPr lang="ru-RU" sz="2400" dirty="0"/>
              <a:t>например: </a:t>
            </a:r>
            <a:r>
              <a:rPr lang="ru-RU" sz="2400" i="1" dirty="0">
                <a:solidFill>
                  <a:srgbClr val="0070C0"/>
                </a:solidFill>
              </a:rPr>
              <a:t>иметь два определенных класса</a:t>
            </a:r>
            <a:r>
              <a:rPr lang="ru-RU" sz="2400" dirty="0"/>
              <a:t>, или </a:t>
            </a:r>
            <a:r>
              <a:rPr lang="ru-RU" sz="2400" i="1" dirty="0">
                <a:solidFill>
                  <a:srgbClr val="00B050"/>
                </a:solidFill>
              </a:rPr>
              <a:t>тег должен быть определенного типа и иметь определённый класс</a:t>
            </a:r>
            <a:r>
              <a:rPr lang="ru-RU" sz="2400" dirty="0"/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628800"/>
            <a:ext cx="6083820" cy="3384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314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0883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886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err="1" smtClean="0"/>
              <a:t>Псевдокласс</a:t>
            </a:r>
            <a:r>
              <a:rPr lang="en-US" sz="3200" b="1" dirty="0" smtClean="0"/>
              <a:t> :</a:t>
            </a:r>
            <a:r>
              <a:rPr lang="en-US" sz="3200" b="1" dirty="0"/>
              <a:t>not</a:t>
            </a:r>
            <a:r>
              <a:rPr lang="en-US" sz="3200" b="1" dirty="0" smtClean="0"/>
              <a:t>()</a:t>
            </a:r>
            <a:endParaRPr lang="en-US" sz="32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919536" y="4201022"/>
            <a:ext cx="83529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Селектор с отрицанием позволит выбрать все теги с классом </a:t>
            </a:r>
            <a:r>
              <a:rPr lang="en-US" sz="2400" b="1" dirty="0"/>
              <a:t>.cat</a:t>
            </a:r>
            <a:r>
              <a:rPr lang="ru-RU" sz="2400" b="1" dirty="0"/>
              <a:t> </a:t>
            </a:r>
            <a:r>
              <a:rPr lang="ru-RU" sz="2400" dirty="0"/>
              <a:t>за исключением тех, которые еще имеют и класс </a:t>
            </a:r>
            <a:r>
              <a:rPr lang="ru-RU" sz="2400" b="1" dirty="0"/>
              <a:t>.</a:t>
            </a:r>
            <a:r>
              <a:rPr lang="en-US" sz="2400" b="1" dirty="0" smtClean="0"/>
              <a:t>dog</a:t>
            </a:r>
            <a:r>
              <a:rPr lang="ru-RU" sz="2400" b="1" dirty="0" smtClean="0"/>
              <a:t> </a:t>
            </a:r>
            <a:r>
              <a:rPr lang="ru-RU" sz="2400" dirty="0" smtClean="0"/>
              <a:t>Селектор </a:t>
            </a:r>
            <a:r>
              <a:rPr lang="ru-RU" sz="2400" dirty="0"/>
              <a:t>отрицания может использоваться и в более сложных выражениях. 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 smtClean="0">
                <a:solidFill>
                  <a:schemeClr val="accent2"/>
                </a:solidFill>
              </a:rPr>
              <a:t>not</a:t>
            </a:r>
            <a:r>
              <a:rPr lang="ru-RU" sz="2400" b="1" dirty="0" smtClean="0">
                <a:solidFill>
                  <a:schemeClr val="accent2"/>
                </a:solidFill>
              </a:rPr>
              <a:t>()</a:t>
            </a:r>
            <a:r>
              <a:rPr lang="en-US" sz="2400" b="1" dirty="0" smtClean="0">
                <a:solidFill>
                  <a:schemeClr val="accent2"/>
                </a:solidFill>
              </a:rPr>
              <a:t> </a:t>
            </a:r>
            <a:r>
              <a:rPr lang="ru-RU" sz="2400" b="1" dirty="0">
                <a:solidFill>
                  <a:schemeClr val="accent2"/>
                </a:solidFill>
              </a:rPr>
              <a:t>принимает только простой селектор!!!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954" y="1196752"/>
            <a:ext cx="6666092" cy="25809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862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57132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/>
              <a:t>Псевдоклассы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75520" y="1988840"/>
            <a:ext cx="91450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Если вы встречаете в </a:t>
            </a:r>
            <a:r>
              <a:rPr lang="en-US" sz="2400" dirty="0"/>
              <a:t>CSS</a:t>
            </a:r>
            <a:r>
              <a:rPr lang="ru-RU" sz="2400" dirty="0"/>
              <a:t>-селекторе конструкцию записанную через </a:t>
            </a:r>
            <a:r>
              <a:rPr lang="ru-RU" sz="2400" dirty="0" smtClean="0"/>
              <a:t>двоеточие, </a:t>
            </a:r>
            <a:r>
              <a:rPr lang="ru-RU" sz="2400" dirty="0"/>
              <a:t>то такую конструкцию называют </a:t>
            </a:r>
            <a:r>
              <a:rPr lang="ru-RU" sz="2400" b="1" dirty="0" err="1"/>
              <a:t>псевдокласс</a:t>
            </a:r>
            <a:r>
              <a:rPr lang="ru-RU" sz="2400" dirty="0"/>
              <a:t>. </a:t>
            </a:r>
            <a:r>
              <a:rPr lang="ru-RU" sz="2400" dirty="0" err="1"/>
              <a:t>Псевдоклассы</a:t>
            </a:r>
            <a:r>
              <a:rPr lang="ru-RU" sz="2400" dirty="0"/>
              <a:t> используют для того, чтобы указать на тег основываюсь на его позиции в документе или динамическое состояние</a:t>
            </a:r>
            <a:r>
              <a:rPr lang="en-US" sz="2400" dirty="0"/>
              <a:t> </a:t>
            </a:r>
            <a:r>
              <a:rPr lang="ru-RU" sz="2400" dirty="0"/>
              <a:t>или на основании других отличительных особенностей.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448995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Селектор:Псевдокласс</a:t>
            </a:r>
            <a:r>
              <a:rPr lang="ru-R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{...}</a:t>
            </a:r>
            <a:endParaRPr lang="ru-RU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97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3. </a:t>
            </a:r>
            <a:r>
              <a:rPr lang="ru-RU" sz="6000" dirty="0" smtClean="0"/>
              <a:t>Комбинированные селекторы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98240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648368" y="4437112"/>
            <a:ext cx="73448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Это </a:t>
            </a:r>
            <a:r>
              <a:rPr lang="ru-RU" sz="2400" dirty="0" smtClean="0"/>
              <a:t>«соседний» </a:t>
            </a:r>
            <a:r>
              <a:rPr lang="ru-RU" sz="2400" dirty="0"/>
              <a:t>селектор. Он поможет нам выбрать все</a:t>
            </a:r>
            <a:r>
              <a:rPr lang="en-US" sz="2400" dirty="0"/>
              <a:t> </a:t>
            </a:r>
            <a:r>
              <a:rPr lang="ru-RU" sz="2400" dirty="0"/>
              <a:t>теги с классом </a:t>
            </a:r>
            <a:r>
              <a:rPr lang="en-US" sz="2400" b="1" dirty="0"/>
              <a:t>.dog</a:t>
            </a:r>
            <a:r>
              <a:rPr lang="ru-RU" sz="2400" dirty="0"/>
              <a:t>, которые находятся на одном уровне (прямые потомки одного родителя) и следуют за тегом с </a:t>
            </a:r>
            <a:r>
              <a:rPr lang="en-US" sz="2400" b="1" dirty="0"/>
              <a:t>id</a:t>
            </a:r>
            <a:r>
              <a:rPr lang="en-US" sz="2400" dirty="0"/>
              <a:t> </a:t>
            </a:r>
            <a:r>
              <a:rPr lang="ru-RU" sz="2400" dirty="0"/>
              <a:t>равным </a:t>
            </a:r>
            <a:r>
              <a:rPr lang="en-US" sz="2400" b="1" dirty="0"/>
              <a:t>tiger</a:t>
            </a:r>
            <a:r>
              <a:rPr lang="en-US" sz="2400" dirty="0"/>
              <a:t>.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886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Селектор </a:t>
            </a:r>
            <a:r>
              <a:rPr lang="uk-UA" sz="3200" b="1" dirty="0" smtClean="0"/>
              <a:t>«</a:t>
            </a:r>
            <a:r>
              <a:rPr lang="ru-RU" sz="3200" b="1" dirty="0" smtClean="0"/>
              <a:t>соседей»</a:t>
            </a:r>
            <a:endParaRPr lang="en-US" sz="32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340768"/>
            <a:ext cx="6445616" cy="23762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928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5560" y="4365104"/>
            <a:ext cx="83169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Это соседний селектор. Он поможет нам выбрать первый тег с классом </a:t>
            </a:r>
            <a:r>
              <a:rPr lang="en-US" sz="2400" b="1" dirty="0"/>
              <a:t>.dog</a:t>
            </a:r>
            <a:r>
              <a:rPr lang="ru-RU" sz="2400" dirty="0"/>
              <a:t>, который находятся на одном уровне (прямые потомки одного родителя) и следуют </a:t>
            </a:r>
            <a:r>
              <a:rPr lang="ru-RU" sz="2400" b="1" dirty="0"/>
              <a:t>сразу же </a:t>
            </a:r>
            <a:r>
              <a:rPr lang="ru-RU" sz="2400" dirty="0"/>
              <a:t>за тегом с </a:t>
            </a:r>
            <a:r>
              <a:rPr lang="en-US" sz="2400" b="1" dirty="0"/>
              <a:t>id</a:t>
            </a:r>
            <a:r>
              <a:rPr lang="en-US" sz="2400" dirty="0"/>
              <a:t> </a:t>
            </a:r>
            <a:r>
              <a:rPr lang="ru-RU" sz="2400" dirty="0"/>
              <a:t>равным </a:t>
            </a:r>
            <a:r>
              <a:rPr lang="en-US" sz="2400" b="1" dirty="0"/>
              <a:t>tiger</a:t>
            </a:r>
            <a:r>
              <a:rPr lang="en-US" sz="2400" dirty="0"/>
              <a:t>.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7284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Селектор</a:t>
            </a:r>
            <a:r>
              <a:rPr lang="en-US" sz="4000" b="1" dirty="0"/>
              <a:t> </a:t>
            </a:r>
            <a:r>
              <a:rPr lang="ru-RU" sz="4000" b="1" dirty="0"/>
              <a:t>первого </a:t>
            </a:r>
            <a:r>
              <a:rPr lang="ru-RU" sz="4000" b="1" dirty="0" smtClean="0"/>
              <a:t>соседа</a:t>
            </a:r>
            <a:endParaRPr lang="en-US" sz="40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636" y="1340768"/>
            <a:ext cx="6552727" cy="246297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530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60956" y="4365104"/>
            <a:ext cx="907300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Селектор говорит, что правило должно применится к тегу у которого есть класс </a:t>
            </a:r>
            <a:r>
              <a:rPr lang="en-US" sz="2600" b="1" dirty="0"/>
              <a:t>.cat </a:t>
            </a:r>
            <a:r>
              <a:rPr lang="ru-RU" sz="2600" dirty="0"/>
              <a:t>но только если у него среди родителей есть тег с классом </a:t>
            </a:r>
            <a:r>
              <a:rPr lang="en-US" sz="2600" b="1" dirty="0"/>
              <a:t>.dog </a:t>
            </a:r>
            <a:r>
              <a:rPr lang="en-US" sz="2600" dirty="0"/>
              <a:t>(</a:t>
            </a:r>
            <a:r>
              <a:rPr lang="ru-RU" sz="2600" dirty="0"/>
              <a:t>вместо классов можно использовать </a:t>
            </a:r>
            <a:r>
              <a:rPr lang="en-US" sz="2600" dirty="0"/>
              <a:t>id</a:t>
            </a:r>
            <a:r>
              <a:rPr lang="ru-RU" sz="2600" dirty="0"/>
              <a:t>, название тегов или комбинированный селектор).</a:t>
            </a:r>
            <a:endParaRPr lang="uk-UA" sz="2600" dirty="0">
              <a:solidFill>
                <a:srgbClr val="FF000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8007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6817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Селектор дочерних элементов (просто знак пробела) - когда нужно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ru-RU" sz="2400" b="1" dirty="0" smtClean="0"/>
              <a:t>найти </a:t>
            </a:r>
            <a:r>
              <a:rPr lang="ru-RU" sz="2400" b="1" dirty="0"/>
              <a:t>элемент вложенный в другой элемент</a:t>
            </a:r>
            <a:endParaRPr lang="en-US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220" y="1340769"/>
            <a:ext cx="5841592" cy="26642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664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063552" y="4149080"/>
            <a:ext cx="864096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Селектор говорит, что правило должно применится к тегу у которого есть класс </a:t>
            </a:r>
            <a:r>
              <a:rPr lang="en-US" sz="2600" b="1" dirty="0"/>
              <a:t>.cat </a:t>
            </a:r>
            <a:r>
              <a:rPr lang="ru-RU" sz="2600" dirty="0"/>
              <a:t>но только если он </a:t>
            </a:r>
            <a:r>
              <a:rPr lang="ru-RU" sz="2600" b="1" dirty="0"/>
              <a:t>прямой</a:t>
            </a:r>
            <a:r>
              <a:rPr lang="ru-RU" sz="2600" dirty="0"/>
              <a:t> потомок тега с классом </a:t>
            </a:r>
            <a:r>
              <a:rPr lang="en-US" sz="2600" b="1" dirty="0"/>
              <a:t>.dog </a:t>
            </a:r>
            <a:r>
              <a:rPr lang="en-US" sz="2600" dirty="0"/>
              <a:t>(</a:t>
            </a:r>
            <a:r>
              <a:rPr lang="ru-RU" sz="2600" dirty="0"/>
              <a:t>вместо классов можно использовать </a:t>
            </a:r>
            <a:r>
              <a:rPr lang="en-US" sz="2600" dirty="0"/>
              <a:t>id</a:t>
            </a:r>
            <a:r>
              <a:rPr lang="ru-RU" sz="2600" dirty="0"/>
              <a:t>, название тегов или комбинированный селектор).</a:t>
            </a:r>
            <a:endParaRPr lang="uk-UA" sz="2600" dirty="0">
              <a:solidFill>
                <a:srgbClr val="FF000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6575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Прямой селектор дочерних элементов (знак </a:t>
            </a:r>
            <a:r>
              <a:rPr lang="en-US" sz="2400" b="1" dirty="0"/>
              <a:t>‘&gt;’</a:t>
            </a:r>
            <a:r>
              <a:rPr lang="ru-RU" sz="2400" b="1" dirty="0"/>
              <a:t>) - когда нужно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ru-RU" sz="2400" b="1" dirty="0" smtClean="0"/>
              <a:t>найти </a:t>
            </a:r>
            <a:r>
              <a:rPr lang="ru-RU" sz="2400" b="1" dirty="0"/>
              <a:t>элемент</a:t>
            </a:r>
            <a:r>
              <a:rPr lang="en-US" sz="2400" b="1" dirty="0"/>
              <a:t> –</a:t>
            </a:r>
            <a:r>
              <a:rPr lang="ru-RU" sz="2400" b="1" dirty="0"/>
              <a:t> прямой потомок</a:t>
            </a:r>
            <a:endParaRPr lang="en-US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983" y="1484784"/>
            <a:ext cx="5066034" cy="23040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331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4. </a:t>
            </a:r>
            <a:r>
              <a:rPr lang="ru-RU" sz="6000" dirty="0" smtClean="0"/>
              <a:t>Порядковый селектор</a:t>
            </a:r>
            <a:endParaRPr lang="en-US" sz="6000" dirty="0" smtClean="0"/>
          </a:p>
          <a:p>
            <a:pPr algn="ctr"/>
            <a:r>
              <a:rPr lang="en-US" sz="6000" dirty="0" smtClean="0">
                <a:solidFill>
                  <a:srgbClr val="92D050"/>
                </a:solidFill>
              </a:rPr>
              <a:t>:nth-child(n)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4965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852084" y="714176"/>
            <a:ext cx="33123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&lt;div&gt;</a:t>
            </a:r>
            <a:endParaRPr lang="ru-RU" sz="2200" b="1" dirty="0"/>
          </a:p>
          <a:p>
            <a:pPr lvl="1"/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&lt;p&gt;text 1&lt;/p&gt;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2&lt;/p&gt;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&lt;p&gt;text 3&lt;/p&gt;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4&lt;/p&gt;</a:t>
            </a:r>
          </a:p>
          <a:p>
            <a:pPr lvl="1"/>
            <a:r>
              <a:rPr lang="en-US" sz="2200" b="1" dirty="0">
                <a:solidFill>
                  <a:srgbClr val="7030A0"/>
                </a:solidFill>
              </a:rPr>
              <a:t>&lt;p&gt;text 5&lt;/p&gt;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6&lt;/p&gt;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&lt;p&gt;text 7&lt;/p&gt;</a:t>
            </a:r>
          </a:p>
          <a:p>
            <a:pPr lvl="1"/>
            <a:r>
              <a:rPr lang="en-US" sz="2200" b="1" dirty="0">
                <a:solidFill>
                  <a:srgbClr val="3333CC"/>
                </a:solidFill>
              </a:rPr>
              <a:t>&lt;p&gt;text 8&lt;/p&gt;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&lt;p&gt;text 9&lt;/p&gt;</a:t>
            </a:r>
          </a:p>
          <a:p>
            <a:pPr lvl="1"/>
            <a:r>
              <a:rPr lang="en-US" sz="2200" b="1" dirty="0">
                <a:solidFill>
                  <a:srgbClr val="00B050"/>
                </a:solidFill>
              </a:rPr>
              <a:t>&lt;p&gt;text 10&lt;/p&gt;</a:t>
            </a:r>
          </a:p>
          <a:p>
            <a:r>
              <a:rPr lang="en-US" sz="2200" b="1" dirty="0"/>
              <a:t>&lt;/div&gt;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67608" y="764704"/>
            <a:ext cx="410445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p:</a:t>
            </a:r>
            <a:r>
              <a:rPr lang="en-US" b="1" dirty="0">
                <a:solidFill>
                  <a:srgbClr val="FF0000"/>
                </a:solidFill>
              </a:rPr>
              <a:t>nth-child(odd)</a:t>
            </a:r>
            <a:r>
              <a:rPr lang="en-US" dirty="0"/>
              <a:t> {</a:t>
            </a:r>
          </a:p>
          <a:p>
            <a:r>
              <a:rPr lang="en-US" dirty="0"/>
              <a:t>    background: red;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p:</a:t>
            </a:r>
            <a:r>
              <a:rPr lang="en-US" b="1" dirty="0">
                <a:solidFill>
                  <a:srgbClr val="3333CC"/>
                </a:solidFill>
              </a:rPr>
              <a:t>nth-child(even) </a:t>
            </a:r>
            <a:r>
              <a:rPr lang="en-US" dirty="0"/>
              <a:t>{</a:t>
            </a:r>
          </a:p>
          <a:p>
            <a:r>
              <a:rPr lang="en-US" dirty="0"/>
              <a:t>    background: blue;</a:t>
            </a:r>
          </a:p>
          <a:p>
            <a:r>
              <a:rPr lang="en-US" dirty="0"/>
              <a:t>}</a:t>
            </a:r>
            <a:endParaRPr lang="ru-RU" dirty="0"/>
          </a:p>
          <a:p>
            <a:r>
              <a:rPr lang="en-US" dirty="0"/>
              <a:t>p</a:t>
            </a:r>
            <a:r>
              <a:rPr lang="en-US" dirty="0">
                <a:solidFill>
                  <a:srgbClr val="7030A0"/>
                </a:solidFill>
              </a:rPr>
              <a:t>:</a:t>
            </a:r>
            <a:r>
              <a:rPr lang="en-US" b="1" dirty="0">
                <a:solidFill>
                  <a:srgbClr val="7030A0"/>
                </a:solidFill>
              </a:rPr>
              <a:t>nth-child(5)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background:purple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:first-child</a:t>
            </a:r>
            <a:r>
              <a:rPr lang="en-US" b="1" dirty="0">
                <a:solidFill>
                  <a:srgbClr val="3333CC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/>
              <a:t>    background: orange;</a:t>
            </a:r>
          </a:p>
          <a:p>
            <a:r>
              <a:rPr lang="en-US" dirty="0"/>
              <a:t>}</a:t>
            </a:r>
            <a:endParaRPr lang="ru-RU" dirty="0"/>
          </a:p>
          <a:p>
            <a:r>
              <a:rPr lang="en-US" dirty="0"/>
              <a:t>p:</a:t>
            </a:r>
            <a:r>
              <a:rPr lang="en-US" b="1" dirty="0">
                <a:solidFill>
                  <a:srgbClr val="00B050"/>
                </a:solidFill>
              </a:rPr>
              <a:t>last-child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{</a:t>
            </a:r>
          </a:p>
          <a:p>
            <a:r>
              <a:rPr lang="en-US" dirty="0"/>
              <a:t>    background: #green;</a:t>
            </a:r>
          </a:p>
          <a:p>
            <a:r>
              <a:rPr lang="en-US" dirty="0"/>
              <a:t>}</a:t>
            </a:r>
          </a:p>
          <a:p>
            <a:endParaRPr lang="en-US" sz="1600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1584" y="96461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Порядковый селектор</a:t>
            </a:r>
            <a:endParaRPr lang="en-US" sz="36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058081" y="5048016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по селектору нашлось более одного элемента, то </a:t>
            </a:r>
            <a:r>
              <a:rPr lang="ru-RU" dirty="0" err="1"/>
              <a:t>псевдокласс</a:t>
            </a:r>
            <a:r>
              <a:rPr lang="ru-RU" dirty="0"/>
              <a:t> </a:t>
            </a:r>
            <a:r>
              <a:rPr lang="en-US" b="1" dirty="0"/>
              <a:t>:nth-child </a:t>
            </a:r>
            <a:r>
              <a:rPr lang="ru-RU" dirty="0"/>
              <a:t>позволяет уточнить порядковые номера элементов (среди потомков его родителя) которые нас интересуют.</a:t>
            </a:r>
            <a:r>
              <a:rPr lang="en-US" dirty="0"/>
              <a:t> </a:t>
            </a:r>
            <a:r>
              <a:rPr lang="en-US" b="1" dirty="0"/>
              <a:t>:first-child </a:t>
            </a:r>
            <a:r>
              <a:rPr lang="ru-RU" dirty="0"/>
              <a:t>и </a:t>
            </a:r>
            <a:r>
              <a:rPr lang="en-US" b="1" dirty="0"/>
              <a:t>:last-child </a:t>
            </a:r>
            <a:r>
              <a:rPr lang="ru-RU" dirty="0"/>
              <a:t>указывают на элемент если он первый или последний потом своего родителя (</a:t>
            </a:r>
            <a:r>
              <a:rPr lang="ru-RU" dirty="0" err="1"/>
              <a:t>соотвественно</a:t>
            </a:r>
            <a:r>
              <a:rPr lang="ru-RU" dirty="0"/>
              <a:t>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946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3265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Селекторы в </a:t>
            </a:r>
            <a:r>
              <a:rPr lang="en-US" sz="4000" b="1" dirty="0" smtClean="0"/>
              <a:t>CSS</a:t>
            </a:r>
            <a:endParaRPr lang="en-US" sz="4000" b="1" dirty="0"/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7528" y="4005064"/>
            <a:ext cx="900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 </a:t>
            </a:r>
            <a:r>
              <a:rPr lang="ru-RU" sz="2800" b="1" dirty="0"/>
              <a:t>селектор</a:t>
            </a:r>
            <a:r>
              <a:rPr lang="ru-RU" sz="2800" dirty="0"/>
              <a:t>, в составе правила, говорит браузеру к каким </a:t>
            </a:r>
            <a:r>
              <a:rPr lang="ru-RU" sz="2800" dirty="0" smtClean="0"/>
              <a:t>тегам</a:t>
            </a:r>
            <a:r>
              <a:rPr lang="en-US" sz="2800" dirty="0" smtClean="0"/>
              <a:t> </a:t>
            </a:r>
            <a:r>
              <a:rPr lang="ru-RU" sz="2800" dirty="0" smtClean="0"/>
              <a:t>необходимо применить правило применить, </a:t>
            </a:r>
            <a:r>
              <a:rPr lang="ru-RU" sz="2800" dirty="0"/>
              <a:t>т.е. задать условие, по которому браузер определит, подходит тег чтобы </a:t>
            </a:r>
            <a:r>
              <a:rPr lang="ru-RU" sz="2800" dirty="0" smtClean="0"/>
              <a:t>применить к нему правило или </a:t>
            </a:r>
            <a:r>
              <a:rPr lang="ru-RU" sz="2800" dirty="0"/>
              <a:t>нет.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235683" y="3081154"/>
            <a:ext cx="77206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h3</a:t>
            </a:r>
            <a:r>
              <a:rPr lang="en-US" sz="4000" b="1" dirty="0" smtClean="0"/>
              <a:t> </a:t>
            </a:r>
            <a:r>
              <a:rPr lang="en-US" sz="4000" b="1" dirty="0"/>
              <a:t>{ </a:t>
            </a:r>
            <a:r>
              <a:rPr lang="en-US" sz="4000" b="1" dirty="0">
                <a:solidFill>
                  <a:srgbClr val="00B050"/>
                </a:solidFill>
              </a:rPr>
              <a:t>color</a:t>
            </a:r>
            <a:r>
              <a:rPr lang="en-US" sz="4000" b="1" dirty="0"/>
              <a:t>: </a:t>
            </a:r>
            <a:r>
              <a:rPr lang="en-US" sz="4000" b="1" dirty="0">
                <a:solidFill>
                  <a:schemeClr val="accent6"/>
                </a:solidFill>
              </a:rPr>
              <a:t>red</a:t>
            </a:r>
            <a:r>
              <a:rPr lang="en-US" sz="4000" b="1" dirty="0"/>
              <a:t>; </a:t>
            </a:r>
            <a:r>
              <a:rPr lang="en-US" sz="4000" b="1" dirty="0">
                <a:solidFill>
                  <a:srgbClr val="00B050"/>
                </a:solidFill>
              </a:rPr>
              <a:t>margin</a:t>
            </a:r>
            <a:r>
              <a:rPr lang="en-US" sz="4000" b="1" dirty="0"/>
              <a:t>: </a:t>
            </a:r>
            <a:r>
              <a:rPr lang="en-US" sz="4000" b="1" dirty="0">
                <a:solidFill>
                  <a:schemeClr val="accent6"/>
                </a:solidFill>
              </a:rPr>
              <a:t>16px auto</a:t>
            </a:r>
            <a:r>
              <a:rPr lang="en-US" sz="4000" b="1" dirty="0"/>
              <a:t>; }</a:t>
            </a:r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2135560" y="1534726"/>
            <a:ext cx="3528392" cy="1368152"/>
          </a:xfrm>
          <a:prstGeom prst="wedgeRectCallout">
            <a:avLst>
              <a:gd name="adj1" fmla="val -31359"/>
              <a:gd name="adj2" fmla="val 657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chemeClr val="tx1"/>
                </a:solidFill>
              </a:rPr>
              <a:t>CSS </a:t>
            </a:r>
            <a:r>
              <a:rPr lang="ru-RU" sz="2000" b="1" dirty="0">
                <a:solidFill>
                  <a:schemeClr val="tx1"/>
                </a:solidFill>
              </a:rPr>
              <a:t>селектор</a:t>
            </a:r>
            <a:r>
              <a:rPr lang="ru-RU" sz="2000" dirty="0">
                <a:solidFill>
                  <a:schemeClr val="tx1"/>
                </a:solidFill>
              </a:rPr>
              <a:t>, говорит к каким тегам (элементам) будет применятся описываемый стиль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b="1" dirty="0" err="1">
                <a:solidFill>
                  <a:schemeClr val="tx1"/>
                </a:solidFill>
              </a:rPr>
              <a:t>css</a:t>
            </a:r>
            <a:r>
              <a:rPr lang="en-US" sz="2000" b="1" dirty="0">
                <a:solidFill>
                  <a:schemeClr val="tx1"/>
                </a:solidFill>
              </a:rPr>
              <a:t> selector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197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5. </a:t>
            </a:r>
            <a:r>
              <a:rPr lang="ru-RU" sz="6000" strike="sngStrike" dirty="0" smtClean="0"/>
              <a:t>Каскадирование</a:t>
            </a:r>
            <a:endParaRPr lang="ru-RU" sz="6000" strike="sngStrike" dirty="0"/>
          </a:p>
          <a:p>
            <a:pPr algn="ctr"/>
            <a:r>
              <a:rPr lang="ru-RU" sz="6000" strike="sngStrike" dirty="0"/>
              <a:t>Специфичность</a:t>
            </a:r>
          </a:p>
          <a:p>
            <a:pPr algn="ctr"/>
            <a:r>
              <a:rPr lang="ru-RU" sz="6000" dirty="0"/>
              <a:t>Как браузер разрешает противоречия?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94221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5833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276872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 одному тегу могут применятся 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ru-RU" sz="4400" b="1" dirty="0" smtClean="0"/>
              <a:t>несколько </a:t>
            </a:r>
            <a:r>
              <a:rPr lang="ru-RU" sz="4400" b="1" dirty="0"/>
              <a:t>правил, но что 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ru-RU" sz="4400" b="1" dirty="0" smtClean="0"/>
              <a:t>если </a:t>
            </a:r>
            <a:r>
              <a:rPr lang="ru-RU" sz="4400" b="1" dirty="0"/>
              <a:t>они противоречат друг другу?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2114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3552" y="188640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В случае противоречия браузер отдаёт предпочтение одному из стилевых </a:t>
            </a:r>
            <a:r>
              <a:rPr lang="ru-RU" sz="2800" b="1" dirty="0" smtClean="0"/>
              <a:t>свойств. </a:t>
            </a:r>
            <a:r>
              <a:rPr lang="ru-RU" sz="2800" b="1" dirty="0"/>
              <a:t>У правил есть приоритеты.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719737" y="1700808"/>
            <a:ext cx="4689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Порядок приоритетов такой: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08628" y="2276872"/>
            <a:ext cx="82358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ru-RU" dirty="0"/>
              <a:t>Наибольший приоритет имеют стили описанные прямо в теге в атрибуте </a:t>
            </a:r>
            <a:r>
              <a:rPr lang="en-US" b="1" dirty="0"/>
              <a:t>style=“…”</a:t>
            </a:r>
            <a:r>
              <a:rPr lang="ru-RU" dirty="0"/>
              <a:t>;</a:t>
            </a:r>
            <a:endParaRPr lang="en-US" dirty="0"/>
          </a:p>
          <a:p>
            <a:pPr marL="342900" indent="-342900" algn="just">
              <a:buAutoNum type="arabicPeriod"/>
            </a:pPr>
            <a:r>
              <a:rPr lang="ru-RU" dirty="0"/>
              <a:t>Далее следует правила у которых есть селектор по атрибуту </a:t>
            </a:r>
            <a:r>
              <a:rPr lang="en-US" b="1" dirty="0"/>
              <a:t>id</a:t>
            </a:r>
            <a:r>
              <a:rPr lang="ru-RU" dirty="0"/>
              <a:t> т.е. вида </a:t>
            </a:r>
            <a:r>
              <a:rPr lang="en-US" b="1" dirty="0"/>
              <a:t>#report { … }</a:t>
            </a:r>
            <a:r>
              <a:rPr lang="en-US" dirty="0"/>
              <a:t>;</a:t>
            </a:r>
          </a:p>
          <a:p>
            <a:pPr marL="342900" indent="-342900" algn="just">
              <a:buAutoNum type="arabicPeriod"/>
            </a:pPr>
            <a:r>
              <a:rPr lang="ru-RU" dirty="0"/>
              <a:t>После этого следуют правила с селекторами по любым другим атрибутам (в том числе и атрибуту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ru-RU" dirty="0"/>
              <a:t>т.е. вида </a:t>
            </a:r>
            <a:r>
              <a:rPr lang="en-US" b="1" dirty="0"/>
              <a:t>.</a:t>
            </a:r>
            <a:r>
              <a:rPr lang="en-US" b="1" dirty="0" err="1"/>
              <a:t>sometype</a:t>
            </a:r>
            <a:r>
              <a:rPr lang="en-US" b="1" dirty="0"/>
              <a:t> { … }</a:t>
            </a:r>
            <a:r>
              <a:rPr lang="ru-RU" dirty="0"/>
              <a:t>)</a:t>
            </a:r>
            <a:r>
              <a:rPr lang="en-US" dirty="0"/>
              <a:t>;</a:t>
            </a:r>
          </a:p>
          <a:p>
            <a:pPr marL="342900" indent="-342900" algn="just">
              <a:buAutoNum type="arabicPeriod"/>
            </a:pPr>
            <a:r>
              <a:rPr lang="ru-RU" dirty="0"/>
              <a:t>Правила в селекторе которых просто название тега, например </a:t>
            </a:r>
            <a:r>
              <a:rPr lang="en-US" b="1" dirty="0"/>
              <a:t>h1 { … }</a:t>
            </a:r>
            <a:r>
              <a:rPr lang="ru-RU" b="1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74745" y="4479373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/>
              <a:t>Если у нескольких правил одинаковый приоритет, то применяется то, которое встречается последним (т.е. идёт </a:t>
            </a:r>
            <a:r>
              <a:rPr lang="ru-RU" i="1" dirty="0" smtClean="0"/>
              <a:t>ниже, в коде, </a:t>
            </a:r>
            <a:r>
              <a:rPr lang="ru-RU" i="1" dirty="0"/>
              <a:t>чем другие).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3593" y="5805264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Команда </a:t>
            </a:r>
            <a:r>
              <a:rPr lang="en-US" sz="1600" b="1" dirty="0"/>
              <a:t>!important </a:t>
            </a:r>
            <a:r>
              <a:rPr lang="ru-RU" sz="1600" dirty="0"/>
              <a:t>записанная после какого-либо из стилевых правил делает его наиболее приоритетным из всех, независимо от того какой селектор применяется.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529191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hlinkClick r:id="rId2"/>
              </a:rPr>
              <a:t>https://</a:t>
            </a:r>
            <a:r>
              <a:rPr lang="ru-RU" b="1" dirty="0" smtClean="0">
                <a:hlinkClick r:id="rId2"/>
              </a:rPr>
              <a:t>css-live.ru/css/nikto-ne-znaet-css-specifichnost-ne-kaskad.html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1215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6. </a:t>
            </a:r>
            <a:r>
              <a:rPr lang="ru-RU" sz="6000" dirty="0" smtClean="0"/>
              <a:t>Немного </a:t>
            </a:r>
            <a:r>
              <a:rPr lang="ru-RU" sz="6000" dirty="0"/>
              <a:t>практики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65125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44764" y="404664"/>
            <a:ext cx="51477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Воспроизведём оформление компонента на базе готовой </a:t>
            </a:r>
            <a:r>
              <a:rPr lang="en-US" sz="2800" b="1" dirty="0" smtClean="0"/>
              <a:t>HTML-</a:t>
            </a:r>
            <a:r>
              <a:rPr lang="ru-RU" sz="2800" b="1" dirty="0" smtClean="0"/>
              <a:t>разметки</a:t>
            </a:r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862660" y="1988840"/>
            <a:ext cx="48965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Необходимо воспроизвести </a:t>
            </a:r>
            <a:r>
              <a:rPr lang="ru-RU" sz="3600" dirty="0" smtClean="0"/>
              <a:t>стили макета. </a:t>
            </a:r>
            <a:r>
              <a:rPr lang="ru-RU" sz="3600" b="1" dirty="0"/>
              <a:t>Без внесения изменений в </a:t>
            </a:r>
            <a:r>
              <a:rPr lang="uk-UA" sz="3600" b="1" dirty="0" smtClean="0"/>
              <a:t>файл </a:t>
            </a:r>
            <a:r>
              <a:rPr lang="en-US" sz="3600" b="1" dirty="0" smtClean="0">
                <a:solidFill>
                  <a:srgbClr val="00B050"/>
                </a:solidFill>
              </a:rPr>
              <a:t>index.html</a:t>
            </a:r>
            <a:endParaRPr lang="ru-RU" sz="3600" b="1" dirty="0">
              <a:solidFill>
                <a:srgbClr val="00B05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b="1701"/>
          <a:stretch/>
        </p:blipFill>
        <p:spPr>
          <a:xfrm>
            <a:off x="3650" y="-1"/>
            <a:ext cx="5101554" cy="6858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62660" y="5013176"/>
            <a:ext cx="39777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/>
              <a:t>Проект с макетом в</a:t>
            </a:r>
            <a:r>
              <a:rPr lang="ru-RU" sz="2800" dirty="0" smtClean="0"/>
              <a:t>ы можете скачать:</a:t>
            </a:r>
            <a:br>
              <a:rPr lang="ru-RU" sz="2800" dirty="0" smtClean="0"/>
            </a:br>
            <a:r>
              <a:rPr lang="en-US" sz="2800" b="1" dirty="0">
                <a:hlinkClick r:id="rId4"/>
              </a:rPr>
              <a:t>https://</a:t>
            </a:r>
            <a:r>
              <a:rPr lang="en-US" sz="2800" b="1" dirty="0" smtClean="0">
                <a:hlinkClick r:id="rId4"/>
              </a:rPr>
              <a:t>git.io/JU2Za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209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dirty="0" smtClean="0"/>
              <a:t>Будет полезным</a:t>
            </a:r>
            <a:endParaRPr lang="uk-UA" sz="7200" dirty="0"/>
          </a:p>
        </p:txBody>
      </p:sp>
    </p:spTree>
    <p:extLst>
      <p:ext uri="{BB962C8B-B14F-4D97-AF65-F5344CB8AC3E}">
        <p14:creationId xmlns:p14="http://schemas.microsoft.com/office/powerpoint/2010/main" val="10373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3078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Узнать о селекторах </a:t>
            </a:r>
            <a:r>
              <a:rPr lang="ru-RU" sz="3600" b="1" dirty="0" smtClean="0"/>
              <a:t>по атрибуту</a:t>
            </a:r>
            <a:endParaRPr lang="ru-RU" sz="36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5607565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</a:t>
            </a:r>
            <a:r>
              <a:rPr lang="en-US" sz="2800" b="1" dirty="0" smtClean="0">
                <a:hlinkClick r:id="rId2"/>
              </a:rPr>
              <a:t>webref.ru/css/selector/attr</a:t>
            </a:r>
            <a:endParaRPr lang="ru-RU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225" y="1340768"/>
            <a:ext cx="4019713" cy="387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08746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2506" y="266659"/>
            <a:ext cx="7026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Ознакомиться с вариантами </a:t>
            </a:r>
            <a:r>
              <a:rPr lang="ru-RU" sz="2800" b="1" dirty="0" err="1"/>
              <a:t>псевдоклассов</a:t>
            </a:r>
            <a:endParaRPr lang="ru-RU" sz="28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594928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2"/>
              </a:rPr>
              <a:t>https://</a:t>
            </a:r>
            <a:r>
              <a:rPr lang="en-US" sz="2800" b="1" dirty="0">
                <a:hlinkClick r:id="rId2"/>
              </a:rPr>
              <a:t>webref.ru/css/type/pseudoclass</a:t>
            </a:r>
            <a:endParaRPr lang="ru-RU" sz="2000" b="1" dirty="0"/>
          </a:p>
        </p:txBody>
      </p:sp>
      <p:pic>
        <p:nvPicPr>
          <p:cNvPr id="1026" name="Picture 2" descr="https://css-tricks.com/wp-content/csstricks-uploads/relationalpseudo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908720"/>
            <a:ext cx="4722865" cy="448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71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08746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5750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Новые</a:t>
            </a:r>
            <a:r>
              <a:rPr lang="uk-UA" sz="2800" b="1" dirty="0" smtClean="0"/>
              <a:t> с</a:t>
            </a:r>
            <a:r>
              <a:rPr lang="ru-RU" sz="2800" b="1" dirty="0" err="1" smtClean="0"/>
              <a:t>електоры</a:t>
            </a:r>
            <a:r>
              <a:rPr lang="ru-RU" sz="2800" b="1" dirty="0" smtClean="0"/>
              <a:t> в </a:t>
            </a:r>
            <a:r>
              <a:rPr lang="en-US" sz="2800" b="1" dirty="0" smtClean="0"/>
              <a:t>CSS 4?!</a:t>
            </a:r>
            <a:endParaRPr lang="ru-RU" sz="28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5724545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hlinkClick r:id="rId2"/>
              </a:rPr>
              <a:t>https://css4-selectors.com/selectors</a:t>
            </a:r>
            <a:r>
              <a:rPr lang="en-US" sz="3200" b="1" dirty="0" smtClean="0">
                <a:hlinkClick r:id="rId2"/>
              </a:rPr>
              <a:t>/</a:t>
            </a:r>
            <a:endParaRPr lang="ru-RU" sz="3200" b="1" dirty="0"/>
          </a:p>
        </p:txBody>
      </p:sp>
      <p:pic>
        <p:nvPicPr>
          <p:cNvPr id="2" name="Picture 2" descr="https://res.cloudinary.com/practicaldev/image/fetch/s--RQxe_Ww3--/c_limit%2Cf_auto%2Cfl_progressive%2Cq_auto%2Cw_880/https:/thepracticaldev.s3.amazonaws.com/i/jv5izolsa4bf8eflldj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556792"/>
            <a:ext cx="8382000" cy="3771901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Домашнее задание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422269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1. </a:t>
            </a:r>
            <a:r>
              <a:rPr lang="ru-RU" sz="6000" dirty="0" smtClean="0"/>
              <a:t>Простые</a:t>
            </a:r>
            <a:r>
              <a:rPr lang="en-US" sz="6000" dirty="0" smtClean="0"/>
              <a:t> </a:t>
            </a:r>
            <a:r>
              <a:rPr lang="ru-RU" sz="6000" dirty="0" smtClean="0"/>
              <a:t>селекторы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98093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352" y="1485359"/>
            <a:ext cx="2952328" cy="39598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35760" y="1485359"/>
            <a:ext cx="2952328" cy="39598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4875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04112" y="529516"/>
            <a:ext cx="5159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Задача </a:t>
            </a:r>
            <a:r>
              <a:rPr lang="ru-RU" sz="3600" b="1" dirty="0" smtClean="0"/>
              <a:t>на применение </a:t>
            </a:r>
            <a:r>
              <a:rPr lang="en-US" sz="3600" b="1" dirty="0"/>
              <a:t>CSS </a:t>
            </a:r>
            <a:r>
              <a:rPr lang="ru-RU" sz="3600" b="1" dirty="0" smtClean="0"/>
              <a:t>селекторов</a:t>
            </a:r>
            <a:endParaRPr lang="ru-RU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104112" y="1953725"/>
            <a:ext cx="40324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Возьмите</a:t>
            </a:r>
            <a:r>
              <a:rPr lang="uk-UA" sz="3200" dirty="0" smtClean="0"/>
              <a:t> </a:t>
            </a:r>
            <a:r>
              <a:rPr lang="ru-RU" sz="3200" dirty="0" smtClean="0"/>
              <a:t>заготовленный</a:t>
            </a:r>
            <a:r>
              <a:rPr lang="uk-UA" sz="3200" dirty="0" smtClean="0"/>
              <a:t> шаблон, и </a:t>
            </a:r>
            <a:r>
              <a:rPr lang="ru-RU" sz="3200" dirty="0" smtClean="0"/>
              <a:t>раскрасьте</a:t>
            </a:r>
            <a:r>
              <a:rPr lang="uk-UA" sz="3200" dirty="0" smtClean="0"/>
              <a:t> его в </a:t>
            </a:r>
            <a:r>
              <a:rPr lang="ru-RU" sz="3200" dirty="0" smtClean="0"/>
              <a:t>соответствии</a:t>
            </a:r>
            <a:r>
              <a:rPr lang="uk-UA" sz="3200" dirty="0" smtClean="0"/>
              <a:t> с </a:t>
            </a:r>
            <a:r>
              <a:rPr lang="ru-RU" sz="3200" dirty="0" smtClean="0"/>
              <a:t>инструкцией</a:t>
            </a:r>
            <a:r>
              <a:rPr lang="uk-UA" sz="3200" dirty="0" smtClean="0"/>
              <a:t> в </a:t>
            </a:r>
            <a:r>
              <a:rPr lang="ru-RU" sz="3200" dirty="0" smtClean="0"/>
              <a:t>разметки</a:t>
            </a:r>
            <a:r>
              <a:rPr lang="uk-UA" sz="3200" dirty="0" smtClean="0"/>
              <a:t>. </a:t>
            </a:r>
            <a:endParaRPr lang="ru-RU" sz="32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104112" y="5373216"/>
            <a:ext cx="3888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hlinkClick r:id="rId4"/>
              </a:rPr>
              <a:t>https://</a:t>
            </a:r>
            <a:r>
              <a:rPr lang="en-US" sz="2800" b="1" dirty="0" smtClean="0">
                <a:hlinkClick r:id="rId4"/>
              </a:rPr>
              <a:t>git.io/JU2nU</a:t>
            </a:r>
            <a:endParaRPr lang="ru-RU" sz="2800" dirty="0"/>
          </a:p>
        </p:txBody>
      </p:sp>
      <p:sp>
        <p:nvSpPr>
          <p:cNvPr id="3" name="Стрелка вправо 2"/>
          <p:cNvSpPr/>
          <p:nvPr/>
        </p:nvSpPr>
        <p:spPr>
          <a:xfrm>
            <a:off x="3431704" y="2997239"/>
            <a:ext cx="360040" cy="93610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27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4207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Пройти игру!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5930116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https://flukeout.github.io/</a:t>
            </a:r>
            <a:endParaRPr lang="ru-RU" sz="2800" b="1" dirty="0"/>
          </a:p>
        </p:txBody>
      </p:sp>
      <p:pic>
        <p:nvPicPr>
          <p:cNvPr id="5" name="Picture 2" descr="http://dl3.joxi.net/drive/2018/10/16/0018/1034/1209354/54/2f54a475f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12192000" cy="4528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50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dirty="0"/>
              <a:t>К следующему </a:t>
            </a:r>
          </a:p>
          <a:p>
            <a:pPr algn="ctr"/>
            <a:r>
              <a:rPr lang="ru-RU" sz="6600" dirty="0"/>
              <a:t>занятию…</a:t>
            </a:r>
            <a:endParaRPr lang="uk-UA" sz="6600" dirty="0"/>
          </a:p>
        </p:txBody>
      </p:sp>
    </p:spTree>
    <p:extLst>
      <p:ext uri="{BB962C8B-B14F-4D97-AF65-F5344CB8AC3E}">
        <p14:creationId xmlns:p14="http://schemas.microsoft.com/office/powerpoint/2010/main" val="55085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48680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00" b="1" dirty="0" err="1" smtClean="0"/>
              <a:t>FlexBox</a:t>
            </a:r>
            <a:r>
              <a:rPr lang="en-US" sz="3300" b="1" dirty="0" smtClean="0"/>
              <a:t> – </a:t>
            </a:r>
            <a:r>
              <a:rPr lang="ru-RU" sz="3300" b="1" dirty="0" smtClean="0"/>
              <a:t>управление размещением элементов</a:t>
            </a:r>
            <a:endParaRPr lang="ru-RU" sz="33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040216" y="1524848"/>
            <a:ext cx="2952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 </a:t>
            </a:r>
            <a:r>
              <a:rPr lang="it-IT" sz="2400" b="1" dirty="0" smtClean="0">
                <a:solidFill>
                  <a:srgbClr val="00B050"/>
                </a:solidFill>
              </a:rPr>
              <a:t>FlexBox</a:t>
            </a:r>
            <a:r>
              <a:rPr lang="ru-RU" sz="2400" b="1" dirty="0" smtClean="0">
                <a:solidFill>
                  <a:srgbClr val="00B050"/>
                </a:solidFill>
              </a:rPr>
              <a:t>.</a:t>
            </a:r>
            <a:endParaRPr lang="uk-UA" sz="2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5805264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</a:t>
            </a:r>
            <a:r>
              <a:rPr lang="en-US" sz="2800" b="1" dirty="0" smtClean="0">
                <a:hlinkClick r:id="rId2"/>
              </a:rPr>
              <a:t>youtu.be/CDWMSF0nI2A?t=11</a:t>
            </a:r>
            <a:endParaRPr lang="ru-RU" sz="2800" b="1" dirty="0"/>
          </a:p>
        </p:txBody>
      </p:sp>
      <p:pic>
        <p:nvPicPr>
          <p:cNvPr id="1026" name="Picture 2" descr="Результат пошуку зображень за запитом flexb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412776"/>
            <a:ext cx="6149270" cy="37849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19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085" y="251938"/>
            <a:ext cx="112255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/>
              <a:t>Немного практики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085" y="5604561"/>
            <a:ext cx="9289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Воспользуйтесь разметкой:</a:t>
            </a:r>
            <a:r>
              <a:rPr lang="ru-RU" sz="2400" b="1" dirty="0" smtClean="0"/>
              <a:t/>
            </a:r>
            <a:br>
              <a:rPr lang="ru-RU" sz="2400" b="1" dirty="0" smtClean="0"/>
            </a:br>
            <a:r>
              <a:rPr lang="en-US" sz="2400" b="1" dirty="0">
                <a:hlinkClick r:id="rId2"/>
              </a:rPr>
              <a:t>https://</a:t>
            </a:r>
            <a:r>
              <a:rPr lang="en-US" sz="2400" b="1" dirty="0" smtClean="0">
                <a:hlinkClick r:id="rId2"/>
              </a:rPr>
              <a:t>git.io/JU2Ov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1124744"/>
            <a:ext cx="11371917" cy="439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3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975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Селектор </a:t>
            </a:r>
            <a:r>
              <a:rPr lang="en-US" sz="4000" b="1" dirty="0"/>
              <a:t>CSS </a:t>
            </a:r>
            <a:r>
              <a:rPr lang="ru-RU" sz="4000" b="1" dirty="0"/>
              <a:t>по </a:t>
            </a:r>
            <a:r>
              <a:rPr lang="ru-RU" sz="4000" b="1" dirty="0" smtClean="0"/>
              <a:t>названию</a:t>
            </a:r>
            <a:r>
              <a:rPr lang="en-US" sz="4000" b="1" dirty="0" smtClean="0"/>
              <a:t> (</a:t>
            </a:r>
            <a:r>
              <a:rPr lang="ru-RU" sz="4000" b="1" dirty="0" smtClean="0"/>
              <a:t>типу</a:t>
            </a:r>
            <a:r>
              <a:rPr lang="en-US" sz="4000" b="1" dirty="0" smtClean="0"/>
              <a:t>)</a:t>
            </a:r>
            <a:r>
              <a:rPr lang="ru-RU" sz="4000" b="1" dirty="0" smtClean="0"/>
              <a:t> </a:t>
            </a:r>
            <a:r>
              <a:rPr lang="ru-RU" sz="4000" b="1" dirty="0"/>
              <a:t>тега</a:t>
            </a:r>
            <a:endParaRPr 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27448" y="4730240"/>
            <a:ext cx="10566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Стиль применяется ко всем тегам указанного </a:t>
            </a:r>
            <a:r>
              <a:rPr lang="ru-RU" sz="3200" dirty="0" smtClean="0"/>
              <a:t>типа</a:t>
            </a:r>
            <a:r>
              <a:rPr lang="en-US" sz="3200" dirty="0" smtClean="0"/>
              <a:t> (</a:t>
            </a:r>
            <a:r>
              <a:rPr lang="ru-RU" sz="3200" dirty="0" smtClean="0"/>
              <a:t>имени</a:t>
            </a:r>
            <a:r>
              <a:rPr lang="en-US" sz="3200" dirty="0" smtClean="0"/>
              <a:t>)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556792"/>
            <a:ext cx="7645371" cy="26642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17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Селектор по имени </a:t>
            </a:r>
            <a:r>
              <a:rPr lang="ru-RU" sz="3200" b="1" dirty="0" smtClean="0"/>
              <a:t>класса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81630" y="3933056"/>
            <a:ext cx="382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&lt;div </a:t>
            </a:r>
            <a:r>
              <a:rPr lang="en-US" sz="2800" b="1" dirty="0">
                <a:solidFill>
                  <a:srgbClr val="00B050"/>
                </a:solidFill>
              </a:rPr>
              <a:t>class</a:t>
            </a:r>
            <a:r>
              <a:rPr lang="en-US" sz="2800" b="1" dirty="0"/>
              <a:t>=“</a:t>
            </a:r>
            <a:r>
              <a:rPr lang="en-US" sz="2800" b="1" dirty="0">
                <a:solidFill>
                  <a:schemeClr val="accent6"/>
                </a:solidFill>
              </a:rPr>
              <a:t>bird</a:t>
            </a:r>
            <a:r>
              <a:rPr lang="en-US" sz="2800" b="1" dirty="0"/>
              <a:t>”</a:t>
            </a:r>
            <a:r>
              <a:rPr lang="en-US" sz="2800" b="1" dirty="0">
                <a:solidFill>
                  <a:srgbClr val="0070C0"/>
                </a:solidFill>
              </a:rPr>
              <a:t>&gt;&lt;/div&gt;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3552" y="4564285"/>
            <a:ext cx="9073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.</a:t>
            </a:r>
            <a:r>
              <a:rPr lang="ru-RU" sz="2800" b="1" dirty="0"/>
              <a:t>имя-класса </a:t>
            </a:r>
            <a:r>
              <a:rPr lang="en-US" sz="2800" dirty="0"/>
              <a:t>–</a:t>
            </a:r>
            <a:r>
              <a:rPr lang="ru-RU" sz="2800" dirty="0"/>
              <a:t> селектор, который позволяет выбрать теги у которых есть искомый класс. Если у тега несколько классов, то среди имеющихся должен быть искомый.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1043397"/>
            <a:ext cx="6192688" cy="26736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16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265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Селектор по атрибуту </a:t>
            </a:r>
            <a:r>
              <a:rPr lang="en-US" sz="3200" b="1" dirty="0"/>
              <a:t>id (</a:t>
            </a:r>
            <a:r>
              <a:rPr lang="ru-RU" sz="3200" b="1" dirty="0"/>
              <a:t>знак </a:t>
            </a:r>
            <a:r>
              <a:rPr lang="en-US" sz="3200" b="1" dirty="0"/>
              <a:t>‘#’)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74496" y="4100196"/>
            <a:ext cx="3512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&lt;div </a:t>
            </a:r>
            <a:r>
              <a:rPr lang="en-US" sz="2800" b="1" dirty="0">
                <a:solidFill>
                  <a:srgbClr val="00B050"/>
                </a:solidFill>
              </a:rPr>
              <a:t>id</a:t>
            </a:r>
            <a:r>
              <a:rPr lang="en-US" sz="2800" b="1" dirty="0"/>
              <a:t>=“</a:t>
            </a:r>
            <a:r>
              <a:rPr lang="en-US" sz="2800" b="1" dirty="0">
                <a:solidFill>
                  <a:schemeClr val="accent6"/>
                </a:solidFill>
              </a:rPr>
              <a:t>tiger</a:t>
            </a:r>
            <a:r>
              <a:rPr lang="en-US" sz="2800" b="1" dirty="0"/>
              <a:t>”</a:t>
            </a:r>
            <a:r>
              <a:rPr lang="en-US" sz="2800" b="1" dirty="0">
                <a:solidFill>
                  <a:srgbClr val="0070C0"/>
                </a:solidFill>
              </a:rPr>
              <a:t>&gt;&lt;/div&gt;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91544" y="4869160"/>
            <a:ext cx="9073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#</a:t>
            </a:r>
            <a:r>
              <a:rPr lang="ru-RU" sz="2800" b="1" dirty="0"/>
              <a:t>идентификатор </a:t>
            </a:r>
            <a:r>
              <a:rPr lang="en-US" sz="2800" dirty="0"/>
              <a:t>– </a:t>
            </a:r>
            <a:r>
              <a:rPr lang="en-US" sz="2800" dirty="0" err="1"/>
              <a:t>css</a:t>
            </a:r>
            <a:r>
              <a:rPr lang="en-US" sz="2800" dirty="0"/>
              <a:t>-</a:t>
            </a:r>
            <a:r>
              <a:rPr lang="ru-RU" sz="2800" dirty="0"/>
              <a:t>селектор, который позволяет выбрать теги у которых есть атрибут </a:t>
            </a:r>
            <a:r>
              <a:rPr lang="en-US" sz="2800" b="1" dirty="0"/>
              <a:t>id</a:t>
            </a:r>
            <a:r>
              <a:rPr lang="en-US" sz="2800" dirty="0"/>
              <a:t> </a:t>
            </a:r>
            <a:r>
              <a:rPr lang="ru-RU" sz="2800" dirty="0"/>
              <a:t>равный заданному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196752"/>
            <a:ext cx="6552727" cy="23642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327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23934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560874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/>
              <a:t>Тег и множество правил</a:t>
            </a:r>
            <a:endParaRPr lang="ru-RU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23492" y="2420888"/>
            <a:ext cx="100091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Селектор определяет правила по которым браузер определяет теги к которым будет применены стили. </a:t>
            </a:r>
            <a:r>
              <a:rPr lang="ru-RU" sz="3600" b="1" dirty="0" smtClean="0">
                <a:solidFill>
                  <a:schemeClr val="accent6">
                    <a:lumMod val="75000"/>
                  </a:schemeClr>
                </a:solidFill>
              </a:rPr>
              <a:t>Тег может 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подходить под </a:t>
            </a:r>
            <a:r>
              <a:rPr lang="ru-RU" sz="3600" b="1" dirty="0" smtClean="0">
                <a:solidFill>
                  <a:schemeClr val="accent6">
                    <a:lumMod val="75000"/>
                  </a:schemeClr>
                </a:solidFill>
              </a:rPr>
              <a:t>селекторы нескольких </a:t>
            </a:r>
            <a:r>
              <a:rPr lang="ru-RU" sz="3600" b="1" dirty="0">
                <a:solidFill>
                  <a:schemeClr val="accent6">
                    <a:lumMod val="75000"/>
                  </a:schemeClr>
                </a:solidFill>
              </a:rPr>
              <a:t>правил одновременно. </a:t>
            </a:r>
          </a:p>
        </p:txBody>
      </p:sp>
    </p:spTree>
    <p:extLst>
      <p:ext uri="{BB962C8B-B14F-4D97-AF65-F5344CB8AC3E}">
        <p14:creationId xmlns:p14="http://schemas.microsoft.com/office/powerpoint/2010/main" val="131481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2. </a:t>
            </a:r>
            <a:r>
              <a:rPr lang="ru-RU" sz="7200" dirty="0" smtClean="0"/>
              <a:t>Сложные селекторы</a:t>
            </a:r>
            <a:endParaRPr lang="uk-UA" sz="7200" dirty="0"/>
          </a:p>
        </p:txBody>
      </p:sp>
    </p:spTree>
    <p:extLst>
      <p:ext uri="{BB962C8B-B14F-4D97-AF65-F5344CB8AC3E}">
        <p14:creationId xmlns:p14="http://schemas.microsoft.com/office/powerpoint/2010/main" val="411995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4572</TotalTime>
  <Words>985</Words>
  <Application>Microsoft Office PowerPoint</Application>
  <PresentationFormat>Широкоэкранный</PresentationFormat>
  <Paragraphs>127</Paragraphs>
  <Slides>33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8" baseType="lpstr">
      <vt:lpstr>Arial</vt:lpstr>
      <vt:lpstr>Calibri</vt:lpstr>
      <vt:lpstr>Courier New</vt:lpstr>
      <vt:lpstr>Segoe UI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625</cp:revision>
  <dcterms:created xsi:type="dcterms:W3CDTF">2014-11-20T09:08:59Z</dcterms:created>
  <dcterms:modified xsi:type="dcterms:W3CDTF">2020-10-04T15:08:05Z</dcterms:modified>
</cp:coreProperties>
</file>