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711" r:id="rId2"/>
    <p:sldId id="667" r:id="rId3"/>
    <p:sldId id="622" r:id="rId4"/>
    <p:sldId id="707" r:id="rId5"/>
    <p:sldId id="696" r:id="rId6"/>
    <p:sldId id="710" r:id="rId7"/>
    <p:sldId id="615" r:id="rId8"/>
    <p:sldId id="688" r:id="rId9"/>
    <p:sldId id="593" r:id="rId10"/>
    <p:sldId id="706" r:id="rId11"/>
    <p:sldId id="689" r:id="rId12"/>
    <p:sldId id="708" r:id="rId13"/>
    <p:sldId id="682" r:id="rId14"/>
    <p:sldId id="690" r:id="rId15"/>
    <p:sldId id="712" r:id="rId16"/>
    <p:sldId id="695" r:id="rId17"/>
    <p:sldId id="691" r:id="rId18"/>
    <p:sldId id="702" r:id="rId19"/>
    <p:sldId id="700" r:id="rId20"/>
    <p:sldId id="698" r:id="rId21"/>
    <p:sldId id="709" r:id="rId22"/>
    <p:sldId id="610" r:id="rId23"/>
    <p:sldId id="699" r:id="rId24"/>
    <p:sldId id="679" r:id="rId25"/>
    <p:sldId id="713" r:id="rId26"/>
    <p:sldId id="680" r:id="rId27"/>
    <p:sldId id="681" r:id="rId2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0371" autoAdjust="0"/>
  </p:normalViewPr>
  <p:slideViewPr>
    <p:cSldViewPr>
      <p:cViewPr varScale="1">
        <p:scale>
          <a:sx n="104" d="100"/>
          <a:sy n="104" d="100"/>
        </p:scale>
        <p:origin x="58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14.10.2020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638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991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5323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661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14.10.2020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14.10.2020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14.10.2020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14.10.2020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14.10.2020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14.10.2020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sltdev.ru/css/grid-template-column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xsltdev.ru/css/grid-gap/" TargetMode="External"/><Relationship Id="rId4" Type="http://schemas.openxmlformats.org/officeDocument/2006/relationships/hyperlink" Target="https://xsltdev.ru/css/grid-template-row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xsltdev.ru/css/grid-auto-r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live.ru/articles/kak-rabotaet-funkciya-minma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xsltdev.ru/css/grid-column-end/" TargetMode="External"/><Relationship Id="rId2" Type="http://schemas.openxmlformats.org/officeDocument/2006/relationships/hyperlink" Target="https://xsltdev.ru/css/grid-column-sta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xsltdev.ru/css/grid-row-end/" TargetMode="External"/><Relationship Id="rId4" Type="http://schemas.openxmlformats.org/officeDocument/2006/relationships/hyperlink" Target="https://xsltdev.ru/css/grid-row-star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xsltdev.ru/css/grid-template-areas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xsltdev.ru/css/grid-are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fDqBEjfzGo?t=39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pverstak.ru/grid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ssgridgarden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youtu.be/M-xc1EOMOI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CSS 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Grid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1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6200" y="260648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CSS Grid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111"/>
            <a:ext cx="7896200" cy="6900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112224" y="908720"/>
            <a:ext cx="37363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Grid</a:t>
            </a:r>
            <a:r>
              <a:rPr lang="en-US" sz="1600" dirty="0" smtClean="0"/>
              <a:t> </a:t>
            </a:r>
            <a:r>
              <a:rPr lang="ru-RU" sz="1600" dirty="0" smtClean="0"/>
              <a:t>мы може</a:t>
            </a:r>
            <a:r>
              <a:rPr lang="ru-RU" sz="1600" dirty="0"/>
              <a:t>м</a:t>
            </a:r>
            <a:r>
              <a:rPr lang="ru-RU" sz="1600" dirty="0" smtClean="0"/>
              <a:t> включить для любого тега, применив </a:t>
            </a:r>
            <a:r>
              <a:rPr lang="en-US" sz="1600" b="1" dirty="0" err="1" smtClean="0"/>
              <a:t>display:grid</a:t>
            </a:r>
            <a:r>
              <a:rPr lang="ru-RU" sz="1600" dirty="0" smtClean="0"/>
              <a:t>, а далее при помощи свойств </a:t>
            </a:r>
            <a:r>
              <a:rPr lang="en-US" sz="1600" b="1" dirty="0" smtClean="0"/>
              <a:t>grid-template-columns</a:t>
            </a:r>
            <a:r>
              <a:rPr lang="en-US" sz="1600" dirty="0" smtClean="0"/>
              <a:t> </a:t>
            </a:r>
            <a:r>
              <a:rPr lang="ru-RU" sz="1600" dirty="0" smtClean="0"/>
              <a:t>и </a:t>
            </a:r>
            <a:r>
              <a:rPr lang="en-US" sz="1600" b="1" dirty="0" smtClean="0"/>
              <a:t>grid-template-rows</a:t>
            </a:r>
            <a:r>
              <a:rPr lang="ru-RU" sz="1600" dirty="0" smtClean="0"/>
              <a:t> задать соответственно: количество и ширину столбцов и строк которые будут в создаваемой сетке. Все дочерние элементы автоматически расположатся в ячейках сетки. Для задания размера столбцов и строк помимо уже известных единиц измерений можно использовать </a:t>
            </a:r>
            <a:r>
              <a:rPr lang="en-US" sz="1600" b="1" dirty="0" err="1" smtClean="0"/>
              <a:t>fr</a:t>
            </a:r>
            <a:r>
              <a:rPr lang="en-US" sz="1600" dirty="0" smtClean="0"/>
              <a:t> (</a:t>
            </a:r>
            <a:r>
              <a:rPr lang="ru-RU" sz="1600" dirty="0" smtClean="0"/>
              <a:t>например: </a:t>
            </a:r>
            <a:r>
              <a:rPr lang="ru-RU" sz="1600" b="1" dirty="0" smtClean="0"/>
              <a:t>2</a:t>
            </a:r>
            <a:r>
              <a:rPr lang="en-US" sz="1600" b="1" dirty="0" smtClean="0"/>
              <a:t>.5</a:t>
            </a:r>
            <a:r>
              <a:rPr lang="it-IT" sz="1600" b="1" dirty="0" smtClean="0"/>
              <a:t>fr</a:t>
            </a:r>
            <a:r>
              <a:rPr lang="en-US" sz="1600" dirty="0" smtClean="0"/>
              <a:t>) </a:t>
            </a:r>
            <a:r>
              <a:rPr lang="ru-RU" sz="1600" dirty="0" smtClean="0"/>
              <a:t>эта единица задаёт часть от свободного пространства. Отступ между ячейками можно задать при помощи свойства </a:t>
            </a:r>
            <a:r>
              <a:rPr lang="en-US" sz="1600" b="1" dirty="0" smtClean="0"/>
              <a:t>grid-gap</a:t>
            </a:r>
            <a:r>
              <a:rPr lang="en-US" sz="1600" dirty="0" smtClean="0"/>
              <a:t>.</a:t>
            </a:r>
            <a:r>
              <a:rPr lang="ru-RU" sz="1600" dirty="0" smtClean="0"/>
              <a:t> </a:t>
            </a:r>
            <a:r>
              <a:rPr lang="en-US" sz="1600" dirty="0" smtClean="0"/>
              <a:t> </a:t>
            </a:r>
            <a:endParaRPr lang="uk-UA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112224" y="5013176"/>
            <a:ext cx="3637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3"/>
              </a:rPr>
              <a:t>https://xsltdev.ru/css/grid-template-columns/</a:t>
            </a:r>
            <a:endParaRPr lang="uk-UA" sz="1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112224" y="5355788"/>
            <a:ext cx="3373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4"/>
              </a:rPr>
              <a:t>https://xsltdev.ru/css/grid-template-rows/</a:t>
            </a:r>
            <a:endParaRPr lang="uk-UA" sz="1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112224" y="5698400"/>
            <a:ext cx="2549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5"/>
              </a:rPr>
              <a:t>https://xsltdev.ru/css/grid-gap/</a:t>
            </a:r>
            <a:endParaRPr lang="uk-UA" sz="1400" b="1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3832" y="241075"/>
            <a:ext cx="3071958" cy="30319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8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276951"/>
            <a:ext cx="5043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CSS Grid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85373" y="1484784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Если мы заранее не знаем сколько у нас будет элементов</a:t>
            </a:r>
            <a:r>
              <a:rPr lang="en-US" sz="2400" dirty="0" smtClean="0"/>
              <a:t> (</a:t>
            </a:r>
            <a:r>
              <a:rPr lang="ru-RU" sz="2400" dirty="0" smtClean="0"/>
              <a:t>и соответственно строк</a:t>
            </a:r>
            <a:r>
              <a:rPr lang="en-US" sz="2400" dirty="0" smtClean="0"/>
              <a:t>)</a:t>
            </a:r>
            <a:r>
              <a:rPr lang="ru-RU" sz="2400" dirty="0" smtClean="0"/>
              <a:t>, мы можем задавать высотку для всех возможных строк одним свойством: </a:t>
            </a:r>
            <a:r>
              <a:rPr lang="en-US" sz="2400" b="1" dirty="0" smtClean="0"/>
              <a:t>grid-auto-rows: 200px</a:t>
            </a:r>
            <a:r>
              <a:rPr lang="en-US" sz="2400" dirty="0" smtClean="0"/>
              <a:t>; </a:t>
            </a:r>
            <a:endParaRPr lang="ru-RU" sz="24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7968208" y="5661248"/>
            <a:ext cx="3041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2"/>
              </a:rPr>
              <a:t>https://</a:t>
            </a:r>
            <a:r>
              <a:rPr lang="en-US" sz="1400" b="1" dirty="0" smtClean="0">
                <a:hlinkClick r:id="rId2"/>
              </a:rPr>
              <a:t>xsltdev.ru/css/grid-auto-rows/</a:t>
            </a:r>
            <a:endParaRPr lang="uk-UA" sz="1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553035"/>
            <a:ext cx="6481465" cy="23762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616" y="2963143"/>
            <a:ext cx="2409237" cy="30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0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119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CSS Grid – </a:t>
            </a:r>
            <a:r>
              <a:rPr lang="en-US" sz="3200" b="1" dirty="0" err="1" smtClean="0"/>
              <a:t>minmax</a:t>
            </a:r>
            <a:r>
              <a:rPr lang="en-US" sz="3200" b="1" dirty="0" smtClean="0"/>
              <a:t>()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499229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css-live.ru/articles/kak-rabotaet-funkciya-minmax.html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95500" y="2276872"/>
            <a:ext cx="9000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Функция </a:t>
            </a:r>
            <a:r>
              <a:rPr lang="it-IT" sz="2800" b="1" dirty="0" smtClean="0"/>
              <a:t>minmax()</a:t>
            </a:r>
            <a:r>
              <a:rPr lang="ru-RU" sz="2800" b="1" dirty="0" smtClean="0"/>
              <a:t> </a:t>
            </a:r>
            <a:r>
              <a:rPr lang="ru-RU" sz="2800" dirty="0" smtClean="0"/>
              <a:t>применяется для задания размеров строк и/или столбцов, и позволяет указать границы между которыми браузер может выбирать размер</a:t>
            </a:r>
            <a:r>
              <a:rPr lang="en-US" sz="2800" dirty="0" smtClean="0"/>
              <a:t> (</a:t>
            </a:r>
            <a:r>
              <a:rPr lang="ru-RU" sz="2800" dirty="0" smtClean="0"/>
              <a:t>браузер будет стремится задать значение </a:t>
            </a:r>
            <a:r>
              <a:rPr lang="it-IT" sz="2800" dirty="0" smtClean="0"/>
              <a:t>max</a:t>
            </a:r>
            <a:r>
              <a:rPr lang="ru-RU" sz="2800" dirty="0" smtClean="0"/>
              <a:t>, но будет учитывать имеющиеся ограничения сетки в целом).</a:t>
            </a:r>
            <a:r>
              <a:rPr lang="it-IT" sz="2800" dirty="0" smtClean="0"/>
              <a:t> </a:t>
            </a:r>
            <a:r>
              <a:rPr lang="ru-RU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429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Grid Lines</a:t>
            </a:r>
          </a:p>
        </p:txBody>
      </p:sp>
    </p:spTree>
    <p:extLst>
      <p:ext uri="{BB962C8B-B14F-4D97-AF65-F5344CB8AC3E}">
        <p14:creationId xmlns:p14="http://schemas.microsoft.com/office/powerpoint/2010/main" val="39529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1339" y="276951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Grid Lines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04112" y="836712"/>
            <a:ext cx="44033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Grid’</a:t>
            </a:r>
            <a:r>
              <a:rPr lang="ru-RU" dirty="0" smtClean="0"/>
              <a:t>е есть понятие линии </a:t>
            </a:r>
            <a:r>
              <a:rPr lang="en-US" dirty="0" smtClean="0"/>
              <a:t>(</a:t>
            </a:r>
            <a:r>
              <a:rPr lang="en-US" b="1" dirty="0" smtClean="0"/>
              <a:t>lines</a:t>
            </a:r>
            <a:r>
              <a:rPr lang="ru-RU" dirty="0" smtClean="0"/>
              <a:t>) - </a:t>
            </a:r>
            <a:r>
              <a:rPr lang="en-US" dirty="0" smtClean="0"/>
              <a:t> </a:t>
            </a:r>
            <a:r>
              <a:rPr lang="ru-RU" dirty="0" smtClean="0"/>
              <a:t>линии которая разделяет строки и/или столбцы в сетке.</a:t>
            </a:r>
            <a:r>
              <a:rPr lang="en-US" dirty="0" smtClean="0"/>
              <a:t> </a:t>
            </a:r>
            <a:r>
              <a:rPr lang="ru-RU" dirty="0" smtClean="0"/>
              <a:t>При помощи этих линий (точнее их номеров), мы можем размещать элементы внутри сетки не по порядку, а в нужных нам ячейках. Для этого нам нужны свойства: </a:t>
            </a:r>
            <a:r>
              <a:rPr lang="en-US" b="1" dirty="0" smtClean="0"/>
              <a:t>grid-column-start, grid-column-end, grid-row-start, grid-row-end</a:t>
            </a:r>
            <a:r>
              <a:rPr lang="en-US" dirty="0" smtClean="0"/>
              <a:t> – </a:t>
            </a:r>
            <a:r>
              <a:rPr lang="ru-RU" dirty="0" smtClean="0"/>
              <a:t>которые, соответственно, задают номера начально</a:t>
            </a:r>
            <a:r>
              <a:rPr lang="ru-RU" dirty="0"/>
              <a:t>й</a:t>
            </a:r>
            <a:r>
              <a:rPr lang="ru-RU" dirty="0" smtClean="0"/>
              <a:t> и конечной вертикальной линии, и начальной и конечной горизонтальной линии.</a:t>
            </a:r>
            <a:r>
              <a:rPr lang="en-US" dirty="0" smtClean="0"/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Но это далеко не самый удобный способ…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76120" y="4672375"/>
            <a:ext cx="3237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hlinkClick r:id="rId2"/>
              </a:rPr>
              <a:t>https://xsltdev.ru/css/grid-column-start/</a:t>
            </a:r>
            <a:endParaRPr lang="uk-UA" sz="1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76120" y="5043980"/>
            <a:ext cx="3173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3"/>
              </a:rPr>
              <a:t>https://xsltdev.ru/css/grid-column-end/</a:t>
            </a:r>
            <a:endParaRPr lang="uk-UA" sz="1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176120" y="5415585"/>
            <a:ext cx="2974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hlinkClick r:id="rId4"/>
              </a:rPr>
              <a:t>https://xsltdev.ru/css/grid-row-start/</a:t>
            </a:r>
            <a:endParaRPr lang="uk-UA" sz="1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176120" y="5787190"/>
            <a:ext cx="291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5"/>
              </a:rPr>
              <a:t>https://</a:t>
            </a:r>
            <a:r>
              <a:rPr lang="en-US" sz="1400" b="1" dirty="0" smtClean="0">
                <a:hlinkClick r:id="rId5"/>
              </a:rPr>
              <a:t>xsltdev.ru/css/grid-row-end/</a:t>
            </a:r>
            <a:endParaRPr lang="uk-UA" sz="1400" b="1" dirty="0"/>
          </a:p>
        </p:txBody>
      </p:sp>
      <p:pic>
        <p:nvPicPr>
          <p:cNvPr id="3074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313" r="22346" b="3642"/>
          <a:stretch/>
        </p:blipFill>
        <p:spPr bwMode="auto">
          <a:xfrm>
            <a:off x="1127448" y="188640"/>
            <a:ext cx="4968552" cy="648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CSS Grid Areas</a:t>
            </a:r>
          </a:p>
        </p:txBody>
      </p:sp>
    </p:spTree>
    <p:extLst>
      <p:ext uri="{BB962C8B-B14F-4D97-AF65-F5344CB8AC3E}">
        <p14:creationId xmlns:p14="http://schemas.microsoft.com/office/powerpoint/2010/main" val="18643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2870" y="161616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Grid Area</a:t>
            </a:r>
            <a:r>
              <a:rPr lang="en-US" sz="3200" b="1" dirty="0"/>
              <a:t>s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20786" y="774733"/>
            <a:ext cx="3736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CSS Grid </a:t>
            </a:r>
            <a:r>
              <a:rPr lang="ru-RU" dirty="0" smtClean="0"/>
              <a:t>позволяет в текстовом виде формировать макет. Для этого у каждого элемента в сетке должно быть задано имя посредством свойства </a:t>
            </a:r>
            <a:r>
              <a:rPr lang="en-US" b="1" dirty="0" smtClean="0"/>
              <a:t>grid-area</a:t>
            </a:r>
            <a:r>
              <a:rPr lang="en-US" dirty="0" smtClean="0"/>
              <a:t>. </a:t>
            </a:r>
            <a:r>
              <a:rPr lang="ru-RU" dirty="0" smtClean="0"/>
              <a:t>А при помощи свойств </a:t>
            </a:r>
            <a:r>
              <a:rPr lang="en-US" b="1" dirty="0" smtClean="0"/>
              <a:t>grid-template-areas</a:t>
            </a:r>
            <a:r>
              <a:rPr lang="en-US" dirty="0" smtClean="0"/>
              <a:t> </a:t>
            </a:r>
            <a:r>
              <a:rPr lang="ru-RU" dirty="0" smtClean="0"/>
              <a:t>мы задаём расположение элементов в сетке при помощи заданных имён элементов.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238893" y="3370532"/>
            <a:ext cx="2958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linkClick r:id="rId2"/>
              </a:rPr>
              <a:t>https://xsltdev.ru/css/grid-area/</a:t>
            </a:r>
            <a:endParaRPr lang="uk-UA" sz="1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38893" y="3742137"/>
            <a:ext cx="3869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linkClick r:id="rId3"/>
              </a:rPr>
              <a:t>https://xsltdev.ru/css/grid-template-areas</a:t>
            </a:r>
            <a:r>
              <a:rPr lang="en-US" sz="1600" b="1" dirty="0" smtClean="0">
                <a:hlinkClick r:id="rId3"/>
              </a:rPr>
              <a:t>/</a:t>
            </a:r>
            <a:endParaRPr lang="uk-UA" sz="1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188640"/>
            <a:ext cx="4876800" cy="21145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68" y="2423818"/>
            <a:ext cx="5063902" cy="4026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83432" y="5445224"/>
            <a:ext cx="410445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noFill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5539" y="1759707"/>
            <a:ext cx="2321867" cy="1549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1270" y="4322305"/>
            <a:ext cx="3356874" cy="2245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7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 smtClean="0"/>
              <a:t>Немного практики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28920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0" y="601134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CSS Grid </a:t>
            </a:r>
            <a:r>
              <a:rPr lang="ru-RU" sz="2000" dirty="0" smtClean="0"/>
              <a:t>позволяет легко разметить страницу расположив элементы по своим местам.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Традиционное размещение элементов страницы</a:t>
            </a:r>
            <a:endParaRPr lang="uk-UA" sz="2400" b="1" dirty="0"/>
          </a:p>
        </p:txBody>
      </p:sp>
      <p:pic>
        <p:nvPicPr>
          <p:cNvPr id="1026" name="Picture 2" descr="https://devdocs.magento.com/common/images/layouts_block_containers_defn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15" y="836712"/>
            <a:ext cx="1146003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 smtClean="0"/>
              <a:t>Будет полезным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8542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Сложность размещения элементов на странице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899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1236" y="2348880"/>
            <a:ext cx="343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Еще раз о </a:t>
            </a:r>
            <a:r>
              <a:rPr lang="en-US" sz="3200" b="1" dirty="0" smtClean="0"/>
              <a:t>CSS Grid</a:t>
            </a:r>
            <a:endParaRPr lang="uk-UA" sz="3200" b="1" dirty="0"/>
          </a:p>
        </p:txBody>
      </p:sp>
      <p:pic>
        <p:nvPicPr>
          <p:cNvPr id="4098" name="Picture 2" descr="https://cdn-images-1.medium.com/max/1600/1*FClp4lVp5qsIi1wxOXAA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923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8035211" y="4077072"/>
            <a:ext cx="3965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hlinkClick r:id="rId3"/>
              </a:rPr>
              <a:t>https://youtu.be/-</a:t>
            </a:r>
            <a:r>
              <a:rPr lang="uk-UA" sz="2000" b="1" dirty="0" smtClean="0">
                <a:hlinkClick r:id="rId3"/>
              </a:rPr>
              <a:t>fDqBEjfzGo?t=</a:t>
            </a:r>
            <a:r>
              <a:rPr lang="en-US" sz="2000" b="1" dirty="0" smtClean="0">
                <a:hlinkClick r:id="rId3"/>
              </a:rPr>
              <a:t>39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8265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4112" y="1177588"/>
            <a:ext cx="5303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О выравнивании элементов в </a:t>
            </a:r>
            <a:r>
              <a:rPr lang="en-US" sz="3600" b="1" dirty="0" smtClean="0"/>
              <a:t>CSS Grid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104112" y="4777988"/>
            <a:ext cx="4415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2"/>
              </a:rPr>
              <a:t>http://tpverstak.ru/grid</a:t>
            </a:r>
            <a:r>
              <a:rPr lang="en-US" sz="2800" b="1" dirty="0" smtClean="0">
                <a:hlinkClick r:id="rId2"/>
              </a:rPr>
              <a:t>/</a:t>
            </a:r>
            <a:endParaRPr lang="ru-RU" sz="2800" b="1" dirty="0"/>
          </a:p>
        </p:txBody>
      </p:sp>
      <p:pic>
        <p:nvPicPr>
          <p:cNvPr id="1028" name="Picture 4" descr="https://vegibit.com/wp-content/uploads/2018/08/justify-items-start-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1"/>
          <a:stretch/>
        </p:blipFill>
        <p:spPr bwMode="auto">
          <a:xfrm>
            <a:off x="492347" y="476967"/>
            <a:ext cx="5963693" cy="585656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04112" y="2858740"/>
            <a:ext cx="38857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CSS Grid </a:t>
            </a:r>
            <a:r>
              <a:rPr lang="ru-RU" sz="2000" dirty="0" smtClean="0"/>
              <a:t>даёт возможность выравнивать содержимое ячеек сетки, а также распределять ячейки сетки в пределах родительского элемента.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36810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0529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</a:t>
            </a:r>
            <a:r>
              <a:rPr lang="ru-RU" sz="4000" b="1" dirty="0" smtClean="0"/>
              <a:t>игру</a:t>
            </a:r>
            <a:r>
              <a:rPr lang="en-US" sz="4000" b="1" dirty="0" smtClean="0"/>
              <a:t> </a:t>
            </a:r>
            <a:r>
              <a:rPr lang="ru-RU" sz="4000" b="1" dirty="0" smtClean="0"/>
              <a:t>по </a:t>
            </a:r>
            <a:r>
              <a:rPr lang="en-US" sz="4000" b="1" dirty="0" smtClean="0"/>
              <a:t>CSS Grid</a:t>
            </a:r>
            <a:r>
              <a:rPr lang="ru-RU" sz="4000" b="1" dirty="0" smtClean="0"/>
              <a:t>!</a:t>
            </a:r>
            <a:endParaRPr lang="ru-RU" sz="40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579810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https://cssgridgarden.com/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433" y="1231942"/>
            <a:ext cx="8819134" cy="4292664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1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721" y="1916832"/>
            <a:ext cx="5040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Домашнее задание</a:t>
            </a:r>
            <a:endParaRPr lang="uk-UA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28722" y="3212976"/>
            <a:ext cx="3884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CSS Grid </a:t>
            </a:r>
            <a:r>
              <a:rPr lang="ru-RU" sz="2800" dirty="0" smtClean="0"/>
              <a:t>и </a:t>
            </a:r>
            <a:r>
              <a:rPr lang="en-US" sz="2800" b="1" dirty="0" err="1" smtClean="0"/>
              <a:t>Bootsrap</a:t>
            </a:r>
            <a:r>
              <a:rPr lang="en-US" sz="2800" b="1" dirty="0" smtClean="0"/>
              <a:t> </a:t>
            </a:r>
            <a:r>
              <a:rPr lang="ru-RU" sz="2800" dirty="0" smtClean="0"/>
              <a:t>вам в помощь…</a:t>
            </a:r>
            <a:endParaRPr lang="uk-UA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9826" r="15200" b="19610"/>
          <a:stretch/>
        </p:blipFill>
        <p:spPr>
          <a:xfrm>
            <a:off x="3664" y="0"/>
            <a:ext cx="470847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78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7649" y="1556792"/>
            <a:ext cx="5328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Домашнее задание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++</a:t>
            </a:r>
            <a:endParaRPr lang="uk-UA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7649" y="2852936"/>
            <a:ext cx="4178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CSS Grid </a:t>
            </a:r>
            <a:r>
              <a:rPr lang="ru-RU" sz="2800" dirty="0" smtClean="0"/>
              <a:t>и </a:t>
            </a:r>
            <a:r>
              <a:rPr lang="en-US" sz="2800" b="1" dirty="0" err="1" smtClean="0"/>
              <a:t>Bootsrap</a:t>
            </a:r>
            <a:r>
              <a:rPr lang="en-US" sz="2800" b="1" dirty="0" smtClean="0"/>
              <a:t> </a:t>
            </a:r>
            <a:r>
              <a:rPr lang="ru-RU" sz="2800" dirty="0" smtClean="0"/>
              <a:t>вам в помощь…</a:t>
            </a:r>
            <a:endParaRPr lang="uk-UA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r="7582"/>
          <a:stretch/>
        </p:blipFill>
        <p:spPr>
          <a:xfrm>
            <a:off x="1" y="1"/>
            <a:ext cx="406328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447649" y="4395301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 smtClean="0"/>
              <a:t> доступен </a:t>
            </a:r>
            <a:r>
              <a:rPr lang="ru-RU" sz="2000" b="1" dirty="0" smtClean="0">
                <a:solidFill>
                  <a:srgbClr val="00B050"/>
                </a:solidFill>
              </a:rPr>
              <a:t>в </a:t>
            </a:r>
            <a:r>
              <a:rPr lang="ru-RU" sz="2000" b="1" dirty="0" err="1" smtClean="0">
                <a:solidFill>
                  <a:srgbClr val="00B050"/>
                </a:solidFill>
              </a:rPr>
              <a:t>репозитории</a:t>
            </a:r>
            <a:r>
              <a:rPr lang="ru-RU" sz="2000" b="1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занятия, в каталоге </a:t>
            </a:r>
            <a:r>
              <a:rPr lang="en-US" sz="2000" b="1" dirty="0" smtClean="0"/>
              <a:t>./homework-layout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15163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675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76672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smtClean="0"/>
              <a:t>Адаптивная вёрстка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256240" y="1525434"/>
            <a:ext cx="2808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400" b="1" dirty="0" smtClean="0">
                <a:solidFill>
                  <a:srgbClr val="00B050"/>
                </a:solidFill>
              </a:rPr>
              <a:t>медиа-запросах.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youtu.be/M-xc1EOMOIE</a:t>
            </a:r>
            <a:endParaRPr lang="uk-UA" sz="2800" b="1" dirty="0"/>
          </a:p>
        </p:txBody>
      </p:sp>
      <p:pic>
        <p:nvPicPr>
          <p:cNvPr id="1026" name="Picture 2" descr="https://internetingishard.com/html-and-css/responsive-design/simple-responsive-media-queries-703f8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948762"/>
            <a:ext cx="6466384" cy="25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6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cdn.pixabay.com/photo/2016/08/16/08/37/website-1597382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858125" cy="685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56240" y="1412776"/>
            <a:ext cx="3390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Размещение элементов</a:t>
            </a:r>
            <a:endParaRPr lang="uk-UA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56240" y="2420888"/>
            <a:ext cx="338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Размещение элементов на странице, в первую очередь горизонтально (но также и вертикально), всегда было нетривиальной задачей, т.к. до недавнего времени не было инструмента заточенного для решения этой проблем…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3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Традиционное размещение элементов страницы</a:t>
            </a:r>
            <a:endParaRPr lang="uk-UA" sz="3200" b="1" dirty="0"/>
          </a:p>
        </p:txBody>
      </p:sp>
      <p:pic>
        <p:nvPicPr>
          <p:cNvPr id="1026" name="Picture 2" descr="https://devdocs.magento.com/common/images/layouts_block_containers_defn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83" y="1169310"/>
            <a:ext cx="1146003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7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chemeClr val="accent6"/>
                </a:solidFill>
              </a:rPr>
              <a:t>Flexbox</a:t>
            </a:r>
            <a:r>
              <a:rPr lang="en-US" sz="8000" b="1" dirty="0" smtClean="0"/>
              <a:t> – </a:t>
            </a:r>
            <a:r>
              <a:rPr lang="ru-RU" sz="8000" b="1" dirty="0" smtClean="0"/>
              <a:t>не решение проблемы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2164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326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У </a:t>
            </a:r>
            <a:r>
              <a:rPr lang="it-IT" sz="2800" b="1" dirty="0" smtClean="0"/>
              <a:t>Flexbox</a:t>
            </a:r>
            <a:r>
              <a:rPr lang="ru-RU" sz="2800" b="1" dirty="0" smtClean="0"/>
              <a:t> есть проблемы со «сложным» расположением компонентов </a:t>
            </a:r>
            <a:r>
              <a:rPr lang="it-IT" sz="2800" b="1" dirty="0" smtClean="0"/>
              <a:t>  </a:t>
            </a:r>
            <a:endParaRPr lang="ru-RU" sz="2800" b="1" dirty="0"/>
          </a:p>
        </p:txBody>
      </p:sp>
      <p:pic>
        <p:nvPicPr>
          <p:cNvPr id="6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t="13290" r="3301" b="1939"/>
          <a:stretch/>
        </p:blipFill>
        <p:spPr bwMode="auto">
          <a:xfrm>
            <a:off x="1513281" y="1281668"/>
            <a:ext cx="9165440" cy="48338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</a:rPr>
              <a:t>CSS</a:t>
            </a:r>
            <a:r>
              <a:rPr lang="en-US" sz="8000" b="1" dirty="0" smtClean="0">
                <a:solidFill>
                  <a:srgbClr val="FFFF00"/>
                </a:solidFill>
              </a:rPr>
              <a:t> Grid</a:t>
            </a:r>
            <a:r>
              <a:rPr lang="ru-RU" sz="8000" b="1" dirty="0" smtClean="0">
                <a:solidFill>
                  <a:srgbClr val="FFFF00"/>
                </a:solidFill>
              </a:rPr>
              <a:t> </a:t>
            </a:r>
            <a:r>
              <a:rPr lang="ru-RU" sz="8000" b="1" dirty="0" smtClean="0"/>
              <a:t>– конструктор двухмерных макетов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8187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680" y="2879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CSS Grid</a:t>
            </a:r>
            <a:r>
              <a:rPr lang="ru-RU" sz="3200" b="1" dirty="0" smtClean="0"/>
              <a:t>, всё новое – хорошо забытое старое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4152" y="1659572"/>
            <a:ext cx="42844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CSS Grid </a:t>
            </a:r>
            <a:r>
              <a:rPr lang="ru-RU" sz="2400" dirty="0" smtClean="0"/>
              <a:t>– последний, на сегодня, и самый совершенный способ размещения элементов на странице. В отличии от всех ранее перечисленных способов позволяет управлять размещением элементов одновременно и по горизонтали и по вертикали.</a:t>
            </a:r>
            <a:endParaRPr lang="uk-U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5" t="2287" r="22346" b="3215"/>
          <a:stretch/>
        </p:blipFill>
        <p:spPr bwMode="auto">
          <a:xfrm>
            <a:off x="2135560" y="1033976"/>
            <a:ext cx="4320480" cy="56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CSS Grid</a:t>
            </a:r>
            <a:endParaRPr lang="ru-RU" sz="3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6"/>
                </a:solidFill>
              </a:rPr>
              <a:t>Клонируйте</a:t>
            </a:r>
            <a:r>
              <a:rPr lang="ru-RU" sz="2800" dirty="0" smtClean="0">
                <a:solidFill>
                  <a:schemeClr val="accent6"/>
                </a:solidFill>
              </a:rPr>
              <a:t> </a:t>
            </a:r>
            <a:r>
              <a:rPr lang="ru-RU" sz="2800" b="1" dirty="0" err="1" smtClean="0">
                <a:solidFill>
                  <a:schemeClr val="accent6"/>
                </a:solidFill>
              </a:rPr>
              <a:t>репозиторий</a:t>
            </a:r>
            <a:r>
              <a:rPr lang="ru-RU" sz="2800" dirty="0" smtClean="0">
                <a:solidFill>
                  <a:schemeClr val="accent6"/>
                </a:solidFill>
              </a:rPr>
              <a:t> </a:t>
            </a:r>
            <a:r>
              <a:rPr lang="ru-RU" sz="2800" b="1" dirty="0" smtClean="0">
                <a:solidFill>
                  <a:schemeClr val="accent6"/>
                </a:solidFill>
              </a:rPr>
              <a:t>этого занятия</a:t>
            </a:r>
            <a:r>
              <a:rPr lang="ru-RU" sz="2800" dirty="0" smtClean="0"/>
              <a:t>, в нём </a:t>
            </a:r>
            <a:r>
              <a:rPr lang="ru-RU" sz="2800" smtClean="0"/>
              <a:t>будет </a:t>
            </a:r>
            <a:r>
              <a:rPr lang="ru-RU" sz="2800" smtClean="0"/>
              <a:t>разметка…</a:t>
            </a:r>
            <a:endParaRPr lang="uk-UA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269620"/>
            <a:ext cx="5904656" cy="330935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825" t="2409"/>
          <a:stretch/>
        </p:blipFill>
        <p:spPr>
          <a:xfrm>
            <a:off x="4348037" y="2168482"/>
            <a:ext cx="7200800" cy="29167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5551</TotalTime>
  <Words>616</Words>
  <Application>Microsoft Office PowerPoint</Application>
  <PresentationFormat>Широкоэкранный</PresentationFormat>
  <Paragraphs>77</Paragraphs>
  <Slides>27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881</cp:revision>
  <dcterms:created xsi:type="dcterms:W3CDTF">2014-11-20T09:08:59Z</dcterms:created>
  <dcterms:modified xsi:type="dcterms:W3CDTF">2020-10-14T14:14:44Z</dcterms:modified>
</cp:coreProperties>
</file>