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749" r:id="rId2"/>
    <p:sldId id="726" r:id="rId3"/>
    <p:sldId id="741" r:id="rId4"/>
    <p:sldId id="707" r:id="rId5"/>
    <p:sldId id="751" r:id="rId6"/>
    <p:sldId id="755" r:id="rId7"/>
    <p:sldId id="722" r:id="rId8"/>
    <p:sldId id="704" r:id="rId9"/>
    <p:sldId id="728" r:id="rId10"/>
    <p:sldId id="705" r:id="rId11"/>
    <p:sldId id="706" r:id="rId12"/>
    <p:sldId id="747" r:id="rId13"/>
    <p:sldId id="708" r:id="rId14"/>
    <p:sldId id="709" r:id="rId15"/>
    <p:sldId id="714" r:id="rId16"/>
    <p:sldId id="673" r:id="rId17"/>
    <p:sldId id="737" r:id="rId18"/>
    <p:sldId id="735" r:id="rId19"/>
    <p:sldId id="733" r:id="rId20"/>
    <p:sldId id="743" r:id="rId21"/>
    <p:sldId id="742" r:id="rId22"/>
    <p:sldId id="729" r:id="rId23"/>
    <p:sldId id="753" r:id="rId24"/>
    <p:sldId id="752" r:id="rId25"/>
    <p:sldId id="750" r:id="rId2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1995" autoAdjust="0"/>
  </p:normalViewPr>
  <p:slideViewPr>
    <p:cSldViewPr>
      <p:cViewPr varScale="1">
        <p:scale>
          <a:sx n="106" d="100"/>
          <a:sy n="106" d="100"/>
        </p:scale>
        <p:origin x="69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19.10.2020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804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19.10.2020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19.10.2020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19.10.2020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19.10.2020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19.10.2020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19.10.2020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ebref.ru/css/value/medi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earch.google.com/test/mobile-friendl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aintcodeapp.com/news/ultimate-guide-to-iphone-resolu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Адаптивность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5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2. </a:t>
            </a:r>
            <a:r>
              <a:rPr lang="en-US" sz="6000" b="1" dirty="0"/>
              <a:t>Viewport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5215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1784" y="4523636"/>
            <a:ext cx="6186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Использовать тег </a:t>
            </a:r>
            <a:r>
              <a:rPr lang="en-US" sz="2400" b="1" dirty="0"/>
              <a:t>meta-viewport</a:t>
            </a:r>
            <a:r>
              <a:rPr lang="ru-RU" sz="2400" dirty="0"/>
              <a:t>, который </a:t>
            </a:r>
            <a:r>
              <a:rPr lang="ru-RU" sz="2400" dirty="0" smtClean="0"/>
              <a:t>указывает </a:t>
            </a:r>
            <a:r>
              <a:rPr lang="ru-RU" sz="2400" dirty="0"/>
              <a:t>браузеру, что необходимо ориентироваться на </a:t>
            </a:r>
            <a:r>
              <a:rPr lang="ru-RU" sz="2400" dirty="0" smtClean="0"/>
              <a:t>реальные размеры </a:t>
            </a:r>
            <a:r>
              <a:rPr lang="ru-RU" sz="2400" dirty="0"/>
              <a:t>устройства.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204568"/>
            <a:ext cx="2808397" cy="50326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4167315" y="2651428"/>
            <a:ext cx="712241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&lt;meta name="viewport" content="width=device-width, initial-scale=1.0"&gt;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Viewport / </a:t>
            </a:r>
            <a:r>
              <a:rPr lang="ru-RU" sz="3600" b="1" dirty="0" smtClean="0"/>
              <a:t>Видимая область браузера</a:t>
            </a:r>
            <a:endParaRPr lang="uk-UA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151784" y="1196752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Мобильные </a:t>
            </a:r>
            <a:r>
              <a:rPr lang="ru-RU" sz="2400" dirty="0"/>
              <a:t>браузеры имеют </a:t>
            </a:r>
            <a:r>
              <a:rPr lang="ru-RU" sz="2400" dirty="0" smtClean="0"/>
              <a:t>интересный </a:t>
            </a:r>
            <a:r>
              <a:rPr lang="ru-RU" sz="2400" dirty="0"/>
              <a:t>подход к отображению сайтов, который можно назвать «</a:t>
            </a:r>
            <a:r>
              <a:rPr lang="ru-RU" sz="2400" b="1" dirty="0"/>
              <a:t>маленькое окно в большой мир</a:t>
            </a:r>
            <a:r>
              <a:rPr lang="ru-RU" sz="2400" dirty="0"/>
              <a:t>». </a:t>
            </a:r>
          </a:p>
        </p:txBody>
      </p:sp>
    </p:spTree>
    <p:extLst>
      <p:ext uri="{BB962C8B-B14F-4D97-AF65-F5344CB8AC3E}">
        <p14:creationId xmlns:p14="http://schemas.microsoft.com/office/powerpoint/2010/main" val="18240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Viewport / </a:t>
            </a:r>
            <a:r>
              <a:rPr lang="ru-RU" sz="3600" b="1" dirty="0" smtClean="0"/>
              <a:t>Видимая область (область видимости)</a:t>
            </a:r>
            <a:endParaRPr lang="uk-UA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321004"/>
            <a:ext cx="2376264" cy="50919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323597"/>
            <a:ext cx="2376264" cy="509199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55" y="1052736"/>
            <a:ext cx="3949506" cy="5463090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31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3. </a:t>
            </a:r>
            <a:r>
              <a:rPr lang="ru-RU" sz="6000" b="1" dirty="0" err="1"/>
              <a:t>Медиазапросы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665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16501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4473" y="716797"/>
            <a:ext cx="4548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CSS Media </a:t>
            </a:r>
            <a:r>
              <a:rPr lang="en-US" sz="3200" b="1" dirty="0" smtClean="0"/>
              <a:t>Queries  </a:t>
            </a:r>
            <a:r>
              <a:rPr lang="ru-RU" sz="3200" b="1" dirty="0" err="1" smtClean="0">
                <a:solidFill>
                  <a:schemeClr val="accent6">
                    <a:lumMod val="75000"/>
                  </a:schemeClr>
                </a:solidFill>
              </a:rPr>
              <a:t>Медиазапросы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473" y="2347133"/>
            <a:ext cx="3960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Разметка хорошо подходящая для больших настольных экранов, на малых экранах начинает вести себя не так хорошо как хотелось.  </a:t>
            </a:r>
            <a:r>
              <a:rPr lang="ru-RU" sz="2000" b="1" dirty="0" err="1"/>
              <a:t>Медизапросы</a:t>
            </a:r>
            <a:r>
              <a:rPr lang="ru-RU" sz="2000" dirty="0"/>
              <a:t> позволяют указать, что на малых разрешениях экрана необходимо применять другие наборы </a:t>
            </a:r>
            <a:r>
              <a:rPr lang="en-US" sz="2000" dirty="0"/>
              <a:t>CSS </a:t>
            </a:r>
            <a:r>
              <a:rPr lang="ru-RU" sz="2000" dirty="0"/>
              <a:t>правил, которые лучше подходят именно для малых устройств.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1013"/>
          <a:stretch/>
        </p:blipFill>
        <p:spPr>
          <a:xfrm>
            <a:off x="0" y="0"/>
            <a:ext cx="614471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41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75720" y="5831685"/>
            <a:ext cx="5436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https://webref.ru/css/value/media</a:t>
            </a:r>
            <a:endParaRPr lang="ru-RU" sz="2800" b="1" dirty="0"/>
          </a:p>
        </p:txBody>
      </p:sp>
      <p:pic>
        <p:nvPicPr>
          <p:cNvPr id="133122" name="Picture 2" descr="http://blog.claricetechnologies.com/wp-content/uploads/2012/12/Clarice-Technologies_CSS.png"/>
          <p:cNvPicPr>
            <a:picLocks noChangeAspect="1" noChangeArrowheads="1"/>
          </p:cNvPicPr>
          <p:nvPr/>
        </p:nvPicPr>
        <p:blipFill rotWithShape="1">
          <a:blip r:embed="rId3" cstate="print"/>
          <a:srcRect l="6182" t="6500" r="6734" b="7800"/>
          <a:stretch/>
        </p:blipFill>
        <p:spPr bwMode="auto">
          <a:xfrm>
            <a:off x="623392" y="1556792"/>
            <a:ext cx="6860348" cy="388843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824192" y="1664444"/>
            <a:ext cx="3888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Медиазапросы</a:t>
            </a:r>
            <a:r>
              <a:rPr lang="ru-RU" sz="2400" dirty="0"/>
              <a:t> позволяют задать критерии по которым будут использовать или не использоваться стилевые правила. Например: на маленьких экранах устанавливать шрифт побольше, а отступы поменьше и т.п.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99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Media </a:t>
            </a:r>
            <a:r>
              <a:rPr lang="en-US" sz="3200" b="1" dirty="0" smtClean="0"/>
              <a:t>Queries | </a:t>
            </a:r>
            <a:r>
              <a:rPr lang="ru-RU" sz="3200" b="1" dirty="0" err="1" smtClean="0"/>
              <a:t>Медиазапросы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0030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4. Категории устройств?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1235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9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Категории устройств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по версии </a:t>
            </a:r>
            <a:r>
              <a:rPr lang="en-US" sz="3200" b="1" dirty="0" smtClean="0"/>
              <a:t>Bootstrap</a:t>
            </a:r>
            <a:r>
              <a:rPr lang="ru-RU" sz="3200" b="1" dirty="0" smtClean="0"/>
              <a:t> 5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78993" y="5517232"/>
            <a:ext cx="8034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К</a:t>
            </a:r>
            <a:r>
              <a:rPr lang="ru-RU" sz="2000" dirty="0" smtClean="0"/>
              <a:t>аждый разработчик волен сам выбирать размеры для использования в </a:t>
            </a:r>
            <a:r>
              <a:rPr lang="ru-RU" sz="2000" dirty="0" err="1" smtClean="0"/>
              <a:t>медиазапросах</a:t>
            </a:r>
            <a:r>
              <a:rPr lang="uk-UA" sz="2000" dirty="0" smtClean="0"/>
              <a:t>, н</a:t>
            </a:r>
            <a:r>
              <a:rPr lang="ru-RU" sz="2000" dirty="0" smtClean="0"/>
              <a:t>о де-факто в качестве стандарта многие используют размеры применяемые в библиотеке </a:t>
            </a:r>
            <a:r>
              <a:rPr lang="en-US" sz="2000" b="1" dirty="0" smtClean="0"/>
              <a:t>Bootstrap</a:t>
            </a:r>
            <a:r>
              <a:rPr lang="ru-RU" sz="2000" dirty="0"/>
              <a:t>.</a:t>
            </a:r>
            <a:r>
              <a:rPr lang="ru-RU" sz="2000" dirty="0" smtClean="0"/>
              <a:t> </a:t>
            </a:r>
            <a:endParaRPr lang="uk-UA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65" y="980728"/>
            <a:ext cx="114585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5. </a:t>
            </a:r>
            <a:r>
              <a:rPr lang="it-IT" sz="6600" b="1" dirty="0" smtClean="0"/>
              <a:t>Mobile First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084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Mobile First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35560" y="5437673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Mobile First </a:t>
            </a:r>
            <a:r>
              <a:rPr lang="en-US" sz="2000" dirty="0" smtClean="0"/>
              <a:t>– </a:t>
            </a:r>
            <a:r>
              <a:rPr lang="ru-RU" sz="2000" dirty="0" smtClean="0"/>
              <a:t>подход при котором первоначально создаётся вёрстка под мобильные устройства, а при помощи </a:t>
            </a:r>
            <a:r>
              <a:rPr lang="ru-RU" sz="2000" dirty="0" err="1" smtClean="0"/>
              <a:t>медиазапросов</a:t>
            </a:r>
            <a:r>
              <a:rPr lang="ru-RU" sz="2000" dirty="0" smtClean="0"/>
              <a:t> вносятся изменения адаптирующие вёрстку для более крупных устройств</a:t>
            </a:r>
            <a:endParaRPr lang="uk-UA" sz="2000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127448" y="1092250"/>
            <a:ext cx="10369152" cy="4242546"/>
            <a:chOff x="1991544" y="1340768"/>
            <a:chExt cx="9001000" cy="3732123"/>
          </a:xfrm>
        </p:grpSpPr>
        <p:pic>
          <p:nvPicPr>
            <p:cNvPr id="5122" name="Picture 2" descr="https://tutorials.codebar.io/html/lesson7/images/respon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544" y="1340768"/>
              <a:ext cx="9001000" cy="3732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Стрелка вправо 5"/>
            <p:cNvSpPr/>
            <p:nvPr/>
          </p:nvSpPr>
          <p:spPr>
            <a:xfrm>
              <a:off x="3215680" y="2708920"/>
              <a:ext cx="360040" cy="648072"/>
            </a:xfrm>
            <a:prstGeom prst="right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Стрелка вправо 11"/>
            <p:cNvSpPr/>
            <p:nvPr/>
          </p:nvSpPr>
          <p:spPr>
            <a:xfrm>
              <a:off x="5663952" y="2708920"/>
              <a:ext cx="360040" cy="648072"/>
            </a:xfrm>
            <a:prstGeom prst="right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17203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8144" y="5622339"/>
            <a:ext cx="7155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/>
              <a:t>Всё было хорошо, пока не появились смартфоны</a:t>
            </a:r>
            <a:r>
              <a:rPr lang="en-US" sz="2400" b="1" i="1" dirty="0"/>
              <a:t>..</a:t>
            </a:r>
            <a:r>
              <a:rPr lang="ru-RU" sz="2400" b="1" i="1" dirty="0"/>
              <a:t>.</a:t>
            </a:r>
            <a:r>
              <a:rPr lang="en-US" sz="2400" b="1" i="1" dirty="0"/>
              <a:t> </a:t>
            </a:r>
            <a:r>
              <a:rPr lang="ru-RU" sz="2400" b="1" i="1" dirty="0"/>
              <a:t>и планшеты…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519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Адаптивность / Адаптивная вёрстка</a:t>
            </a:r>
            <a:endParaRPr lang="ru-RU" sz="3200" b="1" dirty="0"/>
          </a:p>
        </p:txBody>
      </p:sp>
      <p:pic>
        <p:nvPicPr>
          <p:cNvPr id="6" name="Picture 2" descr="http://www.inzynix.com/media/images/responsive-webdesign4.png"/>
          <p:cNvPicPr>
            <a:picLocks noChangeAspect="1" noChangeArrowheads="1"/>
          </p:cNvPicPr>
          <p:nvPr/>
        </p:nvPicPr>
        <p:blipFill rotWithShape="1">
          <a:blip r:embed="rId2" cstate="print"/>
          <a:srcRect l="10019" t="16109" r="6617" b="19175"/>
          <a:stretch/>
        </p:blipFill>
        <p:spPr bwMode="auto">
          <a:xfrm>
            <a:off x="2157911" y="1082884"/>
            <a:ext cx="7876177" cy="43399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87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6. </a:t>
            </a:r>
            <a:r>
              <a:rPr lang="ru-RU" sz="6000" b="1" dirty="0" smtClean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436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992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CSS Grid </a:t>
            </a:r>
            <a:r>
              <a:rPr lang="ru-RU" sz="4800" b="1" dirty="0" smtClean="0"/>
              <a:t>+ </a:t>
            </a:r>
            <a:r>
              <a:rPr lang="ru-RU" sz="4800" b="1" dirty="0"/>
              <a:t>А</a:t>
            </a:r>
            <a:r>
              <a:rPr lang="ru-RU" sz="4800" b="1" dirty="0" smtClean="0"/>
              <a:t>даптивность</a:t>
            </a:r>
            <a:endParaRPr lang="ru-RU" sz="48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212277"/>
            <a:ext cx="5328592" cy="37379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212277"/>
            <a:ext cx="3816425" cy="37379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Двойная стрелка влево/вправо 11"/>
          <p:cNvSpPr/>
          <p:nvPr/>
        </p:nvSpPr>
        <p:spPr>
          <a:xfrm>
            <a:off x="4763852" y="2636912"/>
            <a:ext cx="1152128" cy="576064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4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32" y="5240667"/>
            <a:ext cx="1008111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 ÐµÐ·ÑÐ»ÑÑÐ°Ñ Ð¿Ð¾ÑÑÐºÑ Ð·Ð¾Ð±ÑÐ°Ð¶ÐµÐ½Ñ Ð·Ð° Ð·Ð°Ð¿Ð¸ÑÐ¾Ð¼ &quot;desktop icon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027" y="516865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3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7. Google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Mobile</a:t>
            </a:r>
            <a:r>
              <a:rPr lang="en-US" sz="6000" b="1" dirty="0" smtClean="0"/>
              <a:t> </a:t>
            </a:r>
            <a:br>
              <a:rPr lang="en-US" sz="6000" b="1" dirty="0" smtClean="0"/>
            </a:br>
            <a:r>
              <a:rPr lang="en-US" sz="6000" b="1" dirty="0" smtClean="0">
                <a:solidFill>
                  <a:srgbClr val="92D050"/>
                </a:solidFill>
              </a:rPr>
              <a:t>Friendly</a:t>
            </a:r>
            <a:r>
              <a:rPr lang="en-US" sz="6000" b="1" dirty="0" smtClean="0"/>
              <a:t> </a:t>
            </a:r>
            <a:r>
              <a:rPr lang="en-US" sz="6000" b="1" dirty="0" smtClean="0">
                <a:solidFill>
                  <a:srgbClr val="FFFF00"/>
                </a:solidFill>
              </a:rPr>
              <a:t>Test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Мобильная версия сайта</a:t>
            </a:r>
            <a:r>
              <a:rPr lang="en-US" sz="3200" b="1" dirty="0"/>
              <a:t>, </a:t>
            </a:r>
            <a:r>
              <a:rPr lang="ru-RU" sz="3200" b="1" dirty="0"/>
              <a:t>как проверить?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940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6124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https://search.google.com/test/mobile-friendly</a:t>
            </a:r>
            <a:endParaRPr lang="uk-UA" sz="3200" b="1" dirty="0"/>
          </a:p>
        </p:txBody>
      </p:sp>
      <p:pic>
        <p:nvPicPr>
          <p:cNvPr id="2050" name="Picture 2" descr="https://www.shopolog.ru/s/img/services/a4/83/800x400_a48310c07734d37813364d35c49808f7___jpg____4_e0f27d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125634"/>
            <a:ext cx="6712414" cy="41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4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816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2550" y="332656"/>
            <a:ext cx="5328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Домашнее задание*</a:t>
            </a: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2550" y="1484784"/>
            <a:ext cx="5724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CSS Grid </a:t>
            </a:r>
            <a:r>
              <a:rPr lang="ru-RU" sz="2800" dirty="0" smtClean="0"/>
              <a:t>и </a:t>
            </a:r>
            <a:r>
              <a:rPr lang="en-US" sz="2800" b="1" dirty="0" err="1" smtClean="0"/>
              <a:t>Bootsrap</a:t>
            </a:r>
            <a:r>
              <a:rPr lang="en-US" sz="2800" b="1" dirty="0" smtClean="0"/>
              <a:t> </a:t>
            </a:r>
            <a:r>
              <a:rPr lang="ru-RU" sz="2800" dirty="0" smtClean="0"/>
              <a:t>вам в помощь…</a:t>
            </a:r>
            <a:endParaRPr lang="uk-UA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r="7582"/>
          <a:stretch/>
        </p:blipFill>
        <p:spPr>
          <a:xfrm>
            <a:off x="1" y="1"/>
            <a:ext cx="40632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398411" y="2276872"/>
            <a:ext cx="529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 smtClean="0"/>
              <a:t> доступен </a:t>
            </a:r>
            <a:r>
              <a:rPr lang="ru-RU" sz="2000" b="1" dirty="0" smtClean="0">
                <a:solidFill>
                  <a:srgbClr val="00B050"/>
                </a:solidFill>
              </a:rPr>
              <a:t>в </a:t>
            </a:r>
            <a:r>
              <a:rPr lang="ru-RU" sz="2000" b="1" dirty="0" err="1" smtClean="0">
                <a:solidFill>
                  <a:srgbClr val="00B050"/>
                </a:solidFill>
              </a:rPr>
              <a:t>репозитории</a:t>
            </a:r>
            <a:r>
              <a:rPr lang="ru-RU" sz="2000" b="1" dirty="0" smtClean="0">
                <a:solidFill>
                  <a:srgbClr val="00B050"/>
                </a:solidFill>
              </a:rPr>
              <a:t> 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11-го занятия</a:t>
            </a:r>
            <a:r>
              <a:rPr lang="ru-RU" sz="2000" dirty="0" smtClean="0"/>
              <a:t>, в каталоге </a:t>
            </a:r>
            <a:r>
              <a:rPr lang="en-US" sz="2000" b="1" dirty="0" smtClean="0"/>
              <a:t>./homework-layout</a:t>
            </a:r>
            <a:endParaRPr lang="uk-UA" sz="2000" b="1" dirty="0"/>
          </a:p>
        </p:txBody>
      </p:sp>
      <p:sp>
        <p:nvSpPr>
          <p:cNvPr id="7" name="TextBox 6"/>
          <p:cNvSpPr txBox="1"/>
          <p:nvPr/>
        </p:nvSpPr>
        <p:spPr>
          <a:xfrm rot="864087">
            <a:off x="5312993" y="4422500"/>
            <a:ext cx="460427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Теперь адаптивная!</a:t>
            </a:r>
            <a:endParaRPr lang="uk-UA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8754" y="545799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* Адаптивность на 2 категории устройств: мобильные и десктоп.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520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56"/>
            <a:ext cx="12192000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 36"/>
          <p:cNvSpPr txBox="1">
            <a:spLocks/>
          </p:cNvSpPr>
          <p:nvPr/>
        </p:nvSpPr>
        <p:spPr>
          <a:xfrm>
            <a:off x="11208568" y="6040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Постулаты Адаптивности / Адаптивной вёрстки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43472" y="2248652"/>
            <a:ext cx="746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1. </a:t>
            </a:r>
            <a:r>
              <a:rPr lang="ru-RU" sz="3200" b="1" dirty="0" smtClean="0"/>
              <a:t>Отсутствие горизонтальной прокрутки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43472" y="3176256"/>
            <a:ext cx="9202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2</a:t>
            </a:r>
            <a:r>
              <a:rPr lang="en-US" sz="3200" b="1" dirty="0" smtClean="0"/>
              <a:t>. </a:t>
            </a:r>
            <a:r>
              <a:rPr lang="ru-RU" sz="3200" b="1" dirty="0" smtClean="0"/>
              <a:t>«Читаемость» (комфортный размер) элементов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43472" y="4103860"/>
            <a:ext cx="9379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3</a:t>
            </a:r>
            <a:r>
              <a:rPr lang="en-US" sz="3200" b="1" dirty="0" smtClean="0"/>
              <a:t>. </a:t>
            </a:r>
            <a:r>
              <a:rPr lang="ru-RU" sz="3200" b="1" dirty="0" smtClean="0"/>
              <a:t>Расстояние между интерактивными элементами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9703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 36"/>
          <p:cNvSpPr txBox="1">
            <a:spLocks/>
          </p:cNvSpPr>
          <p:nvPr/>
        </p:nvSpPr>
        <p:spPr>
          <a:xfrm>
            <a:off x="11208568" y="6040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19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Инструменты Адаптивности / Адаптивной вёрстки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00100" y="2204864"/>
            <a:ext cx="10632504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b="1" dirty="0" smtClean="0"/>
              <a:t>Многоколоночное размещение (</a:t>
            </a:r>
            <a:r>
              <a:rPr lang="en-US" sz="3200" b="1" dirty="0" smtClean="0">
                <a:solidFill>
                  <a:srgbClr val="92D050"/>
                </a:solidFill>
              </a:rPr>
              <a:t>Flexbox</a:t>
            </a:r>
            <a:r>
              <a:rPr lang="en-US" sz="3200" b="1" dirty="0" smtClean="0"/>
              <a:t>,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CSS Grid</a:t>
            </a:r>
            <a:r>
              <a:rPr lang="ru-RU" sz="3200" b="1" dirty="0" smtClean="0"/>
              <a:t>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ru-RU" sz="3200" b="1" dirty="0" smtClean="0"/>
          </a:p>
          <a:p>
            <a:pPr marL="514350" indent="-514350">
              <a:buAutoNum type="arabicPeriod"/>
            </a:pPr>
            <a:r>
              <a:rPr lang="ru-RU" sz="3200" b="1" dirty="0" smtClean="0"/>
              <a:t>Относительные единицы измерения</a:t>
            </a:r>
            <a:r>
              <a:rPr lang="en-US" sz="3200" b="1" dirty="0" smtClean="0"/>
              <a:t> (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</a:rPr>
              <a:t>vw</a:t>
            </a:r>
            <a:r>
              <a:rPr lang="en-US" sz="3200" b="1" dirty="0" smtClean="0"/>
              <a:t>, </a:t>
            </a:r>
            <a:r>
              <a:rPr lang="en-US" sz="3200" b="1" dirty="0" err="1" smtClean="0">
                <a:solidFill>
                  <a:srgbClr val="7030A0"/>
                </a:solidFill>
              </a:rPr>
              <a:t>vh</a:t>
            </a:r>
            <a:r>
              <a:rPr lang="en-US" sz="3200" b="1" dirty="0" smtClean="0"/>
              <a:t>, </a:t>
            </a:r>
            <a:r>
              <a:rPr lang="en-US" sz="3200" b="1" dirty="0" smtClean="0">
                <a:solidFill>
                  <a:srgbClr val="00B0F0"/>
                </a:solidFill>
              </a:rPr>
              <a:t>%</a:t>
            </a:r>
            <a:r>
              <a:rPr lang="en-US" sz="3200" b="1" dirty="0" smtClean="0"/>
              <a:t>, </a:t>
            </a:r>
            <a:r>
              <a:rPr lang="en-US" sz="3200" b="1" dirty="0" smtClean="0">
                <a:solidFill>
                  <a:srgbClr val="92D050"/>
                </a:solidFill>
              </a:rPr>
              <a:t>rem </a:t>
            </a:r>
            <a:r>
              <a:rPr lang="en-US" sz="3200" b="1" dirty="0" smtClean="0"/>
              <a:t>…)</a:t>
            </a:r>
            <a:br>
              <a:rPr lang="en-US" sz="3200" b="1" dirty="0" smtClean="0"/>
            </a:br>
            <a:endParaRPr lang="ru-RU" sz="3200" b="1" dirty="0" smtClean="0"/>
          </a:p>
          <a:p>
            <a:pPr marL="514350" indent="-514350">
              <a:buAutoNum type="arabicPeriod"/>
            </a:pPr>
            <a:r>
              <a:rPr lang="ru-RU" sz="3200" b="1" dirty="0" err="1" smtClean="0"/>
              <a:t>Медиазапросы</a:t>
            </a:r>
            <a:r>
              <a:rPr lang="en-US" sz="3200" b="1" dirty="0" smtClean="0"/>
              <a:t> (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@media</a:t>
            </a:r>
            <a:r>
              <a:rPr lang="en-US" sz="3200" b="1" dirty="0" smtClean="0"/>
              <a:t>)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0143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 36"/>
          <p:cNvSpPr txBox="1">
            <a:spLocks/>
          </p:cNvSpPr>
          <p:nvPr/>
        </p:nvSpPr>
        <p:spPr>
          <a:xfrm>
            <a:off x="11208568" y="6040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628800"/>
            <a:ext cx="5273131" cy="36250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Подходы Адаптивности / Адаптивной вёрстки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84032" y="1340768"/>
            <a:ext cx="53285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b="1" dirty="0" smtClean="0"/>
              <a:t>Многоколоночное размещение </a:t>
            </a:r>
            <a:r>
              <a:rPr lang="ru-RU" sz="2800" dirty="0" smtClean="0"/>
              <a:t>элементов;</a:t>
            </a:r>
            <a:br>
              <a:rPr lang="ru-RU" sz="2800" dirty="0" smtClean="0"/>
            </a:br>
            <a:endParaRPr lang="ru-RU" sz="2800" dirty="0" smtClean="0"/>
          </a:p>
          <a:p>
            <a:pPr marL="342900" indent="-342900">
              <a:buAutoNum type="arabicPeriod"/>
            </a:pPr>
            <a:r>
              <a:rPr lang="ru-RU" sz="2800" b="1" dirty="0" smtClean="0"/>
              <a:t>Управление видимостью </a:t>
            </a:r>
            <a:r>
              <a:rPr lang="ru-RU" sz="2800" dirty="0" smtClean="0"/>
              <a:t>элементов на разных размерах экрана;</a:t>
            </a:r>
            <a:br>
              <a:rPr lang="ru-RU" sz="2800" dirty="0" smtClean="0"/>
            </a:br>
            <a:endParaRPr lang="ru-RU" sz="2800" dirty="0" smtClean="0"/>
          </a:p>
          <a:p>
            <a:pPr marL="342900" indent="-342900">
              <a:buAutoNum type="arabicPeriod"/>
            </a:pPr>
            <a:r>
              <a:rPr lang="ru-RU" sz="2800" b="1" dirty="0" smtClean="0"/>
              <a:t>Управление размерами </a:t>
            </a:r>
            <a:r>
              <a:rPr lang="ru-RU" sz="2800" dirty="0" smtClean="0"/>
              <a:t>элементов на разных размерах экрана.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772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1. </a:t>
            </a:r>
            <a:r>
              <a:rPr lang="ru-RU" sz="6000" b="1" dirty="0"/>
              <a:t>Эмулятор </a:t>
            </a:r>
            <a:r>
              <a:rPr lang="ru-RU" sz="6000" b="1" dirty="0" smtClean="0"/>
              <a:t/>
            </a:r>
            <a:br>
              <a:rPr lang="ru-RU" sz="6000" b="1" dirty="0" smtClean="0"/>
            </a:br>
            <a:r>
              <a:rPr lang="ru-RU" sz="6000" b="1" dirty="0" smtClean="0"/>
              <a:t>мобильного </a:t>
            </a:r>
            <a:r>
              <a:rPr lang="ru-RU" sz="6000" b="1" dirty="0"/>
              <a:t>браузера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168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1544" y="4437112"/>
            <a:ext cx="8040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Откройте «</a:t>
            </a:r>
            <a:r>
              <a:rPr lang="ru-RU" sz="2400" b="1" dirty="0"/>
              <a:t>консоль разработчика</a:t>
            </a:r>
            <a:r>
              <a:rPr lang="ru-RU" sz="2400" dirty="0"/>
              <a:t>» и перейдите в «</a:t>
            </a:r>
            <a:r>
              <a:rPr lang="ru-RU" sz="2400" b="1" dirty="0"/>
              <a:t>мобильный режим</a:t>
            </a:r>
            <a:r>
              <a:rPr lang="ru-RU" sz="2400" dirty="0"/>
              <a:t>». В открывшемся эмуляторе у нас есть возможность выбрать предустановленные размеры экрана популярных смартфонов или установить размеры вручную.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1842" y="373306"/>
            <a:ext cx="813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Как выглядит страница на мобильном устройстве?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-4" b="63609"/>
          <a:stretch/>
        </p:blipFill>
        <p:spPr>
          <a:xfrm>
            <a:off x="6252411" y="1196752"/>
            <a:ext cx="3779636" cy="25922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dl3.joxi.net/drive/2018/04/15/0018/1034/1209354/54/d69987a47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r="42496"/>
          <a:stretch/>
        </p:blipFill>
        <p:spPr bwMode="auto">
          <a:xfrm>
            <a:off x="1991544" y="1196752"/>
            <a:ext cx="3774842" cy="25922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9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2184" y="2204864"/>
            <a:ext cx="4286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О разрешении мобильных устройств…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752184" y="3573016"/>
            <a:ext cx="2520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linkClick r:id="rId2"/>
              </a:rPr>
              <a:t>https://www.paintcodeapp.com/news/ultimate-guide-to-iphone-resolutions</a:t>
            </a:r>
            <a:endParaRPr lang="uk-UA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36986"/>
          <a:stretch/>
        </p:blipFill>
        <p:spPr>
          <a:xfrm>
            <a:off x="1" y="4453"/>
            <a:ext cx="7032104" cy="68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5346</TotalTime>
  <Words>409</Words>
  <Application>Microsoft Office PowerPoint</Application>
  <PresentationFormat>Широкоэкранный</PresentationFormat>
  <Paragraphs>66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867</cp:revision>
  <dcterms:created xsi:type="dcterms:W3CDTF">2014-11-20T09:08:59Z</dcterms:created>
  <dcterms:modified xsi:type="dcterms:W3CDTF">2020-10-19T06:56:53Z</dcterms:modified>
</cp:coreProperties>
</file>