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770" r:id="rId2"/>
    <p:sldId id="771" r:id="rId3"/>
    <p:sldId id="702" r:id="rId4"/>
    <p:sldId id="730" r:id="rId5"/>
    <p:sldId id="754" r:id="rId6"/>
    <p:sldId id="731" r:id="rId7"/>
    <p:sldId id="735" r:id="rId8"/>
    <p:sldId id="767" r:id="rId9"/>
    <p:sldId id="766" r:id="rId10"/>
    <p:sldId id="772" r:id="rId11"/>
    <p:sldId id="736" r:id="rId12"/>
    <p:sldId id="773" r:id="rId13"/>
    <p:sldId id="774" r:id="rId14"/>
    <p:sldId id="745" r:id="rId15"/>
    <p:sldId id="780" r:id="rId16"/>
    <p:sldId id="779" r:id="rId17"/>
    <p:sldId id="781" r:id="rId18"/>
    <p:sldId id="763" r:id="rId19"/>
    <p:sldId id="778" r:id="rId20"/>
    <p:sldId id="750" r:id="rId21"/>
    <p:sldId id="749" r:id="rId22"/>
    <p:sldId id="755" r:id="rId23"/>
    <p:sldId id="768" r:id="rId24"/>
    <p:sldId id="769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1995" autoAdjust="0"/>
  </p:normalViewPr>
  <p:slideViewPr>
    <p:cSldViewPr>
      <p:cViewPr>
        <p:scale>
          <a:sx n="75" d="100"/>
          <a:sy n="75" d="100"/>
        </p:scale>
        <p:origin x="1632" y="7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794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26.10.2020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26.10.2020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26.10.2020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26.10.2020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26.10.2020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26.10.2020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v5.getbootstrap.com/docs/5.0/layout/gri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5.getbootstrap.com/docs/5.0/example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youtu.be/RQ4VieRah8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xIjWJW6hGuk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youtu.be/z-yZuDXZUw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Bootstrap Grid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Bootstrap Grid</a:t>
            </a:r>
            <a:endParaRPr lang="ru-RU" sz="4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450287"/>
            <a:ext cx="5904656" cy="33093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2337791"/>
            <a:ext cx="7330860" cy="16561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0" y="566124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Шаблон с разметкой в </a:t>
            </a:r>
            <a:r>
              <a:rPr lang="ru-RU" sz="2800" b="1" dirty="0" err="1" smtClean="0"/>
              <a:t>репозитории</a:t>
            </a:r>
            <a:r>
              <a:rPr lang="ru-RU" sz="2800" b="1" dirty="0" smtClean="0"/>
              <a:t> занятия</a:t>
            </a:r>
            <a:r>
              <a:rPr lang="en-US" sz="2800" b="1" dirty="0" smtClean="0"/>
              <a:t>: </a:t>
            </a:r>
            <a:r>
              <a:rPr lang="en-US" sz="2800" i="1" dirty="0" smtClean="0"/>
              <a:t>demo-template</a:t>
            </a:r>
            <a:endParaRPr lang="uk-UA" sz="2800" i="1" dirty="0"/>
          </a:p>
        </p:txBody>
      </p:sp>
    </p:spTree>
    <p:extLst>
      <p:ext uri="{BB962C8B-B14F-4D97-AF65-F5344CB8AC3E}">
        <p14:creationId xmlns:p14="http://schemas.microsoft.com/office/powerpoint/2010/main" val="5101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288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Bootstrap Grid –</a:t>
            </a:r>
            <a:r>
              <a:rPr lang="ru-RU" sz="2800" b="1" dirty="0"/>
              <a:t> </a:t>
            </a:r>
            <a:r>
              <a:rPr lang="ru-RU" sz="2800" b="1" dirty="0" smtClean="0"/>
              <a:t>многоколоночное размещение элементов + адаптивность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43472" y="5445224"/>
            <a:ext cx="9433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Одна из опор </a:t>
            </a:r>
            <a:r>
              <a:rPr lang="en-US" sz="2000" b="1" dirty="0"/>
              <a:t>Bootstrap</a:t>
            </a:r>
            <a:r>
              <a:rPr lang="en-US" sz="2000" dirty="0"/>
              <a:t> – </a:t>
            </a:r>
            <a:r>
              <a:rPr lang="en-US" sz="2000" b="1" dirty="0" smtClean="0"/>
              <a:t>Grid</a:t>
            </a:r>
            <a:r>
              <a:rPr lang="en-US" sz="2000" dirty="0" smtClean="0"/>
              <a:t> (</a:t>
            </a:r>
            <a:r>
              <a:rPr lang="ru-RU" sz="2000" dirty="0" smtClean="0"/>
              <a:t>«сетка»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размещения элементов, позволяющая размещать элементы в несколько столбцов, размер (и количество) которых будет адаптироваться под размеры экрана.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467981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https://v5.getbootstrap.com/docs/5.0/layout/grid</a:t>
            </a:r>
            <a:r>
              <a:rPr lang="en-US" sz="2400" b="1" dirty="0" smtClean="0">
                <a:hlinkClick r:id="rId2"/>
              </a:rPr>
              <a:t>/</a:t>
            </a:r>
            <a:endParaRPr lang="ru-RU" sz="2400" b="1" dirty="0"/>
          </a:p>
        </p:txBody>
      </p:sp>
      <p:pic>
        <p:nvPicPr>
          <p:cNvPr id="3" name="Picture 2" descr="https://i.stack.imgur.com/CZYoV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" t="7864" r="868" b="3559"/>
          <a:stretch/>
        </p:blipFill>
        <p:spPr bwMode="auto">
          <a:xfrm>
            <a:off x="1343472" y="971921"/>
            <a:ext cx="9433048" cy="355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07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Адаптивность по версии </a:t>
            </a:r>
            <a:r>
              <a:rPr lang="en-US" sz="3200" b="1" dirty="0" smtClean="0"/>
              <a:t>Bootstrap</a:t>
            </a:r>
            <a:r>
              <a:rPr lang="ru-RU" sz="3200" b="1" dirty="0" smtClean="0"/>
              <a:t> </a:t>
            </a:r>
            <a:r>
              <a:rPr lang="en-US" sz="3200" b="1" dirty="0" smtClean="0"/>
              <a:t>Grid</a:t>
            </a:r>
            <a:r>
              <a:rPr lang="ru-RU" sz="3200" b="1" dirty="0" smtClean="0"/>
              <a:t> 5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3392" y="5745450"/>
            <a:ext cx="9793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Boo</a:t>
            </a:r>
            <a:r>
              <a:rPr lang="en-US" sz="2000" b="1" dirty="0"/>
              <a:t>t</a:t>
            </a:r>
            <a:r>
              <a:rPr lang="en-US" sz="2000" b="1" dirty="0" smtClean="0"/>
              <a:t>strap Grid </a:t>
            </a:r>
            <a:r>
              <a:rPr lang="en-US" sz="2000" dirty="0" smtClean="0"/>
              <a:t>– </a:t>
            </a:r>
            <a:r>
              <a:rPr lang="ru-RU" sz="2000" dirty="0" smtClean="0"/>
              <a:t>адаптивный инструмент. В зависимости от категории устройства размеры и количество элементов в  строке может меняться. 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65" y="1052736"/>
            <a:ext cx="114585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Адаптивность по версии </a:t>
            </a:r>
            <a:r>
              <a:rPr lang="en-US" sz="3200" b="1" dirty="0" smtClean="0"/>
              <a:t>Bootstrap</a:t>
            </a:r>
            <a:r>
              <a:rPr lang="ru-RU" sz="3200" b="1" dirty="0" smtClean="0"/>
              <a:t> </a:t>
            </a:r>
            <a:r>
              <a:rPr lang="en-US" sz="3200" b="1" dirty="0" smtClean="0"/>
              <a:t>Grid</a:t>
            </a:r>
            <a:r>
              <a:rPr lang="ru-RU" sz="3200" b="1" dirty="0" smtClean="0"/>
              <a:t> 5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95400" y="5427801"/>
            <a:ext cx="10513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 помощи классов </a:t>
            </a:r>
            <a:r>
              <a:rPr lang="en-US" sz="1400" b="1" dirty="0"/>
              <a:t>col-6 </a:t>
            </a:r>
            <a:r>
              <a:rPr lang="en-US" sz="1400" dirty="0"/>
              <a:t>(</a:t>
            </a:r>
            <a:r>
              <a:rPr lang="en-US" sz="1400" b="1" dirty="0"/>
              <a:t>col-8</a:t>
            </a:r>
            <a:r>
              <a:rPr lang="en-US" sz="1400" dirty="0"/>
              <a:t> </a:t>
            </a:r>
            <a:r>
              <a:rPr lang="ru-RU" sz="1400" dirty="0"/>
              <a:t>и т.п.</a:t>
            </a:r>
            <a:r>
              <a:rPr lang="en-US" sz="1400" dirty="0"/>
              <a:t>)</a:t>
            </a:r>
            <a:r>
              <a:rPr lang="ru-RU" sz="1400" dirty="0"/>
              <a:t>, которые мы указываем </a:t>
            </a:r>
            <a:r>
              <a:rPr lang="ru-RU" sz="1400" dirty="0" smtClean="0"/>
              <a:t>сколько </a:t>
            </a:r>
            <a:r>
              <a:rPr lang="ru-RU" sz="1400" dirty="0"/>
              <a:t>столбцов сетки будет выделено под </a:t>
            </a:r>
            <a:r>
              <a:rPr lang="ru-RU" sz="1400" dirty="0" smtClean="0"/>
              <a:t>элемент. </a:t>
            </a:r>
            <a:r>
              <a:rPr lang="ru-RU" sz="1400" dirty="0"/>
              <a:t>Для того, чтобы сетка работала корректно все элементы должны располагаться в рамках тега с классом </a:t>
            </a:r>
            <a:r>
              <a:rPr lang="en-US" sz="1400" b="1" dirty="0"/>
              <a:t>row</a:t>
            </a:r>
            <a:r>
              <a:rPr lang="ru-RU" sz="1400" dirty="0"/>
              <a:t>, каждая такая строка содержит набор элементов которые могут расположиться или в один </a:t>
            </a:r>
            <a:r>
              <a:rPr lang="ru-RU" sz="1400" dirty="0" smtClean="0"/>
              <a:t>ряд (с возможностью переноса).</a:t>
            </a:r>
            <a:r>
              <a:rPr lang="en-US" sz="1400" b="1" i="1" dirty="0" smtClean="0"/>
              <a:t> </a:t>
            </a:r>
            <a:r>
              <a:rPr lang="ru-RU" sz="1400" dirty="0"/>
              <a:t>Также доступны «адаптивные» версии классов для задание размера колонок, </a:t>
            </a:r>
            <a:r>
              <a:rPr lang="en-US" sz="1400" b="1" dirty="0"/>
              <a:t>col-md-6 col-sm-9 col-xl-3 </a:t>
            </a:r>
            <a:r>
              <a:rPr lang="ru-RU" sz="1400" dirty="0"/>
              <a:t>и т.д. которые позволяют задать ширину колонки в зависимости от размера экрана (реализуется при помощи медиа запросов</a:t>
            </a:r>
            <a:r>
              <a:rPr lang="ru-RU" sz="1400" dirty="0" smtClean="0"/>
              <a:t>).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908720"/>
            <a:ext cx="11105543" cy="412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4. Немного </a:t>
            </a:r>
            <a:r>
              <a:rPr lang="ru-RU" sz="6600" b="1" dirty="0" smtClean="0"/>
              <a:t>практики</a:t>
            </a:r>
            <a:r>
              <a:rPr lang="en-US" sz="6600" b="1" dirty="0" smtClean="0"/>
              <a:t> #1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0266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65240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046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Bootstrap Grid </a:t>
            </a:r>
            <a:r>
              <a:rPr lang="ru-RU" sz="2800" b="1" dirty="0" smtClean="0"/>
              <a:t>хорош для размещения однотипных элемен</a:t>
            </a:r>
            <a:r>
              <a:rPr lang="ru-RU" sz="2800" b="1" dirty="0" smtClean="0"/>
              <a:t>тов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113" r="5113"/>
          <a:stretch/>
        </p:blipFill>
        <p:spPr>
          <a:xfrm>
            <a:off x="0" y="1052736"/>
            <a:ext cx="12192000" cy="34942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9477"/>
          <a:stretch/>
        </p:blipFill>
        <p:spPr>
          <a:xfrm>
            <a:off x="2394949" y="4535974"/>
            <a:ext cx="7402102" cy="1845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87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5</a:t>
            </a:r>
            <a:r>
              <a:rPr lang="ru-RU" sz="6600" b="1" dirty="0" smtClean="0"/>
              <a:t>. </a:t>
            </a:r>
            <a:r>
              <a:rPr lang="ru-RU" sz="6600" b="1" dirty="0" smtClean="0"/>
              <a:t>Немного </a:t>
            </a:r>
            <a:r>
              <a:rPr lang="ru-RU" sz="6600" b="1" dirty="0" smtClean="0"/>
              <a:t>практики</a:t>
            </a:r>
            <a:r>
              <a:rPr lang="en-US" sz="6600" b="1" dirty="0" smtClean="0"/>
              <a:t> #</a:t>
            </a:r>
            <a:r>
              <a:rPr lang="ru-RU" sz="6600" b="1" dirty="0" smtClean="0"/>
              <a:t>2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9522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65240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046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Bootstrap Grid </a:t>
            </a:r>
            <a:r>
              <a:rPr lang="ru-RU" sz="2800" b="1" dirty="0" smtClean="0"/>
              <a:t>может удобно дополнить </a:t>
            </a:r>
            <a:r>
              <a:rPr lang="en-US" sz="2800" b="1" dirty="0" smtClean="0"/>
              <a:t>CSS Grid</a:t>
            </a:r>
            <a:endParaRPr lang="ru-RU" sz="28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6021288"/>
            <a:ext cx="1219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dirty="0" smtClean="0"/>
              <a:t>Шаблон с разметкой в </a:t>
            </a:r>
            <a:r>
              <a:rPr lang="ru-RU" sz="2600" b="1" dirty="0" err="1" smtClean="0"/>
              <a:t>репозитории</a:t>
            </a:r>
            <a:r>
              <a:rPr lang="ru-RU" sz="2600" b="1" dirty="0" smtClean="0"/>
              <a:t> занятия</a:t>
            </a:r>
            <a:r>
              <a:rPr lang="en-US" sz="2600" b="1" dirty="0" smtClean="0"/>
              <a:t>: </a:t>
            </a:r>
            <a:r>
              <a:rPr lang="en-US" sz="2600" i="1" dirty="0" smtClean="0"/>
              <a:t>full-page-template</a:t>
            </a:r>
            <a:endParaRPr lang="uk-UA" sz="2600" i="1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958334" y="1124744"/>
            <a:ext cx="8275332" cy="4652988"/>
            <a:chOff x="1958334" y="1174514"/>
            <a:chExt cx="8275332" cy="4652988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8334" y="1174514"/>
              <a:ext cx="8275332" cy="465298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5612" y="1857524"/>
              <a:ext cx="1150618" cy="14877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5274" y="1857524"/>
              <a:ext cx="1150618" cy="14877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3616" y="1843948"/>
              <a:ext cx="1150618" cy="14877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278" y="1843948"/>
              <a:ext cx="1150618" cy="14877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5612" y="3650362"/>
              <a:ext cx="1150618" cy="14877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5274" y="3650362"/>
              <a:ext cx="1150618" cy="14877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3616" y="3636786"/>
              <a:ext cx="1150618" cy="14877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278" y="3636786"/>
              <a:ext cx="1150618" cy="14877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067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2250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7689" y="370310"/>
            <a:ext cx="5328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Домашнее задание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7689" y="3771037"/>
            <a:ext cx="4178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CSS Grid </a:t>
            </a:r>
            <a:r>
              <a:rPr lang="en-US" sz="2800" b="1" dirty="0"/>
              <a:t>+</a:t>
            </a:r>
            <a:r>
              <a:rPr lang="ru-RU" sz="2800" dirty="0" smtClean="0"/>
              <a:t>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Bootsrap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Grid </a:t>
            </a:r>
            <a:r>
              <a:rPr lang="ru-RU" sz="2800" dirty="0" smtClean="0"/>
              <a:t>вам в помощь…</a:t>
            </a:r>
            <a:endParaRPr lang="uk-UA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7582"/>
          <a:stretch/>
        </p:blipFill>
        <p:spPr>
          <a:xfrm>
            <a:off x="1" y="1"/>
            <a:ext cx="40632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807689" y="5313402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 smtClean="0"/>
              <a:t> доступен </a:t>
            </a:r>
            <a:r>
              <a:rPr lang="ru-RU" sz="2000" b="1" dirty="0" smtClean="0">
                <a:solidFill>
                  <a:srgbClr val="00B050"/>
                </a:solidFill>
              </a:rPr>
              <a:t>в </a:t>
            </a:r>
            <a:r>
              <a:rPr lang="ru-RU" sz="2000" b="1" dirty="0" err="1" smtClean="0">
                <a:solidFill>
                  <a:srgbClr val="00B050"/>
                </a:solidFill>
              </a:rPr>
              <a:t>репозитории</a:t>
            </a:r>
            <a:r>
              <a:rPr lang="ru-RU" sz="2000" b="1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занятия, в каталоге </a:t>
            </a:r>
            <a:r>
              <a:rPr lang="en-US" sz="2000" b="1" dirty="0" smtClean="0"/>
              <a:t>./homework-layout</a:t>
            </a:r>
            <a:endParaRPr lang="uk-UA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1344" y="2780928"/>
            <a:ext cx="3672408" cy="27363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0800000">
            <a:off x="4367809" y="3347253"/>
            <a:ext cx="1152128" cy="504056"/>
          </a:xfrm>
          <a:prstGeom prst="rightArrow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807689" y="1313294"/>
            <a:ext cx="47631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Переделайте раздел с товарами, использовав </a:t>
            </a:r>
            <a:r>
              <a:rPr lang="en-US" sz="2400" b="1" dirty="0" smtClean="0"/>
              <a:t>Bootstrap Grid </a:t>
            </a:r>
            <a:r>
              <a:rPr lang="en-US" sz="2400" dirty="0" smtClean="0"/>
              <a:t>(</a:t>
            </a:r>
            <a:r>
              <a:rPr lang="ru-RU" sz="2400" b="1" i="1" dirty="0" smtClean="0"/>
              <a:t>адаптивность</a:t>
            </a:r>
            <a:r>
              <a:rPr lang="ru-RU" sz="2400" i="1" dirty="0" smtClean="0"/>
              <a:t> – само собой разумеется должна присутствовать</a:t>
            </a:r>
            <a:r>
              <a:rPr lang="en-US" sz="2400" dirty="0" smtClean="0"/>
              <a:t>)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02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rgbClr val="FFFF00"/>
                </a:solidFill>
              </a:rPr>
              <a:t>Важно!</a:t>
            </a:r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en-US" sz="6000" b="1" dirty="0" smtClean="0">
                <a:solidFill>
                  <a:srgbClr val="92D050"/>
                </a:solidFill>
              </a:rPr>
              <a:t>Bootstrap Grid </a:t>
            </a:r>
            <a:r>
              <a:rPr lang="ru-RU" sz="7200" b="1" dirty="0" smtClean="0"/>
              <a:t>≠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CSS Grid</a:t>
            </a:r>
            <a:endParaRPr lang="ru-RU" sz="6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* это никак не связанные технологии</a:t>
            </a:r>
            <a:r>
              <a:rPr lang="ru-RU" sz="6000" b="1" dirty="0" smtClean="0">
                <a:solidFill>
                  <a:schemeClr val="bg1"/>
                </a:solidFill>
              </a:rPr>
              <a:t/>
            </a:r>
            <a:br>
              <a:rPr lang="ru-RU" sz="6000" b="1" dirty="0" smtClean="0">
                <a:solidFill>
                  <a:schemeClr val="bg1"/>
                </a:solidFill>
              </a:rPr>
            </a:br>
            <a:endParaRPr lang="uk-UA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232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043932"/>
            <a:ext cx="6876764" cy="49053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0" y="6165304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https://v5.getbootstrap.com/docs/5.0/examples</a:t>
            </a:r>
            <a:r>
              <a:rPr lang="en-US" sz="2400" b="1" dirty="0" smtClean="0">
                <a:hlinkClick r:id="rId3"/>
              </a:rPr>
              <a:t>/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Готовые шаблоны </a:t>
            </a:r>
            <a:r>
              <a:rPr lang="en-US" sz="2800" b="1" dirty="0"/>
              <a:t>Bootstrap’</a:t>
            </a:r>
            <a:r>
              <a:rPr lang="ru-RU" sz="2800" b="1" dirty="0"/>
              <a:t>а для разработки страниц на их базе</a:t>
            </a:r>
          </a:p>
        </p:txBody>
      </p:sp>
    </p:spTree>
    <p:extLst>
      <p:ext uri="{BB962C8B-B14F-4D97-AF65-F5344CB8AC3E}">
        <p14:creationId xmlns:p14="http://schemas.microsoft.com/office/powerpoint/2010/main" val="26389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277047" y="4551511"/>
            <a:ext cx="4219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youtu.be/RQ4VieRah8g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86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CSS Grid</a:t>
            </a:r>
            <a:r>
              <a:rPr lang="ru-RU" sz="4000" b="1" dirty="0" smtClean="0"/>
              <a:t>, часть 2</a:t>
            </a:r>
            <a:endParaRPr lang="ru-RU" sz="4000" b="1" dirty="0"/>
          </a:p>
        </p:txBody>
      </p:sp>
      <p:pic>
        <p:nvPicPr>
          <p:cNvPr id="1026" name="Picture 2" descr="https://pbs.twimg.com/media/DwUCJ6cXcAAV_R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556792"/>
            <a:ext cx="6515550" cy="3664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320136" y="3933056"/>
            <a:ext cx="4254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smtClean="0">
                <a:hlinkClick r:id="rId4"/>
              </a:rPr>
              <a:t>https</a:t>
            </a:r>
            <a:r>
              <a:rPr lang="uk-UA" sz="2400" b="1" dirty="0">
                <a:hlinkClick r:id="rId4"/>
              </a:rPr>
              <a:t>://</a:t>
            </a:r>
            <a:r>
              <a:rPr lang="uk-UA" sz="2400" b="1" dirty="0" smtClean="0">
                <a:hlinkClick r:id="rId4"/>
              </a:rPr>
              <a:t>youtu.be/xIjWJW6hGuk</a:t>
            </a:r>
            <a:endParaRPr lang="uk-U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20136" y="1700808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Самое время вспомнить презентацию </a:t>
            </a:r>
            <a:r>
              <a:rPr lang="en-US" sz="2000" b="1" dirty="0" smtClean="0"/>
              <a:t>CSS Grid </a:t>
            </a:r>
            <a:r>
              <a:rPr lang="ru-RU" sz="2000" dirty="0" smtClean="0"/>
              <a:t>от автора – </a:t>
            </a:r>
            <a:r>
              <a:rPr lang="ru-RU" sz="2000" b="1" dirty="0" smtClean="0"/>
              <a:t>Рейчел Эндрю</a:t>
            </a:r>
            <a:r>
              <a:rPr lang="ru-RU" sz="2000" dirty="0" smtClean="0"/>
              <a:t>, и посмотреть её вторую часть, где она говорит о будущем </a:t>
            </a:r>
            <a:r>
              <a:rPr lang="en-US" sz="2000" b="1" dirty="0" smtClean="0"/>
              <a:t>Flex</a:t>
            </a:r>
            <a:r>
              <a:rPr lang="en-US" sz="2000" dirty="0" smtClean="0"/>
              <a:t>’</a:t>
            </a:r>
            <a:r>
              <a:rPr lang="ru-RU" sz="2000" dirty="0" smtClean="0"/>
              <a:t>а после появления </a:t>
            </a:r>
            <a:r>
              <a:rPr lang="en-US" sz="2000" b="1" dirty="0" smtClean="0"/>
              <a:t>CSS Grid</a:t>
            </a:r>
            <a:r>
              <a:rPr lang="en-US" sz="2000" dirty="0" smtClean="0"/>
              <a:t>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587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784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 smtClean="0"/>
              <a:t>Проектирование</a:t>
            </a:r>
            <a:endParaRPr lang="ru-RU" sz="4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225020" y="2128788"/>
            <a:ext cx="4199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smtClean="0">
                <a:solidFill>
                  <a:srgbClr val="00B050"/>
                </a:solidFill>
              </a:rPr>
              <a:t>макетах (</a:t>
            </a:r>
            <a:r>
              <a:rPr lang="en-US" sz="2400" b="1" dirty="0" smtClean="0">
                <a:solidFill>
                  <a:srgbClr val="00B050"/>
                </a:solidFill>
              </a:rPr>
              <a:t>Wireframes</a:t>
            </a:r>
            <a:r>
              <a:rPr lang="ru-RU" sz="2400" b="1" dirty="0" smtClean="0">
                <a:solidFill>
                  <a:srgbClr val="00B050"/>
                </a:solidFill>
              </a:rPr>
              <a:t>).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youtu.be/z-yZuDXZUw0</a:t>
            </a:r>
            <a:endParaRPr lang="uk-UA" sz="2800" b="1" dirty="0"/>
          </a:p>
        </p:txBody>
      </p:sp>
      <p:pic>
        <p:nvPicPr>
          <p:cNvPr id="2" name="Picture 2" descr="https://www.experienceux.co.uk/wp-content/uploads/2015/05/what-is-wirefram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53" y="1772816"/>
            <a:ext cx="5346303" cy="28803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1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1. Вспомним о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Flexbox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335360" y="1700808"/>
            <a:ext cx="6336704" cy="399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8048" y="1312307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</a:t>
            </a:r>
            <a:r>
              <a:rPr lang="ru-RU" sz="2000" dirty="0" smtClean="0"/>
              <a:t>).</a:t>
            </a:r>
            <a:endParaRPr lang="en-US" sz="2000" dirty="0" smtClean="0"/>
          </a:p>
          <a:p>
            <a:endParaRPr lang="en-US" sz="2000" dirty="0"/>
          </a:p>
          <a:p>
            <a:r>
              <a:rPr lang="ru-RU" sz="2000" dirty="0" smtClean="0"/>
              <a:t>Включается режим </a:t>
            </a:r>
            <a:r>
              <a:rPr lang="en-US" sz="2000" b="1" dirty="0" smtClean="0"/>
              <a:t>flexbox</a:t>
            </a:r>
            <a:r>
              <a:rPr lang="en-US" sz="2000" dirty="0" smtClean="0"/>
              <a:t> </a:t>
            </a:r>
            <a:r>
              <a:rPr lang="ru-RU" sz="2000" dirty="0" smtClean="0"/>
              <a:t>при помощи свойства </a:t>
            </a:r>
            <a:r>
              <a:rPr lang="en-US" sz="2000" b="1" dirty="0" smtClean="0">
                <a:solidFill>
                  <a:srgbClr val="0070C0"/>
                </a:solidFill>
              </a:rPr>
              <a:t>display: flex</a:t>
            </a:r>
            <a:r>
              <a:rPr lang="ru-RU" sz="2000" dirty="0" smtClean="0"/>
              <a:t>, а перенос элементов разрешается при помощи </a:t>
            </a:r>
            <a:r>
              <a:rPr lang="en-US" sz="2000" b="1" dirty="0" err="1" smtClean="0">
                <a:solidFill>
                  <a:srgbClr val="0070C0"/>
                </a:solidFill>
              </a:rPr>
              <a:t>flex-wrap:wrap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ru-RU" sz="2000" dirty="0" smtClean="0"/>
              <a:t>При помощи свойства </a:t>
            </a:r>
            <a:r>
              <a:rPr lang="en-US" sz="2000" dirty="0" smtClean="0">
                <a:solidFill>
                  <a:srgbClr val="0070C0"/>
                </a:solidFill>
              </a:rPr>
              <a:t>flex-direction</a:t>
            </a:r>
            <a:r>
              <a:rPr lang="en-US" sz="2000" dirty="0" smtClean="0"/>
              <a:t> </a:t>
            </a:r>
            <a:r>
              <a:rPr lang="ru-RU" sz="2000" dirty="0" smtClean="0"/>
              <a:t>возможно указать направление размещения строка или колонка (</a:t>
            </a:r>
            <a:r>
              <a:rPr lang="en-US" sz="2000" b="1" dirty="0" smtClean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 smtClean="0"/>
              <a:t>)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Flexbox – </a:t>
            </a:r>
            <a:r>
              <a:rPr lang="ru-RU" sz="3600" b="1" dirty="0" smtClean="0"/>
              <a:t>управление размещением элементов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1803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2391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3645024"/>
            <a:ext cx="9721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 помощи </a:t>
            </a:r>
            <a:r>
              <a:rPr lang="en-US" sz="2000" b="1" dirty="0" smtClean="0">
                <a:solidFill>
                  <a:srgbClr val="00B050"/>
                </a:solidFill>
              </a:rPr>
              <a:t>flex-grow</a:t>
            </a:r>
            <a:r>
              <a:rPr lang="en-US" sz="2000" dirty="0" smtClean="0"/>
              <a:t> (</a:t>
            </a:r>
            <a:r>
              <a:rPr lang="ru-RU" sz="2000" dirty="0" smtClean="0"/>
              <a:t>задаётся не для </a:t>
            </a:r>
            <a:r>
              <a:rPr lang="en-US" sz="2000" dirty="0" smtClean="0"/>
              <a:t>flex-</a:t>
            </a:r>
            <a:r>
              <a:rPr lang="ru-RU" sz="2000" dirty="0" smtClean="0"/>
              <a:t>контейнера, а для вложенных элементов</a:t>
            </a:r>
            <a:r>
              <a:rPr lang="en-US" sz="2000" dirty="0" smtClean="0"/>
              <a:t>)</a:t>
            </a:r>
            <a:r>
              <a:rPr lang="ru-RU" sz="2000" dirty="0" smtClean="0"/>
              <a:t> мы можем управлять тем как элементы будут занимать доступное пространство при его увеличении. Близкое по смыслу свойство </a:t>
            </a:r>
            <a:r>
              <a:rPr lang="en-US" sz="2000" b="1" dirty="0" smtClean="0">
                <a:solidFill>
                  <a:srgbClr val="00B050"/>
                </a:solidFill>
              </a:rPr>
              <a:t>flex-shrink</a:t>
            </a:r>
            <a:r>
              <a:rPr lang="en-US" sz="2000" dirty="0" smtClean="0"/>
              <a:t> </a:t>
            </a:r>
            <a:r>
              <a:rPr lang="ru-RU" sz="2000" dirty="0" smtClean="0"/>
              <a:t>отвечает за то как элемент будет сжиматься. Свойство  </a:t>
            </a:r>
            <a:r>
              <a:rPr lang="en-US" sz="2000" b="1" dirty="0" smtClean="0">
                <a:solidFill>
                  <a:srgbClr val="00B050"/>
                </a:solidFill>
              </a:rPr>
              <a:t>flex-basis</a:t>
            </a:r>
            <a:r>
              <a:rPr lang="en-US" sz="2000" b="1" dirty="0" smtClean="0"/>
              <a:t> </a:t>
            </a:r>
            <a:r>
              <a:rPr lang="en-US" sz="2000" dirty="0" smtClean="0"/>
              <a:t>– </a:t>
            </a:r>
            <a:r>
              <a:rPr lang="ru-RU" sz="2000" dirty="0" smtClean="0"/>
              <a:t>позволяет задать базовый размер элемента вдоль главной оси. Также все три значения задаются при помощи общего свойство с названием </a:t>
            </a:r>
            <a:r>
              <a:rPr lang="en-US" sz="2000" dirty="0" smtClean="0"/>
              <a:t>flex (</a:t>
            </a:r>
            <a:r>
              <a:rPr lang="ru-RU" sz="2000" dirty="0" smtClean="0"/>
              <a:t>например: </a:t>
            </a:r>
            <a:r>
              <a:rPr lang="en-US" sz="2000" b="1" dirty="0" smtClean="0">
                <a:solidFill>
                  <a:srgbClr val="00B050"/>
                </a:solidFill>
              </a:rPr>
              <a:t>flex: 1 0 auto;</a:t>
            </a:r>
            <a:r>
              <a:rPr lang="ru-RU" sz="2000" b="1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в котором указываются соответственно </a:t>
            </a:r>
            <a:r>
              <a:rPr lang="en-US" sz="2000" b="1" dirty="0" smtClean="0">
                <a:solidFill>
                  <a:srgbClr val="00B050"/>
                </a:solidFill>
              </a:rPr>
              <a:t>flex-grow,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flex-shrink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</a:rPr>
              <a:t>flex-basis</a:t>
            </a:r>
            <a:r>
              <a:rPr lang="ru-RU" sz="2000" dirty="0" smtClean="0"/>
              <a:t>). </a:t>
            </a:r>
            <a:r>
              <a:rPr lang="ru-RU" sz="2000" b="1" dirty="0" smtClean="0"/>
              <a:t>Эти свойства похожи по сути на </a:t>
            </a:r>
            <a:r>
              <a:rPr lang="en-US" sz="2000" b="1" dirty="0" err="1" smtClean="0">
                <a:solidFill>
                  <a:srgbClr val="0070C0"/>
                </a:solidFill>
              </a:rPr>
              <a:t>minmax</a:t>
            </a:r>
            <a:r>
              <a:rPr lang="ru-RU" sz="2000" b="1" dirty="0" smtClean="0">
                <a:solidFill>
                  <a:srgbClr val="0070C0"/>
                </a:solidFill>
              </a:rPr>
              <a:t>()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smtClean="0"/>
              <a:t>и </a:t>
            </a:r>
            <a:r>
              <a:rPr lang="ru-RU" sz="2000" b="1" dirty="0" smtClean="0">
                <a:solidFill>
                  <a:srgbClr val="0070C0"/>
                </a:solidFill>
              </a:rPr>
              <a:t>1</a:t>
            </a:r>
            <a:r>
              <a:rPr lang="en-US" sz="2000" b="1" dirty="0" err="1" smtClean="0">
                <a:solidFill>
                  <a:srgbClr val="0070C0"/>
                </a:solidFill>
              </a:rPr>
              <a:t>fr</a:t>
            </a:r>
            <a:r>
              <a:rPr lang="en-US" sz="2000" b="1" dirty="0" smtClean="0"/>
              <a:t> </a:t>
            </a:r>
            <a:r>
              <a:rPr lang="ru-RU" sz="2000" b="1" dirty="0" smtClean="0"/>
              <a:t>в </a:t>
            </a:r>
            <a:r>
              <a:rPr lang="en-US" sz="2000" b="1" dirty="0" smtClean="0">
                <a:solidFill>
                  <a:srgbClr val="00B050"/>
                </a:solidFill>
              </a:rPr>
              <a:t>CSS Grid</a:t>
            </a:r>
            <a:r>
              <a:rPr lang="ru-RU" sz="2000" b="1" dirty="0" smtClean="0"/>
              <a:t>, но можно сказать являются их «сырыми» аналогами.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Flexbox – </a:t>
            </a:r>
            <a:r>
              <a:rPr lang="ru-RU" sz="3200" b="1" dirty="0" smtClean="0"/>
              <a:t>управление размещением элементов</a:t>
            </a:r>
            <a:endParaRPr lang="ru-RU" sz="3200" b="1" dirty="0"/>
          </a:p>
        </p:txBody>
      </p:sp>
      <p:pic>
        <p:nvPicPr>
          <p:cNvPr id="1026" name="Picture 2" descr="https://cdn-images-1.medium.com/max/1600/1*43faUXdI5KbcSb_LbXO-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b="11551"/>
          <a:stretch/>
        </p:blipFill>
        <p:spPr bwMode="auto">
          <a:xfrm>
            <a:off x="1343472" y="908720"/>
            <a:ext cx="9721080" cy="25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6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9375" y="5097378"/>
            <a:ext cx="554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justify-content: </a:t>
            </a:r>
            <a:r>
              <a:rPr lang="ru-RU" sz="2000" dirty="0"/>
              <a:t>размещение элементов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относительно </a:t>
            </a:r>
            <a:r>
              <a:rPr lang="ru-RU" sz="2000" dirty="0"/>
              <a:t>главной оси.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13186"/>
            <a:ext cx="6071534" cy="3325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Flexbox – </a:t>
            </a:r>
            <a:r>
              <a:rPr lang="ru-RU" sz="3200" b="1" dirty="0" smtClean="0"/>
              <a:t>управление размещением элементов</a:t>
            </a:r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86" y="1124744"/>
            <a:ext cx="5400600" cy="3902553"/>
          </a:xfrm>
          <a:prstGeom prst="rect">
            <a:avLst/>
          </a:prstGeom>
          <a:ln w="2857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744072" y="5118283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align-items: </a:t>
            </a:r>
            <a:r>
              <a:rPr lang="ru-RU" sz="2000" dirty="0"/>
              <a:t>размещение </a:t>
            </a:r>
            <a:r>
              <a:rPr lang="ru-RU" sz="2000" dirty="0" smtClean="0"/>
              <a:t>элементов</a:t>
            </a:r>
            <a:br>
              <a:rPr lang="ru-RU" sz="2000" dirty="0" smtClean="0"/>
            </a:br>
            <a:r>
              <a:rPr lang="ru-RU" sz="2000" dirty="0" smtClean="0"/>
              <a:t> </a:t>
            </a:r>
            <a:r>
              <a:rPr lang="ru-RU" sz="2000" dirty="0"/>
              <a:t>относительно поперечной оси.</a:t>
            </a:r>
          </a:p>
        </p:txBody>
      </p:sp>
    </p:spTree>
    <p:extLst>
      <p:ext uri="{BB962C8B-B14F-4D97-AF65-F5344CB8AC3E}">
        <p14:creationId xmlns:p14="http://schemas.microsoft.com/office/powerpoint/2010/main" val="14186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2</a:t>
            </a:r>
            <a:r>
              <a:rPr lang="ru-RU" sz="6000" b="1" dirty="0" smtClean="0"/>
              <a:t>. </a:t>
            </a:r>
            <a:r>
              <a:rPr lang="ru-RU" sz="6000" b="1" dirty="0"/>
              <a:t>Вспомним </a:t>
            </a:r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ru-RU" sz="6000" b="1" dirty="0" smtClean="0"/>
              <a:t>проблемы </a:t>
            </a:r>
            <a:r>
              <a:rPr lang="it-IT" sz="6000" b="1" dirty="0" smtClean="0">
                <a:solidFill>
                  <a:schemeClr val="accent6">
                    <a:lumMod val="75000"/>
                  </a:schemeClr>
                </a:solidFill>
              </a:rPr>
              <a:t>Flexbox</a:t>
            </a:r>
            <a:endParaRPr lang="en-US" sz="6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pic>
        <p:nvPicPr>
          <p:cNvPr id="10242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2" r="675" b="1939"/>
          <a:stretch/>
        </p:blipFill>
        <p:spPr bwMode="auto">
          <a:xfrm>
            <a:off x="1331310" y="1196752"/>
            <a:ext cx="9529380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3326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Как добиться подобного расположения компонентов?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9643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3. Bootstrap Grid</a:t>
            </a:r>
          </a:p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sz="2800" b="1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Bootstrap </a:t>
            </a:r>
            <a:r>
              <a:rPr lang="ru-RU" sz="2800" b="1" dirty="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bg1">
                    <a:lumMod val="75000"/>
                  </a:schemeClr>
                </a:solidFill>
              </a:rPr>
              <a:t>построен на базе 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Flexbox</a:t>
            </a:r>
            <a:endParaRPr lang="uk-UA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955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5397</TotalTime>
  <Words>601</Words>
  <Application>Microsoft Office PowerPoint</Application>
  <PresentationFormat>Широкоэкранный</PresentationFormat>
  <Paragraphs>65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859</cp:revision>
  <dcterms:created xsi:type="dcterms:W3CDTF">2014-11-20T09:08:59Z</dcterms:created>
  <dcterms:modified xsi:type="dcterms:W3CDTF">2020-10-26T12:59:35Z</dcterms:modified>
</cp:coreProperties>
</file>