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489" r:id="rId2"/>
    <p:sldId id="492" r:id="rId3"/>
    <p:sldId id="494" r:id="rId4"/>
    <p:sldId id="493" r:id="rId5"/>
    <p:sldId id="495" r:id="rId6"/>
    <p:sldId id="496" r:id="rId7"/>
    <p:sldId id="497" r:id="rId8"/>
    <p:sldId id="498" r:id="rId9"/>
    <p:sldId id="491" r:id="rId10"/>
    <p:sldId id="484" r:id="rId11"/>
    <p:sldId id="485" r:id="rId12"/>
    <p:sldId id="426" r:id="rId13"/>
    <p:sldId id="427" r:id="rId14"/>
    <p:sldId id="428" r:id="rId15"/>
    <p:sldId id="478" r:id="rId16"/>
    <p:sldId id="455" r:id="rId17"/>
    <p:sldId id="430" r:id="rId18"/>
    <p:sldId id="499" r:id="rId19"/>
    <p:sldId id="490" r:id="rId20"/>
    <p:sldId id="471" r:id="rId21"/>
    <p:sldId id="459" r:id="rId22"/>
    <p:sldId id="458" r:id="rId23"/>
    <p:sldId id="472" r:id="rId24"/>
    <p:sldId id="480" r:id="rId25"/>
    <p:sldId id="483" r:id="rId26"/>
    <p:sldId id="486" r:id="rId27"/>
    <p:sldId id="488" r:id="rId2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0116" autoAdjust="0"/>
  </p:normalViewPr>
  <p:slideViewPr>
    <p:cSldViewPr>
      <p:cViewPr>
        <p:scale>
          <a:sx n="75" d="100"/>
          <a:sy n="75" d="100"/>
        </p:scale>
        <p:origin x="1716" y="7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31.10.2020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35549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3151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31.10.2020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31.10.2020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31.10.2020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31.10.2020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31.10.2020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31.10.2020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31.10.2020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31.10.2020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31.10.2020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31.10.2020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31.10.2020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31.10.2020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hyperlink" Target="https://ninjamo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qups.com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wireframe.cc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themewagon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figma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vocode.com/" TargetMode="Externa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hemeforest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youtu.be/SW_UCzFO7X0?t=16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ruvds/blog/50163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ebref.ru/css/value/cal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edium.com/devschacht/3a5dc619385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Проектирование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4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56792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n-US" sz="8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ayout</a:t>
            </a:r>
            <a:r>
              <a:rPr lang="ru-RU" sz="8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8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8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emplate</a:t>
            </a:r>
            <a:endParaRPr lang="en-US" sz="8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Раньше терминология была простая</a:t>
            </a:r>
            <a:endParaRPr lang="uk-UA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944070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Layout</a:t>
            </a:r>
            <a:r>
              <a:rPr lang="ru-RU" sz="3200" dirty="0" smtClean="0"/>
              <a:t> –</a:t>
            </a:r>
            <a:r>
              <a:rPr lang="en-US" sz="3200" dirty="0" smtClean="0"/>
              <a:t> </a:t>
            </a:r>
            <a:r>
              <a:rPr lang="ru-RU" sz="3200" dirty="0" smtClean="0"/>
              <a:t>макет страницы («картинка») </a:t>
            </a:r>
            <a:endParaRPr lang="en-US" sz="3200" dirty="0" smtClean="0"/>
          </a:p>
          <a:p>
            <a:pPr algn="ctr"/>
            <a:r>
              <a:rPr lang="en-US" sz="3200" b="1" dirty="0" smtClean="0"/>
              <a:t>Template</a:t>
            </a:r>
            <a:r>
              <a:rPr lang="ru-RU" sz="3200" b="1" dirty="0" smtClean="0"/>
              <a:t> </a:t>
            </a:r>
            <a:r>
              <a:rPr lang="ru-RU" sz="3200" dirty="0" smtClean="0"/>
              <a:t>– сверстанные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37442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9536" y="190296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Layout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Потом терминология усложнилась</a:t>
            </a:r>
            <a:endParaRPr lang="uk-UA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35960" y="1161035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</a:rPr>
              <a:t>Wireframe</a:t>
            </a:r>
            <a:r>
              <a:rPr lang="en-US" sz="4800" b="1" dirty="0"/>
              <a:t>, </a:t>
            </a:r>
          </a:p>
          <a:p>
            <a:pPr algn="ctr"/>
            <a:r>
              <a:rPr lang="en-US" sz="4800" b="1" dirty="0">
                <a:solidFill>
                  <a:srgbClr val="00B050"/>
                </a:solidFill>
              </a:rPr>
              <a:t>M</a:t>
            </a:r>
            <a:r>
              <a:rPr lang="en-US" sz="4800" b="1" dirty="0" smtClean="0">
                <a:solidFill>
                  <a:srgbClr val="00B050"/>
                </a:solidFill>
              </a:rPr>
              <a:t>ockup</a:t>
            </a:r>
            <a:r>
              <a:rPr lang="ru-RU" sz="4800" b="1" dirty="0"/>
              <a:t>, </a:t>
            </a:r>
            <a:endParaRPr lang="en-US" sz="4800" b="1" dirty="0"/>
          </a:p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rototype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03512" y="4941168"/>
            <a:ext cx="25403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Template</a:t>
            </a: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5015880" y="1063915"/>
            <a:ext cx="864096" cy="2509101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5014353" y="4437112"/>
            <a:ext cx="864096" cy="172819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5663952" y="4516378"/>
            <a:ext cx="5544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Prototype</a:t>
            </a:r>
            <a:r>
              <a:rPr lang="ru-RU" sz="4800" b="1" dirty="0" smtClean="0"/>
              <a:t>,</a:t>
            </a:r>
          </a:p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17075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79160" y="188641"/>
            <a:ext cx="738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Wireframe – </a:t>
            </a:r>
            <a:r>
              <a:rPr lang="ru-RU" sz="3600" b="1" dirty="0">
                <a:solidFill>
                  <a:srgbClr val="0070C0"/>
                </a:solidFill>
              </a:rPr>
              <a:t>«проволочный каркас»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791241" y="5517233"/>
            <a:ext cx="660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Wireframe</a:t>
            </a:r>
            <a:r>
              <a:rPr lang="en-US" sz="2400" i="1" dirty="0"/>
              <a:t> – </a:t>
            </a:r>
            <a:r>
              <a:rPr lang="ru-RU" sz="2400" i="1" dirty="0"/>
              <a:t>упрошенный макет страницы, схематическое изображение страницы, как правило низкой детализации.</a:t>
            </a:r>
            <a:r>
              <a:rPr lang="en-US" sz="2400" i="1" dirty="0"/>
              <a:t> </a:t>
            </a:r>
            <a:endParaRPr lang="ru-RU" sz="24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908720"/>
            <a:ext cx="6048672" cy="4452386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822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59697" y="252675"/>
            <a:ext cx="5915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Mockup – </a:t>
            </a:r>
            <a:r>
              <a:rPr lang="ru-RU" sz="3600" b="1" dirty="0">
                <a:solidFill>
                  <a:srgbClr val="00B050"/>
                </a:solidFill>
              </a:rPr>
              <a:t>«макет страницы»</a:t>
            </a:r>
            <a:endParaRPr lang="ru-RU" sz="36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3136" y="5478324"/>
            <a:ext cx="8299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Mockup</a:t>
            </a:r>
            <a:r>
              <a:rPr lang="en-US" sz="2400" i="1" dirty="0"/>
              <a:t> – </a:t>
            </a:r>
            <a:r>
              <a:rPr lang="ru-RU" sz="2400" i="1" dirty="0"/>
              <a:t>макет страницы, изображение (картинка) того как страница будет выглядеть в реальности.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219" y="1373444"/>
            <a:ext cx="7527160" cy="371174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09255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2158" y="5157192"/>
            <a:ext cx="82443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Prototype</a:t>
            </a:r>
            <a:r>
              <a:rPr lang="en-US" i="1" dirty="0"/>
              <a:t> </a:t>
            </a:r>
            <a:r>
              <a:rPr lang="ru-RU" i="1" dirty="0"/>
              <a:t>– набор макетов между которым можно переключаться, тем самым воспроизведя на основе макетов то как будет работать сайт. Прототип может быть высоко детализированный (на базе </a:t>
            </a:r>
            <a:r>
              <a:rPr lang="ru-RU" i="1" dirty="0" err="1"/>
              <a:t>мокапов</a:t>
            </a:r>
            <a:r>
              <a:rPr lang="ru-RU" i="1" dirty="0"/>
              <a:t>), либо низко детализированным (на основе </a:t>
            </a:r>
            <a:r>
              <a:rPr lang="ru-RU" i="1" dirty="0" err="1"/>
              <a:t>вайрфреймов</a:t>
            </a:r>
            <a:r>
              <a:rPr lang="ru-RU" sz="2400" i="1" dirty="0"/>
              <a:t>).</a:t>
            </a:r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30286" y="188641"/>
            <a:ext cx="8802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Prototype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 – макет который можно «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поклацать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» </a:t>
            </a:r>
            <a:endParaRPr lang="ru-RU" sz="3200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484" y="797251"/>
            <a:ext cx="2475313" cy="177539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76" y="797251"/>
            <a:ext cx="2411921" cy="177539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6" name="Стрелка вправо 5"/>
          <p:cNvSpPr/>
          <p:nvPr/>
        </p:nvSpPr>
        <p:spPr>
          <a:xfrm>
            <a:off x="5591944" y="1484784"/>
            <a:ext cx="1080120" cy="288032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608" y="3140968"/>
            <a:ext cx="2836436" cy="1398684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971" y="2852936"/>
            <a:ext cx="3237288" cy="2079234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11" name="Стрелка вправо 10"/>
          <p:cNvSpPr/>
          <p:nvPr/>
        </p:nvSpPr>
        <p:spPr>
          <a:xfrm>
            <a:off x="5576931" y="3696294"/>
            <a:ext cx="1080120" cy="288032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63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83632" y="1196752"/>
            <a:ext cx="6984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wireframe</a:t>
            </a:r>
            <a:r>
              <a:rPr lang="en-US" sz="3600" b="1" dirty="0"/>
              <a:t>, </a:t>
            </a:r>
          </a:p>
          <a:p>
            <a:pPr algn="ctr"/>
            <a:r>
              <a:rPr lang="en-US" sz="3600" b="1" dirty="0">
                <a:solidFill>
                  <a:srgbClr val="00B050"/>
                </a:solidFill>
              </a:rPr>
              <a:t>mockup</a:t>
            </a:r>
            <a:r>
              <a:rPr lang="ru-RU" sz="3600" b="1" dirty="0"/>
              <a:t>, </a:t>
            </a:r>
            <a:endParaRPr lang="en-US" sz="3600" b="1" dirty="0"/>
          </a:p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prototype</a:t>
            </a:r>
          </a:p>
          <a:p>
            <a:pPr algn="ctr"/>
            <a:r>
              <a:rPr lang="ru-RU" sz="7200" b="1" dirty="0"/>
              <a:t>Инструменты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9420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3. </a:t>
            </a:r>
            <a:r>
              <a:rPr lang="ru-RU" sz="7200" b="1" dirty="0" smtClean="0"/>
              <a:t>Инструменты проектирования</a:t>
            </a:r>
            <a:endParaRPr lang="ru-RU" sz="7200" b="1" dirty="0"/>
          </a:p>
        </p:txBody>
      </p:sp>
    </p:spTree>
    <p:extLst>
      <p:ext uri="{BB962C8B-B14F-4D97-AF65-F5344CB8AC3E}">
        <p14:creationId xmlns:p14="http://schemas.microsoft.com/office/powerpoint/2010/main" val="25645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shopify.com/s/files/1/0042/9602/products/responsive-pad-tall2.jpeg?v=157903614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98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2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Инструменты </a:t>
            </a:r>
            <a:r>
              <a:rPr lang="ru-RU" sz="3200" b="1" dirty="0"/>
              <a:t>проектирования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0342" y="3441194"/>
            <a:ext cx="5164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hlinkClick r:id="rId2"/>
              </a:rPr>
              <a:t>https://ninjamock.com/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3505264"/>
            <a:ext cx="2160239" cy="579745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2510343" y="1785010"/>
            <a:ext cx="46929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hlinkClick r:id="rId4"/>
              </a:rPr>
              <a:t>https://wireframe.cc/</a:t>
            </a:r>
            <a:endParaRPr lang="ru-RU" sz="4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200" y="1785010"/>
            <a:ext cx="2160238" cy="660073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2510342" y="4945424"/>
            <a:ext cx="48519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hlinkClick r:id="rId6"/>
              </a:rPr>
              <a:t>https://moqups.com</a:t>
            </a:r>
            <a:r>
              <a:rPr lang="ru-RU" sz="4000" dirty="0" smtClean="0">
                <a:hlinkClick r:id="rId6"/>
              </a:rPr>
              <a:t>/</a:t>
            </a:r>
            <a:endParaRPr lang="ru-RU" sz="4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6199" y="4897611"/>
            <a:ext cx="2160239" cy="7749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110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4. </a:t>
            </a:r>
            <a:r>
              <a:rPr lang="ru-RU" sz="7200" b="1" dirty="0" smtClean="0"/>
              <a:t>Готовые </a:t>
            </a:r>
            <a:r>
              <a:rPr lang="ru-RU" sz="7200" b="1" dirty="0"/>
              <a:t>шаблоны</a:t>
            </a:r>
          </a:p>
        </p:txBody>
      </p:sp>
    </p:spTree>
    <p:extLst>
      <p:ext uri="{BB962C8B-B14F-4D97-AF65-F5344CB8AC3E}">
        <p14:creationId xmlns:p14="http://schemas.microsoft.com/office/powerpoint/2010/main" val="112794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1. Небольшие 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ru-RU" sz="7200" b="1" dirty="0" smtClean="0"/>
              <a:t>детали </a:t>
            </a:r>
            <a:r>
              <a:rPr lang="en-US" sz="7200" b="1" dirty="0" smtClean="0"/>
              <a:t>CSS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68706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2031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341566" y="6002124"/>
            <a:ext cx="42057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https://themewagon.com/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8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THEME WAGON</a:t>
            </a:r>
            <a:endParaRPr lang="ru-RU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094194"/>
            <a:ext cx="5760640" cy="4495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464152" y="1094194"/>
            <a:ext cx="3528392" cy="4495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«</a:t>
            </a:r>
            <a:r>
              <a:rPr lang="en-US" sz="2400" b="1" dirty="0"/>
              <a:t>Theme Wagon</a:t>
            </a:r>
            <a:r>
              <a:rPr lang="ru-RU" sz="2400" b="1" dirty="0"/>
              <a:t>»</a:t>
            </a:r>
            <a:r>
              <a:rPr lang="en-US" sz="2400" dirty="0"/>
              <a:t> - </a:t>
            </a:r>
            <a:r>
              <a:rPr lang="ru-RU" sz="2400" dirty="0"/>
              <a:t>один из ресурсов которые предлагают верстальщикам готовые шаблоны (темы) которые могут быть использованы в качестве основы для разработки своих проектов. По большей части шаблоны бесплатны для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3736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</a:t>
            </a:r>
            <a:r>
              <a:rPr lang="ru-RU" sz="6600" b="1" dirty="0" smtClean="0"/>
              <a:t>задание</a:t>
            </a:r>
            <a:endParaRPr lang="ru-RU" sz="6600" b="1" dirty="0"/>
          </a:p>
        </p:txBody>
      </p:sp>
    </p:spTree>
    <p:extLst>
      <p:ext uri="{BB962C8B-B14F-4D97-AF65-F5344CB8AC3E}">
        <p14:creationId xmlns:p14="http://schemas.microsoft.com/office/powerpoint/2010/main" val="37452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5457418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Пора освежить резюме…</a:t>
            </a:r>
            <a:endParaRPr lang="ru-RU" sz="3200" dirty="0"/>
          </a:p>
        </p:txBody>
      </p:sp>
      <p:pic>
        <p:nvPicPr>
          <p:cNvPr id="1026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772" y="1221901"/>
            <a:ext cx="8884740" cy="4055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29407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Обновляем резюме</a:t>
            </a:r>
            <a:endParaRPr lang="uk-UA" sz="4000" b="1" dirty="0"/>
          </a:p>
        </p:txBody>
      </p:sp>
    </p:spTree>
    <p:extLst>
      <p:ext uri="{BB962C8B-B14F-4D97-AF65-F5344CB8AC3E}">
        <p14:creationId xmlns:p14="http://schemas.microsoft.com/office/powerpoint/2010/main" val="173092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6066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Профессиональные инструменты проектирования</a:t>
            </a:r>
            <a:r>
              <a:rPr lang="en-US" sz="3200" b="1" dirty="0" smtClean="0"/>
              <a:t> </a:t>
            </a:r>
            <a:endParaRPr lang="ru-RU" sz="32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30670" y="4653136"/>
            <a:ext cx="2606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2"/>
              </a:rPr>
              <a:t>https://www.figma.com</a:t>
            </a:r>
            <a:r>
              <a:rPr lang="en-US" b="1" dirty="0" smtClean="0">
                <a:hlinkClick r:id="rId2"/>
              </a:rPr>
              <a:t>/</a:t>
            </a:r>
            <a:endParaRPr lang="uk-UA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04" y="1700808"/>
            <a:ext cx="4947664" cy="2228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1412776"/>
            <a:ext cx="5132462" cy="28344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Прямоугольник 15"/>
          <p:cNvSpPr/>
          <p:nvPr/>
        </p:nvSpPr>
        <p:spPr>
          <a:xfrm>
            <a:off x="7872789" y="4653136"/>
            <a:ext cx="229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5"/>
              </a:rPr>
              <a:t>https://avocode.com/</a:t>
            </a:r>
            <a:endParaRPr lang="uk-UA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015604" y="5428422"/>
            <a:ext cx="860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Инструменты ориентированные на </a:t>
            </a:r>
            <a:r>
              <a:rPr lang="en-US" sz="2400" b="1" dirty="0" smtClean="0"/>
              <a:t>UI/UX</a:t>
            </a:r>
            <a:r>
              <a:rPr lang="ru-RU" sz="2400" b="1" dirty="0" smtClean="0"/>
              <a:t>-дизайнеров </a:t>
            </a:r>
            <a:r>
              <a:rPr lang="ru-RU" sz="2400" dirty="0" smtClean="0"/>
              <a:t>и организации их взаимодействия с командой разработчиков.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2281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8462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67681" y="6002124"/>
            <a:ext cx="3944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https://themeforest.net/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99656" y="217897"/>
            <a:ext cx="665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Envato</a:t>
            </a:r>
            <a:r>
              <a:rPr lang="en-US" sz="3600" b="1" dirty="0"/>
              <a:t> Market (ex. </a:t>
            </a:r>
            <a:r>
              <a:rPr lang="en-US" sz="3600" b="1" dirty="0" err="1"/>
              <a:t>ThemeForest</a:t>
            </a:r>
            <a:r>
              <a:rPr lang="en-US" sz="3600" b="1" dirty="0"/>
              <a:t>) </a:t>
            </a:r>
            <a:endParaRPr lang="ru-RU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«</a:t>
            </a:r>
            <a:r>
              <a:rPr lang="en-US" sz="2800" b="1" dirty="0" err="1"/>
              <a:t>Envato</a:t>
            </a:r>
            <a:r>
              <a:rPr lang="en-US" sz="2800" b="1" dirty="0"/>
              <a:t> Market</a:t>
            </a:r>
            <a:r>
              <a:rPr lang="ru-RU" sz="2800" b="1" dirty="0"/>
              <a:t>»</a:t>
            </a:r>
            <a:r>
              <a:rPr lang="en-US" sz="2800" dirty="0"/>
              <a:t> - </a:t>
            </a:r>
            <a:r>
              <a:rPr lang="ru-RU" sz="2800" dirty="0"/>
              <a:t>крупнейший магазин </a:t>
            </a:r>
            <a:r>
              <a:rPr lang="ru-RU" sz="2800" b="1" dirty="0" smtClean="0"/>
              <a:t>платных</a:t>
            </a:r>
            <a:r>
              <a:rPr lang="ru-RU" sz="2800" dirty="0" smtClean="0"/>
              <a:t> готовых </a:t>
            </a:r>
            <a:r>
              <a:rPr lang="ru-RU" sz="2800" dirty="0"/>
              <a:t>шаблонов.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775" y="1412777"/>
            <a:ext cx="6656273" cy="3417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artlab.club/uploads/images/00/00/28/2015/06/18/0u4fdd0f63-543a6310-167730d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124744"/>
            <a:ext cx="4405498" cy="2458574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7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9093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12340" y="332656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smtClean="0"/>
              <a:t>Пора двигаться дальше…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259124" y="5085184"/>
            <a:ext cx="9649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 smtClean="0">
                <a:solidFill>
                  <a:srgbClr val="00B050"/>
                </a:solidFill>
              </a:rPr>
              <a:t>Вы</a:t>
            </a:r>
            <a:r>
              <a:rPr lang="ru-RU" sz="2400" b="1" dirty="0" smtClean="0"/>
              <a:t> </a:t>
            </a:r>
            <a:r>
              <a:rPr lang="ru-RU" sz="2400" b="1" dirty="0" smtClean="0">
                <a:solidFill>
                  <a:srgbClr val="FF0000"/>
                </a:solidFill>
              </a:rPr>
              <a:t>обязательно</a:t>
            </a:r>
            <a:r>
              <a:rPr lang="ru-RU" sz="2400" b="1" dirty="0" smtClean="0"/>
              <a:t> </a:t>
            </a:r>
            <a:r>
              <a:rPr lang="ru-RU" sz="2400" b="1" dirty="0" smtClean="0">
                <a:solidFill>
                  <a:srgbClr val="00B050"/>
                </a:solidFill>
              </a:rPr>
              <a:t>посмотрите ролик…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12340" y="600212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youtu.be/SW_UCzFO7X0?t=167</a:t>
            </a:r>
            <a:endParaRPr lang="uk-UA" sz="2800" b="1" dirty="0"/>
          </a:p>
        </p:txBody>
      </p:sp>
      <p:pic>
        <p:nvPicPr>
          <p:cNvPr id="2" name="Picture 2" descr="https://i.ytimg.com/vi/vgpKEH3rEGs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50"/>
          <a:stretch/>
        </p:blipFill>
        <p:spPr bwMode="auto">
          <a:xfrm>
            <a:off x="2069698" y="1249015"/>
            <a:ext cx="8027923" cy="3519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5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1.1</a:t>
            </a:r>
            <a:r>
              <a:rPr lang="ru-RU" sz="7200" b="1" dirty="0" smtClean="0"/>
              <a:t>.</a:t>
            </a:r>
            <a:r>
              <a:rPr lang="en-US" sz="7200" b="1" dirty="0" smtClean="0"/>
              <a:t> </a:t>
            </a:r>
            <a:r>
              <a:rPr lang="en-US" sz="7200" b="1" dirty="0" smtClean="0"/>
              <a:t>CSS</a:t>
            </a:r>
            <a:r>
              <a:rPr lang="ru-RU" sz="7200" b="1" dirty="0" smtClean="0"/>
              <a:t>-функции </a:t>
            </a:r>
            <a:br>
              <a:rPr lang="ru-RU" sz="7200" b="1" dirty="0" smtClean="0"/>
            </a:br>
            <a:r>
              <a:rPr lang="en-US" sz="7200" b="1" dirty="0" smtClean="0">
                <a:solidFill>
                  <a:srgbClr val="00B0F0"/>
                </a:solidFill>
              </a:rPr>
              <a:t>min</a:t>
            </a:r>
            <a:r>
              <a:rPr lang="en-US" sz="7200" b="1" dirty="0" smtClean="0"/>
              <a:t>(), </a:t>
            </a: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ru-RU" sz="7200" b="1" dirty="0" smtClean="0"/>
              <a:t>()</a:t>
            </a:r>
            <a:r>
              <a:rPr lang="en-US" sz="7200" b="1" dirty="0" smtClean="0"/>
              <a:t>, </a:t>
            </a:r>
            <a:r>
              <a:rPr lang="en-US" sz="7200" b="1" dirty="0" smtClean="0">
                <a:solidFill>
                  <a:srgbClr val="92D050"/>
                </a:solidFill>
              </a:rPr>
              <a:t>clamp</a:t>
            </a:r>
            <a:r>
              <a:rPr lang="en-US" sz="7200" b="1" dirty="0" smtClean="0"/>
              <a:t>()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3789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CSS</a:t>
            </a:r>
            <a:r>
              <a:rPr lang="uk-UA" sz="4400" b="1" dirty="0"/>
              <a:t>-</a:t>
            </a:r>
            <a:r>
              <a:rPr lang="ru-RU" sz="4400" b="1" dirty="0" smtClean="0"/>
              <a:t>функции </a:t>
            </a:r>
            <a:r>
              <a:rPr lang="en-US" sz="4400" b="1" dirty="0" smtClean="0">
                <a:solidFill>
                  <a:srgbClr val="00B0F0"/>
                </a:solidFill>
              </a:rPr>
              <a:t>min()</a:t>
            </a:r>
            <a:r>
              <a:rPr lang="en-US" sz="4400" b="1" dirty="0" smtClean="0"/>
              <a:t>, 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max()</a:t>
            </a:r>
            <a:r>
              <a:rPr lang="en-US" sz="4400" b="1" dirty="0" smtClean="0"/>
              <a:t>, </a:t>
            </a:r>
            <a:r>
              <a:rPr lang="en-US" sz="4400" b="1" dirty="0" smtClean="0">
                <a:solidFill>
                  <a:srgbClr val="00B050"/>
                </a:solidFill>
              </a:rPr>
              <a:t>clamp()</a:t>
            </a:r>
            <a:endParaRPr lang="ru-RU" sz="4400" b="1" dirty="0">
              <a:solidFill>
                <a:srgbClr val="00B05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628800"/>
            <a:ext cx="6120680" cy="32241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0" y="6083424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Подробнее: </a:t>
            </a:r>
            <a:r>
              <a:rPr lang="ru-RU" sz="2400" b="1" dirty="0" smtClean="0">
                <a:hlinkClick r:id="rId3"/>
              </a:rPr>
              <a:t>https</a:t>
            </a:r>
            <a:r>
              <a:rPr lang="ru-RU" sz="2400" b="1" dirty="0">
                <a:hlinkClick r:id="rId3"/>
              </a:rPr>
              <a:t>://habr.com/ru/company/ruvds/blog/501634</a:t>
            </a:r>
            <a:r>
              <a:rPr lang="ru-RU" sz="2400" b="1" dirty="0" smtClean="0">
                <a:hlinkClick r:id="rId3"/>
              </a:rPr>
              <a:t>/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44072" y="1348800"/>
            <a:ext cx="53285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Позволяют комбинировать единицы измерения для получения эффекта </a:t>
            </a:r>
            <a:r>
              <a:rPr lang="ru-RU" sz="2200" dirty="0" smtClean="0"/>
              <a:t>адаптивности:</a:t>
            </a:r>
            <a:r>
              <a:rPr lang="en-US" sz="2200" dirty="0" smtClean="0"/>
              <a:t> </a:t>
            </a:r>
            <a:r>
              <a:rPr lang="en-US" sz="2200" b="1" dirty="0" smtClean="0"/>
              <a:t>min</a:t>
            </a:r>
            <a:r>
              <a:rPr lang="en-US" sz="2200" b="1" dirty="0" smtClean="0"/>
              <a:t>()</a:t>
            </a:r>
            <a:r>
              <a:rPr lang="ru-RU" sz="2200" b="1" dirty="0" smtClean="0"/>
              <a:t> </a:t>
            </a:r>
            <a:r>
              <a:rPr lang="ru-RU" sz="2200" dirty="0" smtClean="0"/>
              <a:t>выбирае</a:t>
            </a:r>
            <a:r>
              <a:rPr lang="ru-RU" sz="2200" dirty="0"/>
              <a:t>т</a:t>
            </a:r>
            <a:r>
              <a:rPr lang="ru-RU" sz="2200" dirty="0" smtClean="0"/>
              <a:t> </a:t>
            </a:r>
            <a:r>
              <a:rPr lang="ru-RU" sz="2200" dirty="0" smtClean="0"/>
              <a:t>минимальное значение из переданных, </a:t>
            </a:r>
            <a:r>
              <a:rPr lang="en-US" sz="2200" b="1" dirty="0" smtClean="0"/>
              <a:t>max()</a:t>
            </a:r>
            <a:r>
              <a:rPr lang="ru-RU" sz="2200" b="1" dirty="0" smtClean="0"/>
              <a:t> </a:t>
            </a:r>
            <a:r>
              <a:rPr lang="ru-RU" sz="2200" dirty="0" smtClean="0"/>
              <a:t>– максимальное, а </a:t>
            </a:r>
            <a:r>
              <a:rPr lang="en-US" sz="2200" b="1" dirty="0" smtClean="0"/>
              <a:t>clamp() </a:t>
            </a:r>
            <a:r>
              <a:rPr lang="ru-RU" sz="2200" dirty="0" smtClean="0"/>
              <a:t>придерживается второго значения, но не выходит за пределы первого и третьего (как минимума и максимума соответственно</a:t>
            </a:r>
            <a:r>
              <a:rPr lang="ru-RU" sz="2200" dirty="0" smtClean="0"/>
              <a:t>). По сути</a:t>
            </a:r>
            <a:r>
              <a:rPr lang="ru-RU" sz="2200" dirty="0" smtClean="0"/>
              <a:t>, эти функции,</a:t>
            </a:r>
            <a:r>
              <a:rPr lang="ru-RU" sz="2200" dirty="0" smtClean="0"/>
              <a:t> могут заменить свойства: </a:t>
            </a:r>
            <a:r>
              <a:rPr lang="en-US" sz="2200" b="1" dirty="0" smtClean="0"/>
              <a:t>min-width/height, max-width/height</a:t>
            </a:r>
            <a:r>
              <a:rPr lang="en-US" sz="2200" dirty="0" smtClean="0"/>
              <a:t>. </a:t>
            </a:r>
            <a:r>
              <a:rPr lang="ru-RU" sz="2200" dirty="0" smtClean="0"/>
              <a:t>Но сфера их применения шире, ими может быть задано любое числовое свойство в </a:t>
            </a:r>
            <a:r>
              <a:rPr lang="en-US" sz="2200" b="1" dirty="0" smtClean="0"/>
              <a:t>CSS</a:t>
            </a:r>
            <a:r>
              <a:rPr lang="en-US" sz="2200" dirty="0" smtClean="0"/>
              <a:t>.</a:t>
            </a:r>
            <a:endParaRPr lang="ru-RU" sz="2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71464" y="5094039"/>
            <a:ext cx="453650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Не путать с функцией </a:t>
            </a:r>
            <a:r>
              <a:rPr lang="en-US" b="1" dirty="0" err="1" smtClean="0"/>
              <a:t>minmax</a:t>
            </a:r>
            <a:r>
              <a:rPr lang="en-US" b="1" dirty="0" smtClean="0"/>
              <a:t>() </a:t>
            </a:r>
            <a:r>
              <a:rPr lang="ru-RU" dirty="0" smtClean="0"/>
              <a:t>которая применяется только в </a:t>
            </a:r>
            <a:r>
              <a:rPr lang="en-US" b="1" dirty="0" smtClean="0"/>
              <a:t>CSS Grid</a:t>
            </a:r>
            <a:r>
              <a:rPr lang="ru-RU" b="1" dirty="0"/>
              <a:t>-</a:t>
            </a:r>
            <a:r>
              <a:rPr lang="ru-RU" dirty="0" smtClean="0"/>
              <a:t>свойствах!!!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4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1.</a:t>
            </a:r>
            <a:r>
              <a:rPr lang="ru-RU" sz="7200" b="1" dirty="0" smtClean="0"/>
              <a:t>2.</a:t>
            </a:r>
            <a:r>
              <a:rPr lang="en-US" sz="7200" b="1" dirty="0" smtClean="0"/>
              <a:t> </a:t>
            </a:r>
            <a:r>
              <a:rPr lang="en-US" sz="7200" b="1" dirty="0" smtClean="0"/>
              <a:t>CSS</a:t>
            </a:r>
            <a:r>
              <a:rPr lang="ru-RU" sz="7200" b="1" dirty="0" smtClean="0"/>
              <a:t>-функция </a:t>
            </a:r>
            <a:r>
              <a:rPr lang="ru-RU" sz="7200" b="1" dirty="0" smtClean="0"/>
              <a:t/>
            </a:r>
            <a:br>
              <a:rPr lang="ru-RU" sz="7200" b="1" dirty="0" smtClean="0"/>
            </a:br>
            <a:r>
              <a:rPr lang="en-US" sz="7200" b="1" dirty="0" err="1" smtClean="0">
                <a:solidFill>
                  <a:schemeClr val="accent6">
                    <a:lumMod val="75000"/>
                  </a:schemeClr>
                </a:solidFill>
              </a:rPr>
              <a:t>calc</a:t>
            </a:r>
            <a:r>
              <a:rPr lang="en-US" sz="7200" b="1" dirty="0" smtClean="0">
                <a:solidFill>
                  <a:schemeClr val="bg1"/>
                </a:solidFill>
              </a:rPr>
              <a:t>()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CSS</a:t>
            </a:r>
            <a:r>
              <a:rPr lang="uk-UA" sz="4400" b="1" dirty="0"/>
              <a:t>-</a:t>
            </a:r>
            <a:r>
              <a:rPr lang="ru-RU" sz="4400" b="1" dirty="0" smtClean="0"/>
              <a:t>функци</a:t>
            </a:r>
            <a:r>
              <a:rPr lang="ru-RU" sz="4400" b="1" dirty="0"/>
              <a:t>я</a:t>
            </a:r>
            <a:r>
              <a:rPr lang="ru-RU" sz="4400" b="1" dirty="0" smtClean="0"/>
              <a:t> </a:t>
            </a:r>
            <a:r>
              <a:rPr lang="en-US" sz="4400" b="1" dirty="0" err="1" smtClean="0">
                <a:solidFill>
                  <a:schemeClr val="accent6">
                    <a:lumMod val="75000"/>
                  </a:schemeClr>
                </a:solidFill>
              </a:rPr>
              <a:t>calc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ru-RU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083424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Подробнее: </a:t>
            </a:r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webref.ru/css/value/calc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36160" y="1780289"/>
            <a:ext cx="34563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Функция </a:t>
            </a:r>
            <a:r>
              <a:rPr lang="en-US" sz="2200" b="1" dirty="0" err="1" smtClean="0"/>
              <a:t>calc</a:t>
            </a:r>
            <a:r>
              <a:rPr lang="en-US" sz="2200" b="1" dirty="0" smtClean="0"/>
              <a:t>() </a:t>
            </a:r>
            <a:r>
              <a:rPr lang="ru-RU" sz="2200" dirty="0" smtClean="0"/>
              <a:t>позволяет выполнить расчет</a:t>
            </a:r>
            <a:r>
              <a:rPr lang="en-US" sz="2200" dirty="0" smtClean="0"/>
              <a:t> </a:t>
            </a:r>
            <a:r>
              <a:rPr lang="ru-RU" sz="2200" dirty="0" smtClean="0"/>
              <a:t>числовых значений, в расчёте можно применять любые единицы измерения и базовые арифметические операции (</a:t>
            </a:r>
            <a:r>
              <a:rPr lang="ru-RU" sz="2200" b="1" dirty="0" smtClean="0">
                <a:solidFill>
                  <a:srgbClr val="0070C0"/>
                </a:solidFill>
              </a:rPr>
              <a:t>+</a:t>
            </a:r>
            <a:r>
              <a:rPr lang="ru-RU" sz="2200" dirty="0" smtClean="0"/>
              <a:t>,</a:t>
            </a:r>
            <a:r>
              <a:rPr lang="ru-RU" sz="2200" dirty="0" smtClean="0">
                <a:solidFill>
                  <a:srgbClr val="0070C0"/>
                </a:solidFill>
              </a:rPr>
              <a:t> </a:t>
            </a:r>
            <a:r>
              <a:rPr lang="ru-RU" sz="2200" b="1" dirty="0" smtClean="0">
                <a:solidFill>
                  <a:srgbClr val="0070C0"/>
                </a:solidFill>
              </a:rPr>
              <a:t>-</a:t>
            </a:r>
            <a:r>
              <a:rPr lang="ru-RU" sz="2200" dirty="0" smtClean="0"/>
              <a:t>, </a:t>
            </a:r>
            <a:r>
              <a:rPr lang="ru-RU" sz="2200" b="1" dirty="0" smtClean="0">
                <a:solidFill>
                  <a:srgbClr val="0070C0"/>
                </a:solidFill>
              </a:rPr>
              <a:t>*</a:t>
            </a:r>
            <a:r>
              <a:rPr lang="ru-RU" sz="2200" dirty="0" smtClean="0"/>
              <a:t>, </a:t>
            </a:r>
            <a:r>
              <a:rPr lang="ru-RU" sz="2200" b="1" dirty="0" smtClean="0">
                <a:solidFill>
                  <a:srgbClr val="0070C0"/>
                </a:solidFill>
              </a:rPr>
              <a:t>/</a:t>
            </a:r>
            <a:r>
              <a:rPr lang="ru-RU" sz="2200" dirty="0" smtClean="0"/>
              <a:t>). Арифметические операторы необходимо отделять пробелами.</a:t>
            </a:r>
            <a:endParaRPr lang="ru-RU" sz="22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484784"/>
            <a:ext cx="6480720" cy="40688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5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1.</a:t>
            </a:r>
            <a:r>
              <a:rPr lang="ru-RU" sz="7200" b="1" dirty="0" smtClean="0"/>
              <a:t>3.</a:t>
            </a:r>
            <a:r>
              <a:rPr lang="en-US" sz="7200" b="1" dirty="0" smtClean="0"/>
              <a:t> </a:t>
            </a:r>
            <a:r>
              <a:rPr lang="ru-RU" sz="7200" b="1" dirty="0" smtClean="0"/>
              <a:t>Переменные в </a:t>
            </a:r>
            <a:r>
              <a:rPr lang="en-US" sz="7200" b="1" dirty="0" smtClean="0"/>
              <a:t>CSS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Переменные</a:t>
            </a:r>
            <a:r>
              <a:rPr lang="en-US" sz="4400" b="1" dirty="0" smtClean="0"/>
              <a:t> (</a:t>
            </a:r>
            <a:r>
              <a:rPr lang="en-US" sz="4400" b="1" dirty="0" smtClean="0">
                <a:solidFill>
                  <a:srgbClr val="00B050"/>
                </a:solidFill>
              </a:rPr>
              <a:t>variables</a:t>
            </a:r>
            <a:r>
              <a:rPr lang="en-US" sz="4400" b="1" dirty="0" smtClean="0"/>
              <a:t>)</a:t>
            </a:r>
            <a:r>
              <a:rPr lang="ru-RU" sz="4400" b="1" dirty="0" smtClean="0"/>
              <a:t> в </a:t>
            </a:r>
            <a:r>
              <a:rPr lang="en-US" sz="4400" b="1" dirty="0" smtClean="0"/>
              <a:t>CSS</a:t>
            </a:r>
            <a:endParaRPr lang="ru-RU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083424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ru-RU" sz="2400" b="1" dirty="0" smtClean="0"/>
              <a:t> </a:t>
            </a:r>
            <a:r>
              <a:rPr lang="en-US" sz="2400" b="1" dirty="0" smtClean="0">
                <a:hlinkClick r:id="rId2"/>
              </a:rPr>
              <a:t>https</a:t>
            </a:r>
            <a:r>
              <a:rPr lang="en-US" sz="2400" b="1" dirty="0">
                <a:hlinkClick r:id="rId2"/>
              </a:rPr>
              <a:t>://</a:t>
            </a:r>
            <a:r>
              <a:rPr lang="en-US" sz="2400" b="1" dirty="0" smtClean="0">
                <a:hlinkClick r:id="rId2"/>
              </a:rPr>
              <a:t>medium.com/devschacht/3a5dc6193857</a:t>
            </a:r>
            <a:endParaRPr lang="en-US" sz="2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392144" y="1426108"/>
            <a:ext cx="45365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Переменные</a:t>
            </a:r>
            <a:r>
              <a:rPr lang="en-US" sz="2000" dirty="0" smtClean="0"/>
              <a:t> (</a:t>
            </a:r>
            <a:r>
              <a:rPr lang="en-US" sz="2000" i="1" dirty="0" smtClean="0"/>
              <a:t>variables</a:t>
            </a:r>
            <a:r>
              <a:rPr lang="en-US" sz="2000" dirty="0" smtClean="0"/>
              <a:t>)</a:t>
            </a:r>
            <a:r>
              <a:rPr lang="ru-RU" sz="2000" dirty="0" smtClean="0"/>
              <a:t> в </a:t>
            </a:r>
            <a:r>
              <a:rPr lang="en-US" sz="2000" b="1" dirty="0" smtClean="0"/>
              <a:t>CSS </a:t>
            </a:r>
            <a:r>
              <a:rPr lang="ru-RU" sz="2000" dirty="0" smtClean="0"/>
              <a:t>позволяют уменьшит дублирование значений свойств. </a:t>
            </a:r>
            <a:r>
              <a:rPr lang="ru-RU" sz="2000" b="1" dirty="0" smtClean="0"/>
              <a:t>Переменные</a:t>
            </a:r>
            <a:r>
              <a:rPr lang="ru-RU" sz="2000" dirty="0" smtClean="0"/>
              <a:t> – хранилище для какого либо значения, которое можно многократно использовать в коде, при этом определение этого (хранимого в переменной) значения - выполняется однократно, что упрощает его изменение (при необходимости).</a:t>
            </a:r>
            <a:br>
              <a:rPr lang="ru-RU" sz="2000" dirty="0" smtClean="0"/>
            </a:br>
            <a:r>
              <a:rPr lang="ru-RU" sz="2000" i="1" dirty="0" smtClean="0"/>
              <a:t>Не путайте с единицей измерения </a:t>
            </a:r>
            <a:r>
              <a:rPr lang="en-US" sz="2000" b="1" i="1" dirty="0" smtClean="0"/>
              <a:t>rem</a:t>
            </a:r>
            <a:r>
              <a:rPr lang="ru-RU" sz="2000" i="1" dirty="0" smtClean="0"/>
              <a:t>, её функционирование никак не связана с переменными.</a:t>
            </a:r>
            <a:endParaRPr lang="ru-RU" sz="2000" b="1" i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433849"/>
            <a:ext cx="6466869" cy="41707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02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2. </a:t>
            </a:r>
            <a:r>
              <a:rPr lang="ru-RU" sz="7200" b="1" dirty="0" smtClean="0"/>
              <a:t>О макетах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400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5945</TotalTime>
  <Words>523</Words>
  <Application>Microsoft Office PowerPoint</Application>
  <PresentationFormat>Широкоэкранный</PresentationFormat>
  <Paragraphs>82</Paragraphs>
  <Slides>27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887</cp:revision>
  <dcterms:created xsi:type="dcterms:W3CDTF">2014-11-20T09:08:59Z</dcterms:created>
  <dcterms:modified xsi:type="dcterms:W3CDTF">2020-10-31T08:27:41Z</dcterms:modified>
</cp:coreProperties>
</file>