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6" r:id="rId9"/>
    <p:sldId id="383" r:id="rId10"/>
    <p:sldId id="384" r:id="rId11"/>
    <p:sldId id="385" r:id="rId12"/>
    <p:sldId id="346" r:id="rId13"/>
    <p:sldId id="336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494" autoAdjust="0"/>
  </p:normalViewPr>
  <p:slideViewPr>
    <p:cSldViewPr>
      <p:cViewPr varScale="1">
        <p:scale>
          <a:sx n="67" d="100"/>
          <a:sy n="67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790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65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30.11.2020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m-no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/>
              <a:t>. </a:t>
            </a:r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3151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Преобразование данных в разметке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3342" y="558924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/weather-template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6943" t="7127" r="5887" b="8874"/>
          <a:stretch/>
        </p:blipFill>
        <p:spPr>
          <a:xfrm>
            <a:off x="3053342" y="1268760"/>
            <a:ext cx="6085317" cy="3446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«Погодный </a:t>
            </a:r>
            <a:r>
              <a:rPr lang="ru-RU" sz="2800" i="1" dirty="0" err="1"/>
              <a:t>виджет</a:t>
            </a:r>
            <a:r>
              <a:rPr lang="ru-RU" sz="2800" i="1" dirty="0"/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304735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1483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466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Реализуйте переключение между </a:t>
            </a:r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тремя шкалами </a:t>
            </a:r>
            <a:br>
              <a:rPr lang="en-US" sz="2800" b="1" dirty="0"/>
            </a:br>
            <a:r>
              <a:rPr lang="ru-RU" sz="2800" b="1" dirty="0"/>
              <a:t>(Цельсию, Фаренгейту и Кельвину)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5609" t="8053" r="5771" b="9777"/>
          <a:stretch/>
        </p:blipFill>
        <p:spPr>
          <a:xfrm>
            <a:off x="3251683" y="1772816"/>
            <a:ext cx="5688633" cy="3384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143672" y="5571238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/homework-template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6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</a:t>
            </a:r>
            <a:r>
              <a:rPr lang="en-US" sz="6000" b="1" dirty="0"/>
              <a:t> </a:t>
            </a:r>
            <a:r>
              <a:rPr lang="en-US" sz="6000" b="1" dirty="0">
                <a:solidFill>
                  <a:srgbClr val="FFFF00"/>
                </a:solidFill>
              </a:rPr>
              <a:t>D</a:t>
            </a:r>
            <a:r>
              <a:rPr lang="en-US" sz="6000" b="1" dirty="0"/>
              <a:t>ocument </a:t>
            </a:r>
            <a:r>
              <a:rPr lang="en-US" sz="6000" b="1" dirty="0">
                <a:solidFill>
                  <a:srgbClr val="FFFF00"/>
                </a:solidFill>
              </a:rPr>
              <a:t>O</a:t>
            </a:r>
            <a:r>
              <a:rPr lang="en-US" sz="6000" b="1" dirty="0"/>
              <a:t>bject </a:t>
            </a:r>
            <a:r>
              <a:rPr lang="en-US" sz="6000" b="1" dirty="0">
                <a:solidFill>
                  <a:srgbClr val="FFFF00"/>
                </a:solidFill>
              </a:rPr>
              <a:t>M</a:t>
            </a:r>
            <a:r>
              <a:rPr lang="en-US" sz="6000" b="1" dirty="0"/>
              <a:t>odel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530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7048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DOM – Document Object Model</a:t>
            </a:r>
            <a:endParaRPr lang="ru-RU" sz="4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14127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(объектная модель документа)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5500" y="2420888"/>
            <a:ext cx="9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который определяет из каких </a:t>
            </a:r>
            <a:r>
              <a:rPr lang="ru-RU" sz="3200" b="1" dirty="0"/>
              <a:t>объектов</a:t>
            </a:r>
            <a:r>
              <a:rPr lang="ru-RU" sz="3200" dirty="0"/>
              <a:t> браузер собирает </a:t>
            </a:r>
            <a:r>
              <a:rPr lang="ru-RU" sz="3200" b="1" dirty="0"/>
              <a:t>дерево документа</a:t>
            </a:r>
            <a:r>
              <a:rPr lang="ru-RU" sz="3200" dirty="0"/>
              <a:t>, и какие </a:t>
            </a:r>
            <a:r>
              <a:rPr lang="ru-RU" sz="3200" b="1" dirty="0"/>
              <a:t>свойства</a:t>
            </a:r>
            <a:r>
              <a:rPr lang="ru-RU" sz="3200" dirty="0"/>
              <a:t> есть у этих </a:t>
            </a:r>
            <a:r>
              <a:rPr lang="ru-RU" sz="3200" b="1" dirty="0"/>
              <a:t>объектов</a:t>
            </a:r>
            <a:r>
              <a:rPr lang="ru-RU" sz="3200" dirty="0"/>
              <a:t>.</a:t>
            </a:r>
            <a:r>
              <a:rPr lang="en-US" sz="3200" dirty="0"/>
              <a:t> </a:t>
            </a:r>
            <a:r>
              <a:rPr lang="ru-RU" sz="3200" dirty="0"/>
              <a:t>В соответствии со стандартом </a:t>
            </a:r>
            <a:r>
              <a:rPr lang="en-US" sz="3200" b="1" dirty="0"/>
              <a:t>DOM</a:t>
            </a:r>
            <a:r>
              <a:rPr lang="en-US" sz="3200" dirty="0"/>
              <a:t> </a:t>
            </a:r>
            <a:r>
              <a:rPr lang="ru-RU" sz="3200" dirty="0"/>
              <a:t>каждый </a:t>
            </a:r>
            <a:r>
              <a:rPr lang="ru-RU" sz="3200" b="1" dirty="0"/>
              <a:t>тег</a:t>
            </a:r>
            <a:r>
              <a:rPr lang="ru-RU" sz="3200" dirty="0"/>
              <a:t> </a:t>
            </a:r>
            <a:r>
              <a:rPr lang="en-US" sz="3200" b="1" dirty="0"/>
              <a:t>HTML</a:t>
            </a:r>
            <a:r>
              <a:rPr lang="ru-RU" sz="3200" b="1" dirty="0"/>
              <a:t>-документа</a:t>
            </a:r>
            <a:r>
              <a:rPr lang="ru-RU" sz="3200" dirty="0"/>
              <a:t>, в </a:t>
            </a:r>
            <a:r>
              <a:rPr lang="en-US" sz="3200" b="1" dirty="0"/>
              <a:t>JavaScript</a:t>
            </a:r>
            <a:r>
              <a:rPr lang="ru-RU" sz="3200" dirty="0"/>
              <a:t> представлен </a:t>
            </a:r>
            <a:r>
              <a:rPr lang="ru-RU" sz="3200" b="1" dirty="0"/>
              <a:t>объектом</a:t>
            </a:r>
            <a:r>
              <a:rPr lang="ru-RU" sz="3200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0" y="57861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https://learn.javascript.ru/dom-nodes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8622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17481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439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Чтобы управлять тегом его сначала нужно найти…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5440" y="1339461"/>
            <a:ext cx="10453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documeznt.querySelectorAll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ru-RU" sz="2400" dirty="0"/>
              <a:t>возвращает </a:t>
            </a:r>
            <a:r>
              <a:rPr lang="ru-RU" sz="2400" b="1" dirty="0" err="1"/>
              <a:t>псевдомассив</a:t>
            </a:r>
            <a:r>
              <a:rPr lang="ru-RU" sz="2400" dirty="0"/>
              <a:t> </a:t>
            </a:r>
            <a:r>
              <a:rPr lang="ru-RU" sz="2400" b="1" dirty="0"/>
              <a:t>объектов</a:t>
            </a:r>
            <a:r>
              <a:rPr lang="ru-RU" sz="2400" dirty="0"/>
              <a:t> (</a:t>
            </a:r>
            <a:r>
              <a:rPr lang="ru-RU" sz="2400" i="1" dirty="0"/>
              <a:t>тегов</a:t>
            </a:r>
            <a:r>
              <a:rPr lang="ru-RU" sz="2400" dirty="0"/>
              <a:t>)  которые соответствуют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40" y="3041665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selector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</a:t>
            </a:r>
            <a:r>
              <a:rPr lang="ru-RU" sz="2400" dirty="0"/>
              <a:t>возвращает первый найденный, в документе, </a:t>
            </a:r>
            <a:r>
              <a:rPr lang="ru-RU" sz="2400" b="1" dirty="0"/>
              <a:t>объект</a:t>
            </a:r>
            <a:r>
              <a:rPr lang="ru-RU" sz="2400" dirty="0"/>
              <a:t> (</a:t>
            </a:r>
            <a:r>
              <a:rPr lang="ru-RU" sz="2400" i="1" dirty="0"/>
              <a:t>тег</a:t>
            </a:r>
            <a:r>
              <a:rPr lang="ru-RU" sz="2400" dirty="0"/>
              <a:t>) соответствующий </a:t>
            </a:r>
            <a:r>
              <a:rPr lang="en-US" sz="2400" b="1" dirty="0" err="1"/>
              <a:t>css</a:t>
            </a:r>
            <a:r>
              <a:rPr lang="en-US" sz="2400" b="1" dirty="0"/>
              <a:t>-</a:t>
            </a:r>
            <a:r>
              <a:rPr lang="ru-RU" sz="2400" b="1" dirty="0"/>
              <a:t>селектору </a:t>
            </a:r>
            <a:r>
              <a:rPr lang="ru-RU" sz="2400" dirty="0"/>
              <a:t>переданному в качестве </a:t>
            </a:r>
            <a:r>
              <a:rPr lang="ru-RU" sz="2400" b="1" dirty="0"/>
              <a:t>параметра</a:t>
            </a:r>
            <a:r>
              <a:rPr lang="ru-RU" sz="2400" dirty="0"/>
              <a:t> функции;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5440" y="4653136"/>
            <a:ext cx="1051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36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элементы у которых есть</a:t>
            </a:r>
            <a:r>
              <a:rPr lang="en-US" sz="2400" dirty="0"/>
              <a:t> </a:t>
            </a:r>
            <a:r>
              <a:rPr lang="ru-RU" sz="2400" dirty="0"/>
              <a:t>атрибут </a:t>
            </a:r>
            <a:r>
              <a:rPr lang="en-US" sz="2400" b="1" dirty="0"/>
              <a:t>id</a:t>
            </a:r>
            <a:r>
              <a:rPr lang="ru-RU" sz="2400" dirty="0"/>
              <a:t> можно использовать без поиска, такие элементы доступны как </a:t>
            </a:r>
            <a:r>
              <a:rPr lang="ru-RU" sz="2400" b="1" dirty="0"/>
              <a:t>глобальные</a:t>
            </a:r>
            <a:r>
              <a:rPr lang="ru-RU" sz="2400" dirty="0"/>
              <a:t> </a:t>
            </a:r>
            <a:r>
              <a:rPr lang="ru-RU" sz="2400" b="1" dirty="0"/>
              <a:t>переменные</a:t>
            </a:r>
            <a:r>
              <a:rPr lang="ru-RU" sz="2400" dirty="0"/>
              <a:t> (с именем совпадающим с </a:t>
            </a:r>
            <a:r>
              <a:rPr lang="en-US" sz="2400" b="1" dirty="0"/>
              <a:t>id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522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2053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4131829" y="1484784"/>
            <a:ext cx="792088" cy="3053546"/>
          </a:xfrm>
          <a:prstGeom prst="leftBrace">
            <a:avLst>
              <a:gd name="adj1" fmla="val 30527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87888" y="1988840"/>
            <a:ext cx="16706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/>
              <a:t>…</a:t>
            </a:r>
          </a:p>
          <a:p>
            <a:r>
              <a:rPr lang="ru-RU" sz="2400" b="1" i="1" dirty="0"/>
              <a:t>…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endParaRPr lang="en-US" sz="2400" b="1" i="1" dirty="0"/>
          </a:p>
          <a:p>
            <a:r>
              <a:rPr lang="en-US" sz="2400" b="1" i="1" dirty="0"/>
              <a:t>.style { … }</a:t>
            </a:r>
            <a:endParaRPr lang="ru-RU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endParaRPr lang="ru-RU" sz="2400" b="1" i="1" dirty="0"/>
          </a:p>
          <a:p>
            <a:r>
              <a:rPr lang="ru-RU" sz="2400" b="1" i="1" dirty="0"/>
              <a:t>…</a:t>
            </a:r>
            <a:endParaRPr lang="en-US" sz="24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76744" y="235691"/>
            <a:ext cx="407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Из чего «сделан» тег?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5216952"/>
            <a:ext cx="7056784" cy="120032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Каждому </a:t>
            </a:r>
            <a:r>
              <a:rPr lang="ru-RU" sz="2400" b="1" dirty="0"/>
              <a:t>тег</a:t>
            </a:r>
            <a:r>
              <a:rPr lang="ru-RU" sz="2400" dirty="0"/>
              <a:t>, в </a:t>
            </a:r>
            <a:r>
              <a:rPr lang="en-US" sz="2400" dirty="0"/>
              <a:t>JavaScript</a:t>
            </a:r>
            <a:r>
              <a:rPr lang="ru-RU" sz="2400" dirty="0"/>
              <a:t>, </a:t>
            </a:r>
            <a:r>
              <a:rPr lang="ru-RU" sz="2400" b="1" dirty="0"/>
              <a:t>представлен объектом</a:t>
            </a:r>
            <a:r>
              <a:rPr lang="ru-RU" sz="2400" dirty="0"/>
              <a:t>, который хранит всё </a:t>
            </a:r>
            <a:r>
              <a:rPr lang="ru-RU" sz="2400" b="1" dirty="0"/>
              <a:t>содержимое</a:t>
            </a:r>
            <a:r>
              <a:rPr lang="ru-RU" sz="2400" dirty="0"/>
              <a:t>, все </a:t>
            </a:r>
            <a:r>
              <a:rPr lang="ru-RU" sz="2400" b="1" dirty="0"/>
              <a:t>стили</a:t>
            </a:r>
            <a:r>
              <a:rPr lang="ru-RU" sz="2400" dirty="0"/>
              <a:t> и все </a:t>
            </a:r>
            <a:r>
              <a:rPr lang="ru-RU" sz="2400" b="1" dirty="0"/>
              <a:t>атрибуты</a:t>
            </a:r>
            <a:r>
              <a:rPr lang="ru-RU" sz="2400" dirty="0"/>
              <a:t> </a:t>
            </a:r>
            <a:r>
              <a:rPr lang="ru-RU" sz="2400" b="1" dirty="0"/>
              <a:t>тега</a:t>
            </a:r>
            <a:r>
              <a:rPr lang="ru-RU" sz="2400" dirty="0"/>
              <a:t>. Разумеется их можно </a:t>
            </a:r>
            <a:r>
              <a:rPr lang="ru-RU" sz="2400" b="1" dirty="0"/>
              <a:t>менять</a:t>
            </a:r>
            <a:r>
              <a:rPr lang="ru-RU" sz="24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2657614"/>
            <a:ext cx="176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&lt;TAG/&gt;</a:t>
            </a:r>
            <a:endParaRPr lang="uk-UA" sz="4000" b="1" dirty="0"/>
          </a:p>
        </p:txBody>
      </p:sp>
      <p:sp>
        <p:nvSpPr>
          <p:cNvPr id="12" name="Левая фигурная скобка 11"/>
          <p:cNvSpPr/>
          <p:nvPr/>
        </p:nvSpPr>
        <p:spPr>
          <a:xfrm>
            <a:off x="6672064" y="2204864"/>
            <a:ext cx="792088" cy="2343792"/>
          </a:xfrm>
          <a:prstGeom prst="leftBrace">
            <a:avLst>
              <a:gd name="adj1" fmla="val 30527"/>
              <a:gd name="adj2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576266" y="2287198"/>
            <a:ext cx="1976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</a:t>
            </a:r>
          </a:p>
          <a:p>
            <a:r>
              <a:rPr lang="en-US" sz="2400" b="1" i="1" dirty="0"/>
              <a:t>.color</a:t>
            </a:r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fontSize</a:t>
            </a:r>
            <a:endParaRPr lang="en-US" sz="2400" b="1" i="1" dirty="0"/>
          </a:p>
          <a:p>
            <a:r>
              <a:rPr lang="en-US" sz="2400" b="1" i="1" dirty="0"/>
              <a:t>.</a:t>
            </a:r>
            <a:r>
              <a:rPr lang="en-US" sz="2400" b="1" i="1" dirty="0" err="1"/>
              <a:t>borderRadius</a:t>
            </a:r>
            <a:endParaRPr lang="en-US" sz="2400" b="1" i="1" dirty="0"/>
          </a:p>
          <a:p>
            <a:r>
              <a:rPr lang="en-US" sz="24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777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326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Изменение содержимого элемента и/или его свойств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1584" y="1244553"/>
            <a:ext cx="88569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У объектов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ru-RU" sz="2200" b="1" dirty="0"/>
              <a:t>тегов,</a:t>
            </a:r>
            <a:r>
              <a:rPr lang="ru-RU" sz="2200" dirty="0"/>
              <a:t> </a:t>
            </a:r>
            <a:r>
              <a:rPr lang="ru-RU" sz="2200" b="1" dirty="0"/>
              <a:t>элементов</a:t>
            </a:r>
            <a:r>
              <a:rPr lang="ru-RU" sz="2200" dirty="0"/>
              <a:t> </a:t>
            </a:r>
            <a:r>
              <a:rPr lang="en-US" sz="2200" b="1" dirty="0"/>
              <a:t>HTML-</a:t>
            </a:r>
            <a:r>
              <a:rPr lang="ru-RU" sz="2200" b="1" dirty="0"/>
              <a:t>документа</a:t>
            </a:r>
            <a:r>
              <a:rPr lang="ru-RU" sz="2200" dirty="0"/>
              <a:t>) есть ряд свойства определяющие его содержимое и внешний вид:</a:t>
            </a:r>
          </a:p>
          <a:p>
            <a:pPr algn="ctr"/>
            <a:r>
              <a:rPr lang="ru-RU" sz="2400" b="1" dirty="0"/>
              <a:t>…</a:t>
            </a:r>
            <a:endParaRPr lang="ru-RU" sz="2200" b="1" dirty="0"/>
          </a:p>
          <a:p>
            <a:r>
              <a:rPr lang="en-US" sz="2200" b="1" dirty="0">
                <a:solidFill>
                  <a:srgbClr val="0070C0"/>
                </a:solidFill>
              </a:rPr>
              <a:t>.</a:t>
            </a:r>
            <a:r>
              <a:rPr lang="en-US" sz="2200" b="1" dirty="0" err="1">
                <a:solidFill>
                  <a:srgbClr val="0070C0"/>
                </a:solidFill>
              </a:rPr>
              <a:t>innerHTML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(или задающее) содержимое тега (его контент), т.е. всё то что находиться между открывающимся и закрывающимся тегом;</a:t>
            </a:r>
            <a:r>
              <a:rPr lang="en-US" sz="2200" b="1" dirty="0"/>
              <a:t> </a:t>
            </a:r>
            <a:endParaRPr lang="ru-RU" sz="2200" b="1" dirty="0"/>
          </a:p>
          <a:p>
            <a:endParaRPr lang="ru-RU" sz="2200" b="1" dirty="0"/>
          </a:p>
          <a:p>
            <a:r>
              <a:rPr lang="en-US" sz="2200" b="1" dirty="0">
                <a:solidFill>
                  <a:srgbClr val="00B050"/>
                </a:solidFill>
              </a:rPr>
              <a:t>.style</a:t>
            </a: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объект со всеми поддерживаемыми браузером стилевые свойства;</a:t>
            </a:r>
            <a:endParaRPr lang="en-US" sz="2200" dirty="0"/>
          </a:p>
          <a:p>
            <a:endParaRPr lang="en-US" sz="2200" dirty="0"/>
          </a:p>
          <a:p>
            <a:r>
              <a:rPr lang="en-US" sz="2200" b="1" dirty="0">
                <a:solidFill>
                  <a:srgbClr val="7030A0"/>
                </a:solidFill>
              </a:rPr>
              <a:t>.</a:t>
            </a:r>
            <a:r>
              <a:rPr lang="en-US" sz="2200" b="1" dirty="0" err="1">
                <a:solidFill>
                  <a:srgbClr val="7030A0"/>
                </a:solidFill>
              </a:rPr>
              <a:t>classList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– </a:t>
            </a:r>
            <a:r>
              <a:rPr lang="ru-RU" sz="2200" dirty="0"/>
              <a:t>свойство определяющее список классов тега (в виде массива, методы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classList.add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2200" dirty="0"/>
              <a:t>и </a:t>
            </a:r>
            <a:r>
              <a:rPr lang="en-US" sz="2200" b="1" dirty="0" err="1">
                <a:solidFill>
                  <a:srgbClr val="FF0000"/>
                </a:solidFill>
              </a:rPr>
              <a:t>classList.remove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ru-RU" sz="2200" dirty="0"/>
              <a:t>позволяют добавлять и удалять классы тега). А метод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classList.contains</a:t>
            </a:r>
            <a:r>
              <a:rPr lang="en-US" sz="2200" b="1" dirty="0">
                <a:solidFill>
                  <a:srgbClr val="00B0F0"/>
                </a:solidFill>
              </a:rPr>
              <a:t>() </a:t>
            </a:r>
            <a:r>
              <a:rPr lang="ru-RU" sz="2200" dirty="0"/>
              <a:t>позволяет узнать есть ли класс в списке.</a:t>
            </a:r>
            <a:endParaRPr lang="ru-RU" sz="2200" b="1" dirty="0"/>
          </a:p>
          <a:p>
            <a:pPr algn="ctr"/>
            <a:r>
              <a:rPr lang="ru-RU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69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</a:t>
            </a:r>
            <a:r>
              <a:rPr lang="ru-RU" sz="6000" b="1" dirty="0"/>
              <a:t>. 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8918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9537" y="2132856"/>
            <a:ext cx="84249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000" b="1" i="1" dirty="0"/>
          </a:p>
          <a:p>
            <a:pPr algn="just"/>
            <a:r>
              <a:rPr lang="ru-RU" sz="2000" i="1" dirty="0"/>
              <a:t>Игроку при старте даётся </a:t>
            </a:r>
            <a:r>
              <a:rPr lang="ru-RU" sz="2000" b="1" i="1" dirty="0"/>
              <a:t>10000 гривен</a:t>
            </a:r>
            <a:r>
              <a:rPr lang="ru-RU" sz="2000" i="1" dirty="0"/>
              <a:t>. У игрока спрашивается какую </a:t>
            </a:r>
            <a:r>
              <a:rPr lang="ru-RU" sz="2000" b="1" i="1" dirty="0"/>
              <a:t>сумму</a:t>
            </a:r>
            <a:r>
              <a:rPr lang="ru-RU" sz="2000" i="1" dirty="0"/>
              <a:t> он </a:t>
            </a:r>
            <a:r>
              <a:rPr lang="ru-RU" sz="2000" b="1" i="1" dirty="0"/>
              <a:t>ставит</a:t>
            </a:r>
            <a:r>
              <a:rPr lang="ru-RU" sz="2000" i="1" dirty="0"/>
              <a:t> (только целые числа), и на какой </a:t>
            </a:r>
            <a:r>
              <a:rPr lang="ru-RU" sz="2000" b="1" i="1" dirty="0"/>
              <a:t>результат</a:t>
            </a:r>
            <a:r>
              <a:rPr lang="ru-RU" sz="2000" i="1" dirty="0"/>
              <a:t> (от 2 до 12 включительно). После этого компьютер «</a:t>
            </a:r>
            <a:r>
              <a:rPr lang="ru-RU" sz="2000" b="1" i="1" dirty="0"/>
              <a:t>бросает кости</a:t>
            </a:r>
            <a:r>
              <a:rPr lang="ru-RU" sz="2000" i="1" dirty="0"/>
              <a:t>» генерирует два числа от 1 до 6 включительно. Если сумма чисел совпала с загаданным числом пользователя он </a:t>
            </a:r>
            <a:r>
              <a:rPr lang="ru-RU" sz="2000" b="1" i="1" dirty="0"/>
              <a:t>получает удвоенную ставку</a:t>
            </a:r>
            <a:r>
              <a:rPr lang="ru-RU" sz="2000" i="1" dirty="0"/>
              <a:t>, если при этом оба выпавшие числа равны между собой то пользователь </a:t>
            </a:r>
            <a:r>
              <a:rPr lang="ru-RU" sz="2000" b="1" i="1" dirty="0"/>
              <a:t>получает  утроенную ставку</a:t>
            </a:r>
            <a:r>
              <a:rPr lang="ru-RU" sz="2000" i="1" dirty="0"/>
              <a:t>. О результатах каждого «бросания» необходимо </a:t>
            </a:r>
            <a:r>
              <a:rPr lang="ru-RU" sz="2000" b="1" i="1" dirty="0"/>
              <a:t>уведомлять</a:t>
            </a:r>
            <a:r>
              <a:rPr lang="ru-RU" sz="2000" i="1" dirty="0"/>
              <a:t> </a:t>
            </a:r>
            <a:r>
              <a:rPr lang="ru-RU" sz="2000" b="1" i="1" dirty="0"/>
              <a:t>пользователя</a:t>
            </a:r>
            <a:r>
              <a:rPr lang="ru-RU" sz="2000" i="1" dirty="0"/>
              <a:t> и о сумме его выигрыша или проигрыша. Игра продолжается до тех пор пока пользователь не проиграет все деньги.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1722" y="1191637"/>
            <a:ext cx="265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Игра в кости</a:t>
            </a:r>
          </a:p>
        </p:txBody>
      </p:sp>
      <p:pic>
        <p:nvPicPr>
          <p:cNvPr id="4100" name="Picture 4" descr="http://www.sticker-art.de/wp-content/uploads/2013/11/Wuerfel.jpg"/>
          <p:cNvPicPr>
            <a:picLocks noChangeAspect="1" noChangeArrowheads="1"/>
          </p:cNvPicPr>
          <p:nvPr/>
        </p:nvPicPr>
        <p:blipFill>
          <a:blip r:embed="rId2" cstate="print"/>
          <a:srcRect t="7795" b="5669"/>
          <a:stretch>
            <a:fillRect/>
          </a:stretch>
        </p:blipFill>
        <p:spPr bwMode="auto">
          <a:xfrm>
            <a:off x="2063552" y="980728"/>
            <a:ext cx="1234347" cy="1068150"/>
          </a:xfrm>
          <a:prstGeom prst="rect">
            <a:avLst/>
          </a:prstGeom>
          <a:noFill/>
        </p:spPr>
      </p:pic>
      <p:pic>
        <p:nvPicPr>
          <p:cNvPr id="4102" name="Picture 6" descr="http://nakleiki-na-stenu.ru/collection/image_color/?id=25010&amp;type=1&amp;color=0&amp;orientation=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911353"/>
            <a:ext cx="1082137" cy="12241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1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Управление документом и игровой процесс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5651416"/>
            <a:ext cx="738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</a:t>
            </a:r>
            <a:br>
              <a:rPr lang="ru-RU" sz="2400" dirty="0"/>
            </a:br>
            <a:r>
              <a:rPr lang="ru-RU" sz="2400" dirty="0"/>
              <a:t>занятия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/casino-template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98" y="1268760"/>
            <a:ext cx="7276604" cy="3513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457698" y="4926670"/>
            <a:ext cx="7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Реализуем «Игру в кости» </a:t>
            </a:r>
          </a:p>
        </p:txBody>
      </p:sp>
    </p:spTree>
    <p:extLst>
      <p:ext uri="{BB962C8B-B14F-4D97-AF65-F5344CB8AC3E}">
        <p14:creationId xmlns:p14="http://schemas.microsoft.com/office/powerpoint/2010/main" val="568159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520</Words>
  <Application>Microsoft Office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551</cp:revision>
  <dcterms:created xsi:type="dcterms:W3CDTF">2014-11-20T09:08:59Z</dcterms:created>
  <dcterms:modified xsi:type="dcterms:W3CDTF">2020-11-30T16:13:42Z</dcterms:modified>
</cp:coreProperties>
</file>