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9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531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ebref.ru/css/typ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background-image" TargetMode="External"/><Relationship Id="rId3" Type="http://schemas.openxmlformats.org/officeDocument/2006/relationships/hyperlink" Target="https://webref.ru/css/color" TargetMode="External"/><Relationship Id="rId7" Type="http://schemas.openxmlformats.org/officeDocument/2006/relationships/hyperlink" Target="https://webref.ru/css/value/radial-gradient" TargetMode="External"/><Relationship Id="rId2" Type="http://schemas.openxmlformats.org/officeDocument/2006/relationships/hyperlink" Target="https://webref.ru/css/value/col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value/linear-gradient" TargetMode="External"/><Relationship Id="rId5" Type="http://schemas.openxmlformats.org/officeDocument/2006/relationships/hyperlink" Target="https://webref.ru/css/background-color" TargetMode="External"/><Relationship Id="rId4" Type="http://schemas.openxmlformats.org/officeDocument/2006/relationships/hyperlink" Target="https://webref.ru/css/backgroun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ycolor.space/gradien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ref.ru/css/type/text" TargetMode="External"/><Relationship Id="rId3" Type="http://schemas.openxmlformats.org/officeDocument/2006/relationships/hyperlink" Target="https://webref.ru/css/text-shadow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ebref.ru/css/text-deco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font-size" TargetMode="External"/><Relationship Id="rId5" Type="http://schemas.openxmlformats.org/officeDocument/2006/relationships/hyperlink" Target="https://webref.ru/css/font-weight" TargetMode="External"/><Relationship Id="rId4" Type="http://schemas.openxmlformats.org/officeDocument/2006/relationships/hyperlink" Target="https://webref.ru/css/font-style" TargetMode="External"/><Relationship Id="rId9" Type="http://schemas.openxmlformats.org/officeDocument/2006/relationships/hyperlink" Target="https://webref.ru/css/text-align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span" TargetMode="External"/><Relationship Id="rId2" Type="http://schemas.openxmlformats.org/officeDocument/2006/relationships/hyperlink" Target="https://webref.ru/html/di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igsaw.w3.org/css-validator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ebref.ru/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ebref.ru/recip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LDJMfzTlkS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fuel.com/free-png/aams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outu.be/5ibNZAmyDV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ascading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tyle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heets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95600" y="404664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</a:t>
            </a:r>
            <a:r>
              <a:rPr lang="ru-RU" sz="3600" b="1" dirty="0" smtClean="0"/>
              <a:t>атрибуте </a:t>
            </a:r>
            <a:r>
              <a:rPr lang="en-US" sz="3600" b="1" dirty="0">
                <a:solidFill>
                  <a:srgbClr val="00B050"/>
                </a:solidFill>
              </a:rPr>
              <a:t>style=</a:t>
            </a:r>
            <a:r>
              <a:rPr lang="ru-RU" sz="3600" b="1" dirty="0">
                <a:solidFill>
                  <a:srgbClr val="00B050"/>
                </a:solidFill>
              </a:rPr>
              <a:t>"</a:t>
            </a:r>
            <a:r>
              <a:rPr lang="en-US" sz="3600" b="1" dirty="0">
                <a:solidFill>
                  <a:srgbClr val="00B050"/>
                </a:solidFill>
              </a:rPr>
              <a:t>…</a:t>
            </a:r>
            <a:r>
              <a:rPr lang="ru-RU" sz="3600" b="1" dirty="0">
                <a:solidFill>
                  <a:srgbClr val="00B050"/>
                </a:solidFill>
              </a:rPr>
              <a:t>"</a:t>
            </a:r>
            <a:r>
              <a:rPr lang="ru-RU" sz="3600" b="1" dirty="0"/>
              <a:t> в составе тега </a:t>
            </a:r>
            <a:endParaRPr lang="uk-UA" sz="3600" b="1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479376" y="1241231"/>
            <a:ext cx="7632848" cy="4896544"/>
            <a:chOff x="845872" y="1024953"/>
            <a:chExt cx="7776864" cy="502237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872" y="1024953"/>
              <a:ext cx="7776864" cy="50223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Прямоугольник 8"/>
            <p:cNvSpPr/>
            <p:nvPr/>
          </p:nvSpPr>
          <p:spPr>
            <a:xfrm>
              <a:off x="2630593" y="4564502"/>
              <a:ext cx="2085423" cy="233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1258" y="2618384"/>
            <a:ext cx="2736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этом указываются только стилевые свойства, которые будут применены к </a:t>
            </a:r>
            <a:r>
              <a:rPr lang="ru-RU" sz="2400" dirty="0" smtClean="0"/>
              <a:t>одному этому </a:t>
            </a:r>
            <a:r>
              <a:rPr lang="ru-RU" sz="2400" dirty="0"/>
              <a:t>тегу.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067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847528" y="274004"/>
            <a:ext cx="849694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 внешнем </a:t>
            </a:r>
            <a:r>
              <a:rPr lang="en-US" sz="2800" b="1" dirty="0" err="1"/>
              <a:t>css</a:t>
            </a:r>
            <a:r>
              <a:rPr lang="en-US" sz="2800" b="1" dirty="0"/>
              <a:t>-</a:t>
            </a:r>
            <a:r>
              <a:rPr lang="ru-RU" sz="2800" b="1" dirty="0"/>
              <a:t>файле подключенном при помощи </a:t>
            </a:r>
            <a:r>
              <a:rPr lang="en-US" sz="4000" b="1" dirty="0">
                <a:solidFill>
                  <a:srgbClr val="00B050"/>
                </a:solidFill>
              </a:rPr>
              <a:t>&lt;link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rel</a:t>
            </a:r>
            <a:r>
              <a:rPr lang="en-US" sz="4000" b="1" dirty="0">
                <a:solidFill>
                  <a:srgbClr val="00B050"/>
                </a:solidFill>
              </a:rPr>
              <a:t>=</a:t>
            </a:r>
            <a:r>
              <a:rPr lang="ru-RU" sz="4000" b="1" dirty="0">
                <a:solidFill>
                  <a:srgbClr val="00B050"/>
                </a:solidFill>
              </a:rPr>
              <a:t>"</a:t>
            </a:r>
            <a:r>
              <a:rPr lang="en-US" sz="4000" b="1" dirty="0">
                <a:solidFill>
                  <a:srgbClr val="00B050"/>
                </a:solidFill>
              </a:rPr>
              <a:t>stylesheet</a:t>
            </a:r>
            <a:r>
              <a:rPr lang="ru-RU" sz="4000" b="1" dirty="0">
                <a:solidFill>
                  <a:srgbClr val="00B050"/>
                </a:solidFill>
              </a:rPr>
              <a:t>"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href</a:t>
            </a:r>
            <a:r>
              <a:rPr lang="en-US" sz="4000" b="1" dirty="0">
                <a:solidFill>
                  <a:srgbClr val="00B050"/>
                </a:solidFill>
              </a:rPr>
              <a:t>=</a:t>
            </a:r>
            <a:r>
              <a:rPr lang="ru-RU" sz="4000" b="1" dirty="0">
                <a:solidFill>
                  <a:srgbClr val="00B050"/>
                </a:solidFill>
              </a:rPr>
              <a:t>"</a:t>
            </a:r>
            <a:r>
              <a:rPr lang="en-US" sz="4000" b="1" dirty="0">
                <a:solidFill>
                  <a:srgbClr val="00B050"/>
                </a:solidFill>
              </a:rPr>
              <a:t>…</a:t>
            </a:r>
            <a:r>
              <a:rPr lang="ru-RU" sz="4000" b="1" dirty="0">
                <a:solidFill>
                  <a:srgbClr val="00B050"/>
                </a:solidFill>
              </a:rPr>
              <a:t>"</a:t>
            </a:r>
            <a:r>
              <a:rPr lang="en-US" sz="4000" b="1" dirty="0">
                <a:solidFill>
                  <a:srgbClr val="00B050"/>
                </a:solidFill>
              </a:rPr>
              <a:t>&gt;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578449" y="5327630"/>
            <a:ext cx="1954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mystyle.css</a:t>
            </a:r>
            <a:endParaRPr lang="en-US" sz="14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963" y="4941168"/>
            <a:ext cx="4147660" cy="12961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Группа 1"/>
          <p:cNvGrpSpPr/>
          <p:nvPr/>
        </p:nvGrpSpPr>
        <p:grpSpPr>
          <a:xfrm>
            <a:off x="335360" y="1610510"/>
            <a:ext cx="8664263" cy="2394554"/>
            <a:chOff x="251520" y="1322478"/>
            <a:chExt cx="8664263" cy="2394554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1322478"/>
              <a:ext cx="8664263" cy="239455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Прямоугольник 16"/>
            <p:cNvSpPr/>
            <p:nvPr/>
          </p:nvSpPr>
          <p:spPr>
            <a:xfrm>
              <a:off x="1691680" y="2160288"/>
              <a:ext cx="7056784" cy="2606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520" y="4150821"/>
            <a:ext cx="722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Тег </a:t>
            </a:r>
            <a:r>
              <a:rPr lang="en-US" b="1" dirty="0"/>
              <a:t>&lt;link&gt; </a:t>
            </a:r>
            <a:r>
              <a:rPr lang="ru-RU" dirty="0"/>
              <a:t>непарный тег</a:t>
            </a:r>
            <a:r>
              <a:rPr lang="en-US" dirty="0"/>
              <a:t> </a:t>
            </a:r>
            <a:r>
              <a:rPr lang="ru-RU" dirty="0"/>
              <a:t>который  размещается в теге </a:t>
            </a:r>
            <a:r>
              <a:rPr lang="en-US" b="1" dirty="0"/>
              <a:t>&lt;</a:t>
            </a:r>
            <a:r>
              <a:rPr lang="en-US" b="1" dirty="0" smtClean="0"/>
              <a:t>head&gt;</a:t>
            </a:r>
            <a:r>
              <a:rPr lang="ru-RU" dirty="0" smtClean="0"/>
              <a:t>, атрибут </a:t>
            </a:r>
            <a:r>
              <a:rPr lang="en-US" i="1" dirty="0" smtClean="0"/>
              <a:t>type=‘text/</a:t>
            </a:r>
            <a:r>
              <a:rPr lang="en-US" i="1" dirty="0" err="1" smtClean="0"/>
              <a:t>css</a:t>
            </a:r>
            <a:r>
              <a:rPr lang="en-US" i="1" dirty="0" smtClean="0"/>
              <a:t>’ </a:t>
            </a:r>
            <a:r>
              <a:rPr lang="ru-RU" dirty="0" smtClean="0"/>
              <a:t>на сегодня</a:t>
            </a:r>
            <a:r>
              <a:rPr lang="en-US" dirty="0" smtClean="0"/>
              <a:t> (HTML 5.2) </a:t>
            </a:r>
            <a:r>
              <a:rPr lang="ru-RU" dirty="0" smtClean="0"/>
              <a:t>уже не является обязательным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9552384" y="2543251"/>
            <a:ext cx="1904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page.html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7421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2. </a:t>
            </a:r>
            <a:r>
              <a:rPr lang="ru-RU" sz="6000" dirty="0" smtClean="0"/>
              <a:t>Что </a:t>
            </a:r>
            <a:r>
              <a:rPr lang="en-US" sz="6000" dirty="0"/>
              <a:t>CSS </a:t>
            </a:r>
            <a:r>
              <a:rPr lang="ru-RU" sz="6000" dirty="0"/>
              <a:t>может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ru-RU" sz="6000" dirty="0" smtClean="0"/>
              <a:t>нам </a:t>
            </a:r>
            <a:r>
              <a:rPr lang="ru-RU" sz="6000" dirty="0"/>
              <a:t>предложить?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984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83384" y="548680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по категориям</a:t>
            </a:r>
            <a:endParaRPr lang="ru-RU" sz="20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72654" y="5013176"/>
            <a:ext cx="4215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https://webref.ru/css/type</a:t>
            </a:r>
            <a:endParaRPr lang="ru-RU" sz="28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76"/>
            <a:ext cx="4023466" cy="6842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5880" y="2363396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отвечает за большое количество аспектов оформления, и начнём мы с свойств позволяющих задать </a:t>
            </a:r>
            <a:r>
              <a:rPr lang="ru-RU" sz="2400" b="1" dirty="0" smtClean="0"/>
              <a:t>оформление текста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9674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3. </a:t>
            </a:r>
            <a:r>
              <a:rPr lang="ru-RU" sz="6000" dirty="0" smtClean="0"/>
              <a:t>На </a:t>
            </a:r>
            <a:r>
              <a:rPr lang="ru-RU" sz="6000" dirty="0"/>
              <a:t>практике…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1239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4152" y="1124744"/>
            <a:ext cx="33843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uk-UA" sz="2400" dirty="0" smtClean="0"/>
              <a:t>Один заголовок </a:t>
            </a:r>
            <a:r>
              <a:rPr lang="en-US" sz="2400" b="1" dirty="0" smtClean="0"/>
              <a:t>&lt;h1&gt; </a:t>
            </a:r>
            <a:r>
              <a:rPr lang="uk-UA" sz="2400" dirty="0" smtClean="0"/>
              <a:t>с 10-ю словами;</a:t>
            </a:r>
          </a:p>
          <a:p>
            <a:endParaRPr lang="uk-UA" sz="2400" dirty="0" smtClean="0"/>
          </a:p>
          <a:p>
            <a:r>
              <a:rPr lang="uk-UA" sz="2400" dirty="0" smtClean="0"/>
              <a:t>3) Три </a:t>
            </a:r>
            <a:r>
              <a:rPr lang="ru-RU" sz="2400" dirty="0" smtClean="0"/>
              <a:t>параграфа </a:t>
            </a:r>
            <a:r>
              <a:rPr lang="en-US" sz="2400" b="1" dirty="0" smtClean="0"/>
              <a:t>&lt;p&gt; </a:t>
            </a:r>
            <a:r>
              <a:rPr lang="uk-UA" sz="2400" dirty="0" smtClean="0"/>
              <a:t>с 70-ю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9499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68696" y="33265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</a:t>
            </a:r>
            <a:r>
              <a:rPr lang="ru-RU" sz="3200" b="1" dirty="0"/>
              <a:t>на практике</a:t>
            </a:r>
            <a:endParaRPr lang="ru-RU" sz="2000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412776"/>
            <a:ext cx="6257925" cy="403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369" y="243805"/>
            <a:ext cx="10945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консоли разработчика</a:t>
            </a:r>
            <a:r>
              <a:rPr lang="en-US" sz="2800" b="1" dirty="0"/>
              <a:t> (F12</a:t>
            </a:r>
            <a:r>
              <a:rPr lang="en-US" sz="2800" b="1" dirty="0" smtClean="0"/>
              <a:t>)</a:t>
            </a:r>
            <a:r>
              <a:rPr lang="ru-RU" sz="2800" b="1" dirty="0" smtClean="0"/>
              <a:t>, в закладке </a:t>
            </a:r>
            <a:r>
              <a:rPr lang="en-US" sz="2800" b="1" dirty="0" smtClean="0"/>
              <a:t>Elements (</a:t>
            </a:r>
            <a:r>
              <a:rPr lang="ru-RU" sz="2800" b="1" dirty="0" smtClean="0"/>
              <a:t>в</a:t>
            </a:r>
            <a:r>
              <a:rPr lang="en-US" sz="2800" b="1" dirty="0" smtClean="0"/>
              <a:t> </a:t>
            </a:r>
            <a:r>
              <a:rPr lang="ru-RU" sz="2800" b="1" dirty="0" smtClean="0"/>
              <a:t>её подразделе </a:t>
            </a:r>
            <a:r>
              <a:rPr lang="en-US" sz="2800" b="1" dirty="0" smtClean="0"/>
              <a:t>Styles)</a:t>
            </a:r>
            <a:r>
              <a:rPr lang="ru-RU" sz="2800" b="1" dirty="0" smtClean="0"/>
              <a:t>, </a:t>
            </a:r>
            <a:r>
              <a:rPr lang="ru-RU" sz="2800" b="1" dirty="0"/>
              <a:t>инспектор объектов</a:t>
            </a:r>
            <a:r>
              <a:rPr lang="en-US" sz="2800" b="1" dirty="0"/>
              <a:t> </a:t>
            </a:r>
            <a:r>
              <a:rPr lang="ru-RU" sz="2800" b="1" dirty="0"/>
              <a:t>покажет как браузер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применяет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к конкретным тегам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700808"/>
            <a:ext cx="3844583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645024"/>
            <a:ext cx="3844583" cy="28451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6040" y="2117470"/>
            <a:ext cx="3168352" cy="22476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5879976" y="4606096"/>
            <a:ext cx="5328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К </a:t>
            </a:r>
            <a:r>
              <a:rPr lang="ru-RU" sz="2000" dirty="0"/>
              <a:t>одному тегу могут применятся сразу несколько правил, эти правила могут противоречить друг </a:t>
            </a:r>
            <a:r>
              <a:rPr lang="ru-RU" sz="2000" dirty="0" smtClean="0"/>
              <a:t>другу, этот вопрос мы разберём детально вместе с вопросом селекторов.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575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4</a:t>
            </a:r>
            <a:r>
              <a:rPr lang="en-US" sz="6000" dirty="0" smtClean="0"/>
              <a:t>. </a:t>
            </a:r>
            <a:r>
              <a:rPr lang="ru-RU" sz="6000" dirty="0" smtClean="0"/>
              <a:t>Селекторы/Приоритеты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0139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2438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Два слова о селекторах…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911424" y="1124744"/>
            <a:ext cx="8064896" cy="2700829"/>
            <a:chOff x="214653" y="448096"/>
            <a:chExt cx="8064896" cy="2700829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/>
            <a:srcRect b="37475"/>
            <a:stretch/>
          </p:blipFill>
          <p:spPr>
            <a:xfrm>
              <a:off x="214653" y="448096"/>
              <a:ext cx="8064896" cy="2700829"/>
            </a:xfrm>
            <a:prstGeom prst="rect">
              <a:avLst/>
            </a:prstGeom>
          </p:spPr>
        </p:pic>
        <p:sp>
          <p:nvSpPr>
            <p:cNvPr id="10" name="Стрелка вправо 9"/>
            <p:cNvSpPr/>
            <p:nvPr/>
          </p:nvSpPr>
          <p:spPr>
            <a:xfrm>
              <a:off x="3094973" y="753624"/>
              <a:ext cx="852960" cy="3856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Стрелка вправо 10"/>
            <p:cNvSpPr/>
            <p:nvPr/>
          </p:nvSpPr>
          <p:spPr>
            <a:xfrm>
              <a:off x="3094973" y="2114727"/>
              <a:ext cx="852960" cy="38565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176120" y="1248436"/>
            <a:ext cx="27146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Селектор по названию тега, затрагивает все теги с указанным названием;</a:t>
            </a:r>
            <a:endParaRPr lang="uk-UA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19936" y="3501008"/>
            <a:ext cx="54117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Селектор по названию класса, затрагивает все теги у которых есть указанный класс в атрибуте </a:t>
            </a:r>
            <a:r>
              <a:rPr lang="en-US" b="1" i="1" dirty="0" smtClean="0"/>
              <a:t>class</a:t>
            </a:r>
            <a:r>
              <a:rPr lang="en-US" i="1" dirty="0" smtClean="0"/>
              <a:t>. </a:t>
            </a:r>
            <a:r>
              <a:rPr lang="ru-RU" i="1" dirty="0" smtClean="0"/>
              <a:t>Название класса мы придумываем самостоятельно.</a:t>
            </a:r>
            <a:r>
              <a:rPr lang="en-US" i="1" dirty="0" smtClean="0"/>
              <a:t> </a:t>
            </a:r>
            <a:r>
              <a:rPr lang="uk-UA" i="1" dirty="0" err="1" smtClean="0"/>
              <a:t>Такое</a:t>
            </a:r>
            <a:r>
              <a:rPr lang="uk-UA" i="1" dirty="0" smtClean="0"/>
              <a:t> правило </a:t>
            </a:r>
            <a:r>
              <a:rPr lang="uk-UA" i="1" dirty="0" err="1" smtClean="0"/>
              <a:t>приоритетнее</a:t>
            </a:r>
            <a:r>
              <a:rPr lang="uk-UA" i="1" dirty="0" smtClean="0"/>
              <a:t>, </a:t>
            </a:r>
            <a:r>
              <a:rPr lang="uk-UA" i="1" dirty="0" err="1" smtClean="0"/>
              <a:t>чем</a:t>
            </a:r>
            <a:r>
              <a:rPr lang="uk-UA" i="1" dirty="0" smtClean="0"/>
              <a:t> правило с </a:t>
            </a:r>
            <a:r>
              <a:rPr lang="uk-UA" i="1" dirty="0" err="1" smtClean="0"/>
              <a:t>названием</a:t>
            </a:r>
            <a:r>
              <a:rPr lang="uk-UA" i="1" dirty="0" smtClean="0"/>
              <a:t> </a:t>
            </a:r>
            <a:r>
              <a:rPr lang="uk-UA" i="1" dirty="0" err="1" smtClean="0"/>
              <a:t>тега</a:t>
            </a:r>
            <a:r>
              <a:rPr lang="uk-UA" i="1" dirty="0" smtClean="0"/>
              <a:t>.</a:t>
            </a:r>
            <a:endParaRPr lang="uk-UA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5426642"/>
            <a:ext cx="9505056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базе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построен механизм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Вопросу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селекторов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приоритетов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мы посвятим одно из следующих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занятий.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28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5</a:t>
            </a:r>
            <a:r>
              <a:rPr lang="en-US" sz="6000" dirty="0" smtClean="0"/>
              <a:t>. </a:t>
            </a:r>
            <a:r>
              <a:rPr lang="ru-RU" sz="6000" dirty="0" smtClean="0"/>
              <a:t>Задание </a:t>
            </a:r>
            <a:r>
              <a:rPr lang="ru-RU" sz="6000" dirty="0"/>
              <a:t>цвета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5588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…у </a:t>
            </a:r>
            <a:r>
              <a:rPr lang="en-US" sz="6600" dirty="0"/>
              <a:t>HTML </a:t>
            </a:r>
            <a:r>
              <a:rPr lang="ru-RU" sz="6600" dirty="0"/>
              <a:t>есть проблемы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572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9615" y="20083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Способы задание цвета в </a:t>
            </a:r>
            <a:r>
              <a:rPr lang="en-US" sz="4000" b="1" dirty="0"/>
              <a:t>CSS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3093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980728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Свойство </a:t>
            </a:r>
            <a:r>
              <a:rPr lang="en-US" sz="2400" b="1" dirty="0" smtClean="0">
                <a:solidFill>
                  <a:srgbClr val="0070C0"/>
                </a:solidFill>
              </a:rPr>
              <a:t>color</a:t>
            </a:r>
            <a:r>
              <a:rPr lang="en-US" sz="2400" dirty="0" smtClean="0"/>
              <a:t> </a:t>
            </a:r>
            <a:r>
              <a:rPr lang="ru-RU" sz="2400" dirty="0" smtClean="0"/>
              <a:t>задаёт цвет текста в теге, свойство </a:t>
            </a:r>
            <a:r>
              <a:rPr lang="en-US" sz="2400" b="1" dirty="0" smtClean="0">
                <a:solidFill>
                  <a:srgbClr val="00B050"/>
                </a:solidFill>
              </a:rPr>
              <a:t>background-color</a:t>
            </a:r>
            <a:r>
              <a:rPr lang="en-US" sz="2400" dirty="0" smtClean="0"/>
              <a:t> </a:t>
            </a:r>
            <a:r>
              <a:rPr lang="ru-RU" sz="2400" dirty="0" smtClean="0"/>
              <a:t>задаёт цвет фона для тега (по умолчанию фон прозрачный), также может быть использовано универсальной свойство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background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75963" y="2204864"/>
            <a:ext cx="383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Значение цвета может быть задано: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1464" y="2704852"/>
            <a:ext cx="1008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Константой: </a:t>
            </a:r>
            <a:r>
              <a:rPr lang="en-US" b="1" dirty="0" smtClean="0">
                <a:solidFill>
                  <a:srgbClr val="00B050"/>
                </a:solidFill>
              </a:rPr>
              <a:t>red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green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blue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orange</a:t>
            </a:r>
            <a:r>
              <a:rPr lang="en-US" b="1" dirty="0" smtClean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кода цвета модели </a:t>
            </a:r>
            <a:r>
              <a:rPr lang="en-US" dirty="0" smtClean="0"/>
              <a:t>RGB</a:t>
            </a:r>
            <a:r>
              <a:rPr lang="ru-RU" dirty="0" smtClean="0"/>
              <a:t>, например: </a:t>
            </a:r>
            <a:r>
              <a:rPr lang="en-US" b="1" dirty="0" smtClean="0">
                <a:solidFill>
                  <a:srgbClr val="0070C0"/>
                </a:solidFill>
              </a:rPr>
              <a:t>color: </a:t>
            </a:r>
            <a:r>
              <a:rPr lang="en-US" b="1" dirty="0" err="1" smtClean="0">
                <a:solidFill>
                  <a:srgbClr val="00B050"/>
                </a:solidFill>
              </a:rPr>
              <a:t>rgb</a:t>
            </a:r>
            <a:r>
              <a:rPr lang="en-US" b="1" dirty="0" smtClean="0">
                <a:solidFill>
                  <a:srgbClr val="00B050"/>
                </a:solidFill>
              </a:rPr>
              <a:t>(255, 170, 20);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кода цвета модели </a:t>
            </a:r>
            <a:r>
              <a:rPr lang="en-US" dirty="0" smtClean="0"/>
              <a:t>RGBA </a:t>
            </a:r>
            <a:r>
              <a:rPr lang="ru-RU" dirty="0" smtClean="0"/>
              <a:t>(с прозрачностью), например: </a:t>
            </a:r>
            <a:r>
              <a:rPr lang="en-US" b="1" dirty="0" smtClean="0">
                <a:solidFill>
                  <a:srgbClr val="0070C0"/>
                </a:solidFill>
              </a:rPr>
              <a:t>color: </a:t>
            </a:r>
            <a:r>
              <a:rPr lang="en-US" b="1" dirty="0" err="1" smtClean="0">
                <a:solidFill>
                  <a:srgbClr val="00B050"/>
                </a:solidFill>
              </a:rPr>
              <a:t>rgba</a:t>
            </a:r>
            <a:r>
              <a:rPr lang="en-US" b="1" dirty="0" smtClean="0">
                <a:solidFill>
                  <a:srgbClr val="00B050"/>
                </a:solidFill>
              </a:rPr>
              <a:t>(255, 170, 20, 0.5);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виде цвета модели </a:t>
            </a:r>
            <a:r>
              <a:rPr lang="en-US" dirty="0" smtClean="0"/>
              <a:t>RGB</a:t>
            </a:r>
            <a:r>
              <a:rPr lang="ru-RU" dirty="0" smtClean="0"/>
              <a:t>(</a:t>
            </a:r>
            <a:r>
              <a:rPr lang="en-US" dirty="0" smtClean="0"/>
              <a:t>A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виде шестнадцатеричного числа, например: </a:t>
            </a:r>
            <a:r>
              <a:rPr lang="en-US" b="1" dirty="0" smtClean="0">
                <a:solidFill>
                  <a:srgbClr val="00B050"/>
                </a:solidFill>
              </a:rPr>
              <a:t>#FFA522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 #DA5FF023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Для задания фона цвет может быть задан  в виде градиента при помощи функций </a:t>
            </a:r>
            <a:r>
              <a:rPr lang="en-US" i="1" dirty="0" smtClean="0"/>
              <a:t>linear-gradient, radial-gradient</a:t>
            </a:r>
            <a:r>
              <a:rPr lang="en-US" dirty="0" smtClean="0"/>
              <a:t>, </a:t>
            </a:r>
            <a:r>
              <a:rPr lang="ru-RU" dirty="0" smtClean="0"/>
              <a:t>например: </a:t>
            </a:r>
            <a:r>
              <a:rPr lang="en-US" b="1" dirty="0" smtClean="0">
                <a:solidFill>
                  <a:srgbClr val="0070C0"/>
                </a:solidFill>
              </a:rPr>
              <a:t>background: </a:t>
            </a:r>
            <a:r>
              <a:rPr lang="en-US" b="1" dirty="0" smtClean="0">
                <a:solidFill>
                  <a:srgbClr val="00B050"/>
                </a:solidFill>
              </a:rPr>
              <a:t>linear-gradient(red, pink, yellow);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 качестве фона может быть установлено изображение, для этого применяется свойство </a:t>
            </a:r>
            <a:r>
              <a:rPr lang="en-US" i="1" dirty="0" smtClean="0"/>
              <a:t>background-image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1267" y="6156012"/>
            <a:ext cx="3325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https://webref.ru/css/value/color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71267" y="5219908"/>
            <a:ext cx="27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https://webref.ru/css/color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071267" y="5517232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https://webref.ru/css/background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71267" y="5844218"/>
            <a:ext cx="3916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https://webref.ru/css/background-color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32559" y="5219908"/>
            <a:ext cx="424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/>
              </a:rPr>
              <a:t>https://webref.ru/css/value/linear-gradient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342112" y="5517232"/>
            <a:ext cx="423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https://webref.ru/css/value/radial-gradient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349587" y="5847762"/>
            <a:ext cx="4013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https://webref.ru/css/background-image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303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3790" y="5868562"/>
            <a:ext cx="5524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https://mycolor.space/gradient</a:t>
            </a:r>
            <a:endParaRPr lang="uk-UA" sz="32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0610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11663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Генератор градиента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5" y="908721"/>
            <a:ext cx="5112568" cy="467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0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6</a:t>
            </a:r>
            <a:r>
              <a:rPr lang="en-US" sz="6600" dirty="0" smtClean="0"/>
              <a:t>. </a:t>
            </a:r>
            <a:r>
              <a:rPr lang="ru-RU" sz="6600" dirty="0" smtClean="0"/>
              <a:t>Оформление текста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29676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Оформление текста при помощи </a:t>
            </a:r>
            <a:r>
              <a:rPr lang="en-US" sz="3200" b="1" dirty="0" smtClean="0"/>
              <a:t>CSS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397" y="836712"/>
            <a:ext cx="720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ont-size: </a:t>
            </a:r>
            <a:r>
              <a:rPr lang="ru-RU" dirty="0" smtClean="0"/>
              <a:t>задаёт размер шрифта, поддерживается задание в пунктах (как в </a:t>
            </a:r>
            <a:r>
              <a:rPr lang="en-US" dirty="0" smtClean="0"/>
              <a:t>MS Word</a:t>
            </a:r>
            <a:r>
              <a:rPr lang="ru-RU" dirty="0" smtClean="0"/>
              <a:t>)</a:t>
            </a:r>
            <a:r>
              <a:rPr lang="en-US" dirty="0"/>
              <a:t>;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847302" y="1844824"/>
            <a:ext cx="627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font-weight: </a:t>
            </a:r>
            <a:r>
              <a:rPr lang="ru-RU" dirty="0" smtClean="0"/>
              <a:t>задаёт толщину начертания шрифта (жирность);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847302" y="2557353"/>
            <a:ext cx="50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font-style: </a:t>
            </a:r>
            <a:r>
              <a:rPr lang="ru-RU" dirty="0" smtClean="0"/>
              <a:t>задаёт курсивное начертание шрифта;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303" y="3356992"/>
            <a:ext cx="6472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text-decoration</a:t>
            </a:r>
            <a:r>
              <a:rPr lang="uk-UA" b="1" dirty="0" smtClean="0"/>
              <a:t>: </a:t>
            </a:r>
            <a:r>
              <a:rPr lang="ru-RU" dirty="0" smtClean="0"/>
              <a:t>задание</a:t>
            </a:r>
            <a:r>
              <a:rPr lang="uk-UA" dirty="0" smtClean="0"/>
              <a:t> </a:t>
            </a:r>
            <a:r>
              <a:rPr lang="ru-RU" dirty="0" smtClean="0"/>
              <a:t>оформления </a:t>
            </a:r>
            <a:r>
              <a:rPr lang="ru-RU" dirty="0"/>
              <a:t>текста в виде его подчёркивания, перечёркивания или линии над </a:t>
            </a:r>
            <a:r>
              <a:rPr lang="ru-RU" dirty="0" smtClean="0"/>
              <a:t>текстом;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47302" y="4365104"/>
            <a:ext cx="7200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text-shadow</a:t>
            </a:r>
            <a:r>
              <a:rPr lang="uk-UA" b="1" dirty="0" smtClean="0"/>
              <a:t>: </a:t>
            </a:r>
            <a:r>
              <a:rPr lang="ru-RU" dirty="0" smtClean="0"/>
              <a:t>задание тени которую отбрасывает текст в теге;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47302" y="3931315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https://webref.ru/css/text-decoration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7042" y="4662428"/>
            <a:ext cx="342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https://webref.ru/css/text-shadow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9416" y="2814027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https://webref.ru/css/font-style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62940" y="2132856"/>
            <a:ext cx="33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https://webref.ru/css/font-weight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47302" y="1403484"/>
            <a:ext cx="30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https://webref.ru/css/font-size</a:t>
            </a:r>
            <a:endParaRPr lang="uk-UA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css text-decoration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407" y="1547500"/>
            <a:ext cx="4468241" cy="26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7727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8"/>
              </a:rPr>
              <a:t>https://</a:t>
            </a:r>
            <a:r>
              <a:rPr lang="ru-RU" sz="3200" b="1" dirty="0" smtClean="0">
                <a:hlinkClick r:id="rId8"/>
              </a:rPr>
              <a:t>webref.ru/css/type/text</a:t>
            </a:r>
            <a:endParaRPr lang="ru-RU" sz="32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77042" y="5157192"/>
            <a:ext cx="8531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text-align</a:t>
            </a:r>
            <a:r>
              <a:rPr lang="uk-UA" b="1" dirty="0" smtClean="0"/>
              <a:t>: </a:t>
            </a:r>
            <a:r>
              <a:rPr lang="ru-RU" dirty="0" smtClean="0"/>
              <a:t>задание выравнивание текса (по центру, по левому/правому краю) и </a:t>
            </a:r>
            <a:r>
              <a:rPr lang="ru-RU" dirty="0" err="1" smtClean="0"/>
              <a:t>т.д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03514" y="5454516"/>
            <a:ext cx="314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webref.ru/css/text-align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98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7</a:t>
            </a:r>
            <a:r>
              <a:rPr lang="en-US" sz="6000" dirty="0" smtClean="0"/>
              <a:t>. DIV </a:t>
            </a:r>
            <a:r>
              <a:rPr lang="en-US" sz="6000" dirty="0"/>
              <a:t>&amp; SPAN</a:t>
            </a:r>
          </a:p>
          <a:p>
            <a:pPr algn="ctr"/>
            <a:r>
              <a:rPr lang="ru-RU" sz="4800" dirty="0"/>
              <a:t>теги «с чистого листа»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1343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Теги «без оформления»</a:t>
            </a:r>
            <a:endParaRPr lang="ru-RU" sz="36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2135" y="1511225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отличии от других тегов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&lt;div&gt;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00B050"/>
                </a:solidFill>
              </a:rPr>
              <a:t>&lt;span&gt; </a:t>
            </a:r>
            <a:r>
              <a:rPr lang="ru-RU" sz="2000" dirty="0" smtClean="0"/>
              <a:t>являются соответственно блочным и строчным тегами для которых не установлено никаких стилей по умолчанию. В отличии от других тегов </a:t>
            </a:r>
            <a:r>
              <a:rPr lang="en-US" sz="2000" b="1" dirty="0">
                <a:solidFill>
                  <a:srgbClr val="0070C0"/>
                </a:solidFill>
              </a:rPr>
              <a:t>&lt;div&gt;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B050"/>
                </a:solidFill>
              </a:rPr>
              <a:t>&lt;span&gt; </a:t>
            </a:r>
            <a:r>
              <a:rPr lang="ru-RU" sz="2000" dirty="0" smtClean="0"/>
              <a:t>удобно использовать в качестве «болванок» для оформления элемента стилями с нуля.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90206" y="4761769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https://webref.ru/html/div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407368" y="2852936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0070C0"/>
                </a:solidFill>
              </a:rPr>
              <a:t>&lt;div&gt; </a:t>
            </a:r>
            <a:r>
              <a:rPr lang="en-US" sz="7200" b="1" dirty="0" smtClean="0"/>
              <a:t>&amp; </a:t>
            </a:r>
            <a:r>
              <a:rPr lang="en-US" sz="7200" b="1" dirty="0" smtClean="0">
                <a:solidFill>
                  <a:srgbClr val="00B050"/>
                </a:solidFill>
              </a:rPr>
              <a:t>&lt;span&gt;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90206" y="5147900"/>
            <a:ext cx="286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https://webref.ru/html/span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4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8</a:t>
            </a:r>
            <a:r>
              <a:rPr lang="en-US" sz="7200" dirty="0" smtClean="0"/>
              <a:t>. </a:t>
            </a:r>
            <a:r>
              <a:rPr lang="ru-RU" sz="7200" dirty="0" err="1" smtClean="0"/>
              <a:t>Валидация</a:t>
            </a:r>
            <a:r>
              <a:rPr lang="en-US" sz="7200" dirty="0" smtClean="0"/>
              <a:t> CSS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4577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1544" y="188640"/>
            <a:ext cx="8280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Проверка страницы </a:t>
            </a:r>
            <a:r>
              <a:rPr lang="ru-RU" sz="3200" b="1"/>
              <a:t>на соответствие </a:t>
            </a:r>
            <a:r>
              <a:rPr lang="ru-RU" sz="3200" b="1" dirty="0"/>
              <a:t>стандартам </a:t>
            </a:r>
            <a:r>
              <a:rPr lang="en-US" sz="3200" b="1" dirty="0"/>
              <a:t>HTML&amp;CSS</a:t>
            </a:r>
            <a:endParaRPr lang="uk-UA" sz="3200" dirty="0"/>
          </a:p>
        </p:txBody>
      </p:sp>
      <p:sp>
        <p:nvSpPr>
          <p:cNvPr id="14" name="Номер слайда 36"/>
          <p:cNvSpPr txBox="1">
            <a:spLocks/>
          </p:cNvSpPr>
          <p:nvPr/>
        </p:nvSpPr>
        <p:spPr>
          <a:xfrm>
            <a:off x="11208568" y="60883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63752" y="6021288"/>
            <a:ext cx="4810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://jigsaw.w3.org/css-validator/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44" y="1456556"/>
            <a:ext cx="7727320" cy="4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 smtClean="0"/>
              <a:t>Будет полезным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31502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55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55800" y="6021289"/>
            <a:ext cx="4314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https://webref.ru/css</a:t>
            </a:r>
            <a:endParaRPr lang="uk-UA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79776" y="44625"/>
            <a:ext cx="3972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Справочник по </a:t>
            </a:r>
            <a:r>
              <a:rPr lang="en-US" sz="3600" b="1" dirty="0"/>
              <a:t>CSS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04" y="836712"/>
            <a:ext cx="6907104" cy="5070692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973436"/>
            <a:ext cx="8090482" cy="375170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319" y="5157192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</a:t>
            </a:r>
            <a:r>
              <a:rPr lang="ru-RU" sz="2400" dirty="0" smtClean="0"/>
              <a:t>захламление </a:t>
            </a:r>
            <a:r>
              <a:rPr lang="en-US" sz="2400" dirty="0"/>
              <a:t>HTML</a:t>
            </a:r>
            <a:r>
              <a:rPr lang="ru-RU" sz="2400" dirty="0" smtClean="0"/>
              <a:t>-разметки, дублирование кода, сложности</a:t>
            </a:r>
            <a:r>
              <a:rPr lang="uk-UA" sz="2400" dirty="0" smtClean="0"/>
              <a:t> при</a:t>
            </a:r>
            <a:r>
              <a:rPr lang="ru-RU" sz="2400" dirty="0" smtClean="0"/>
              <a:t> внесении изменений…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3677" y="19038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 </a:t>
            </a:r>
            <a:r>
              <a:rPr lang="ru-RU" sz="3600" b="1" dirty="0"/>
              <a:t>и оформление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727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35761" y="5914147"/>
            <a:ext cx="4942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hlinkClick r:id="rId2"/>
              </a:rPr>
              <a:t>https://webref.ru/recipe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11824" y="190382"/>
            <a:ext cx="318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«</a:t>
            </a:r>
            <a:r>
              <a:rPr lang="en-US" sz="3600" b="1" dirty="0"/>
              <a:t>CSS </a:t>
            </a:r>
            <a:r>
              <a:rPr lang="ru-RU" sz="3600" b="1" dirty="0"/>
              <a:t>рецепты»</a:t>
            </a:r>
            <a:endParaRPr lang="en-US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228725"/>
            <a:ext cx="8153400" cy="440055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3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16773" y="6006479"/>
            <a:ext cx="648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www.youtube.com/watch?v=LDJMfzTlkSI</a:t>
            </a:r>
            <a:endParaRPr lang="uk-UA" sz="2400" b="1" dirty="0"/>
          </a:p>
        </p:txBody>
      </p:sp>
      <p:pic>
        <p:nvPicPr>
          <p:cNvPr id="1026" name="Picture 2" descr="https://developers.google.com/web/tools/chrome-devtools/images/panels/ele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1" y="1268760"/>
            <a:ext cx="6955623" cy="5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3325" y="332128"/>
            <a:ext cx="8336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Познавательное видео о работе с инструментами разработчика в </a:t>
            </a:r>
            <a:r>
              <a:rPr lang="en-US" sz="2800" b="1" dirty="0" smtClean="0"/>
              <a:t>Google Chrome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4837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Домашнее задание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29863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3952" y="836712"/>
            <a:ext cx="59046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Сверстайте страницу по макету. Результат – загрузите на хостинг.</a:t>
            </a:r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Для удобства вы можете ограничить ширину родительского блока для всего содержимого</a:t>
            </a:r>
            <a:r>
              <a:rPr lang="uk-UA" sz="2000" dirty="0" smtClean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т.е. поместить </a:t>
            </a:r>
            <a:r>
              <a:rPr lang="uk-UA" sz="2000" dirty="0" smtClean="0"/>
              <a:t>все теги рецепта </a:t>
            </a:r>
            <a:r>
              <a:rPr lang="ru-RU" sz="2000" dirty="0" smtClean="0"/>
              <a:t>внутрь общего тега, например</a:t>
            </a:r>
            <a:r>
              <a:rPr lang="uk-UA" sz="2000" dirty="0" smtClean="0"/>
              <a:t> </a:t>
            </a:r>
            <a:r>
              <a:rPr lang="en-US" sz="2000" b="1" dirty="0" smtClean="0"/>
              <a:t>&lt;main&gt;</a:t>
            </a:r>
            <a:r>
              <a:rPr lang="en-US" sz="2000" dirty="0" smtClean="0"/>
              <a:t>) </a:t>
            </a:r>
            <a:r>
              <a:rPr lang="ru-RU" sz="2000" dirty="0" smtClean="0"/>
              <a:t>для этого вы  можете воспользоваться свойством </a:t>
            </a:r>
            <a:r>
              <a:rPr lang="en-US" sz="2000" b="1" dirty="0" smtClean="0"/>
              <a:t>width:600px; </a:t>
            </a:r>
            <a:r>
              <a:rPr lang="ru-RU" sz="2000" dirty="0" smtClean="0"/>
              <a:t>в таком случае ширина вложенных (дочерних) блоков также будет ограничена указанным (в данном случае </a:t>
            </a:r>
            <a:r>
              <a:rPr lang="en-US" sz="2000" b="1" dirty="0" smtClean="0"/>
              <a:t>600px</a:t>
            </a:r>
            <a:r>
              <a:rPr lang="ru-RU" sz="2000" dirty="0" smtClean="0"/>
              <a:t>) значением.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023992" y="1886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Домашнее задание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8199" b="-400"/>
          <a:stretch/>
        </p:blipFill>
        <p:spPr>
          <a:xfrm>
            <a:off x="1" y="0"/>
            <a:ext cx="5087887" cy="6885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663952" y="465313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Изображение: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www.pngfuel.com/free-png/aamse</a:t>
            </a:r>
            <a:endParaRPr lang="ru-RU" dirty="0" smtClean="0"/>
          </a:p>
          <a:p>
            <a:r>
              <a:rPr lang="ru-RU" b="1" dirty="0" smtClean="0"/>
              <a:t>Градиент фона: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linear-gradient(125deg,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(54,81,217),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(207,56,148))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40898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48680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</a:t>
            </a:r>
            <a:r>
              <a:rPr lang="en-US" sz="3300" b="1" dirty="0" smtClean="0"/>
              <a:t>Box Model – </a:t>
            </a:r>
            <a:r>
              <a:rPr lang="ru-RU" sz="3300" b="1" dirty="0" smtClean="0"/>
              <a:t>задание размеров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2104" y="1473552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en-US" sz="2400" b="1" dirty="0" smtClean="0">
                <a:solidFill>
                  <a:srgbClr val="00B050"/>
                </a:solidFill>
              </a:rPr>
              <a:t>CSS Box Model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49806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youtu.be/5ibNZAmyDV0</a:t>
            </a:r>
            <a:endParaRPr lang="uk-UA" sz="2800" b="1" dirty="0"/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CSS box model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11339" r="17334" b="20621"/>
          <a:stretch/>
        </p:blipFill>
        <p:spPr bwMode="auto">
          <a:xfrm>
            <a:off x="1991544" y="1556792"/>
            <a:ext cx="4713560" cy="35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0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11624" y="26239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trike="sngStrike" dirty="0">
                <a:solidFill>
                  <a:schemeClr val="bg1">
                    <a:lumMod val="50000"/>
                  </a:schemeClr>
                </a:solidFill>
              </a:rPr>
              <a:t>HTML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4000" b="1" dirty="0"/>
              <a:t> </a:t>
            </a:r>
            <a:r>
              <a:rPr lang="ru-RU" sz="4000" b="1" dirty="0"/>
              <a:t>и оформление</a:t>
            </a:r>
            <a:endParaRPr lang="en-US" sz="40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423592" y="1124744"/>
            <a:ext cx="8022402" cy="5188843"/>
            <a:chOff x="3330182" y="1264493"/>
            <a:chExt cx="8022402" cy="518884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30182" y="1264493"/>
              <a:ext cx="8022402" cy="51888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Прямоугольник 9"/>
            <p:cNvSpPr/>
            <p:nvPr/>
          </p:nvSpPr>
          <p:spPr>
            <a:xfrm>
              <a:off x="4698334" y="2128589"/>
              <a:ext cx="3312368" cy="1512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3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 smtClean="0"/>
              <a:t>CSS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8445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568" y="40466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CSS</a:t>
            </a:r>
            <a:r>
              <a:rPr lang="ru-RU" sz="2400" dirty="0"/>
              <a:t> (</a:t>
            </a:r>
            <a:r>
              <a:rPr lang="ru-RU" sz="2400" dirty="0">
                <a:hlinkClick r:id="rId2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C</a:t>
            </a:r>
            <a:r>
              <a:rPr lang="ru-RU" sz="2400" i="1" dirty="0" err="1"/>
              <a:t>ascading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tyle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heets</a:t>
            </a:r>
            <a:r>
              <a:rPr lang="ru-RU" sz="2400" dirty="0"/>
              <a:t> — </a:t>
            </a:r>
            <a:r>
              <a:rPr lang="ru-RU" sz="2400" i="1" dirty="0"/>
              <a:t>каскадные таблицы* стилей</a:t>
            </a:r>
            <a:r>
              <a:rPr lang="ru-RU" sz="2400" dirty="0"/>
              <a:t>) — язык </a:t>
            </a:r>
            <a:r>
              <a:rPr lang="ru-RU" sz="2400" b="1" dirty="0"/>
              <a:t>описания внешнего вида (оформления) документа</a:t>
            </a:r>
            <a:r>
              <a:rPr lang="ru-RU" sz="2400" dirty="0"/>
              <a:t>, написанного с использованием </a:t>
            </a:r>
            <a:r>
              <a:rPr lang="en-US" sz="2400" dirty="0"/>
              <a:t>HTML</a:t>
            </a:r>
            <a:r>
              <a:rPr lang="ru-RU" sz="24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636" y="394525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Зачем нужен </a:t>
            </a:r>
            <a:r>
              <a:rPr lang="en-US" sz="4000" b="1" dirty="0"/>
              <a:t>CSS</a:t>
            </a:r>
            <a:r>
              <a:rPr lang="ru-RU" sz="4000" b="1" dirty="0"/>
              <a:t>?</a:t>
            </a:r>
            <a:endParaRPr lang="en-US" sz="40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00540" y="1628800"/>
            <a:ext cx="305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i="1" dirty="0"/>
              <a:t>* </a:t>
            </a:r>
            <a:r>
              <a:rPr lang="ru-RU" i="1" dirty="0"/>
              <a:t>таблицы здесь не при чём.</a:t>
            </a:r>
            <a:endParaRPr lang="uk-UA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95600" y="5013176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1) Для разделение тегов и их оформления;</a:t>
            </a:r>
          </a:p>
          <a:p>
            <a:r>
              <a:rPr lang="ru-RU" sz="3200" dirty="0"/>
              <a:t>2) Для </a:t>
            </a:r>
            <a:r>
              <a:rPr lang="ru-RU" sz="3200" dirty="0" smtClean="0"/>
              <a:t>повторного </a:t>
            </a:r>
            <a:r>
              <a:rPr lang="ru-RU" sz="3200" dirty="0"/>
              <a:t>использование </a:t>
            </a:r>
            <a:r>
              <a:rPr lang="ru-RU" sz="3200" dirty="0" smtClean="0"/>
              <a:t>код</a:t>
            </a:r>
            <a:r>
              <a:rPr lang="uk-UA" sz="3200" dirty="0" smtClean="0"/>
              <a:t>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7568" y="2423790"/>
            <a:ext cx="784887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При помощи </a:t>
            </a:r>
            <a:r>
              <a:rPr lang="en-US" sz="3200" b="1" dirty="0">
                <a:solidFill>
                  <a:srgbClr val="FF0000"/>
                </a:solidFill>
              </a:rPr>
              <a:t>CSS</a:t>
            </a:r>
            <a:r>
              <a:rPr lang="ru-RU" sz="3200" b="1" dirty="0">
                <a:solidFill>
                  <a:srgbClr val="FF0000"/>
                </a:solidFill>
              </a:rPr>
              <a:t> мы можем задавать оформление </a:t>
            </a:r>
            <a:r>
              <a:rPr lang="ru-RU" sz="3200" b="1" dirty="0">
                <a:solidFill>
                  <a:srgbClr val="0070C0"/>
                </a:solidFill>
              </a:rPr>
              <a:t>конкретным</a:t>
            </a:r>
            <a:r>
              <a:rPr lang="ru-RU" sz="3200" b="1" dirty="0">
                <a:solidFill>
                  <a:srgbClr val="FF0000"/>
                </a:solidFill>
              </a:rPr>
              <a:t> тегам</a:t>
            </a:r>
          </a:p>
        </p:txBody>
      </p:sp>
    </p:spTree>
    <p:extLst>
      <p:ext uri="{BB962C8B-B14F-4D97-AF65-F5344CB8AC3E}">
        <p14:creationId xmlns:p14="http://schemas.microsoft.com/office/powerpoint/2010/main" val="27935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362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Синтаксис </a:t>
            </a:r>
            <a:r>
              <a:rPr lang="en-US" sz="44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h2</a:t>
            </a:r>
            <a:r>
              <a:rPr lang="en-US" sz="4400" b="1" dirty="0" smtClean="0"/>
              <a:t> 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CSS </a:t>
            </a:r>
            <a:r>
              <a:rPr lang="en-US" sz="2000" b="1" dirty="0">
                <a:solidFill>
                  <a:schemeClr val="tx1"/>
                </a:solidFill>
              </a:rPr>
              <a:t>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5112568" cy="1152128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 smtClean="0"/>
              <a:t>). Каждое свойство задаёт один аспект оформления, например: цвет текста</a:t>
            </a:r>
            <a:endParaRPr lang="ru-RU" sz="2000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 smtClean="0">
                <a:solidFill>
                  <a:schemeClr val="tx1"/>
                </a:solidFill>
              </a:rPr>
              <a:t>), например (в зависимости от свойства): размер, цвет, название шрифта и т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п.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на языке </a:t>
            </a:r>
            <a:r>
              <a:rPr lang="en-US" b="1" dirty="0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состоит из стилевых правил, каждое правило содержит </a:t>
            </a:r>
            <a:r>
              <a:rPr lang="ru-RU" b="1" dirty="0" smtClean="0"/>
              <a:t>селектор</a:t>
            </a:r>
            <a:r>
              <a:rPr lang="ru-RU" dirty="0" smtClean="0"/>
              <a:t> (указание на то какие теги необходимо оформить эти правилом) и набор </a:t>
            </a:r>
            <a:r>
              <a:rPr lang="ru-RU" b="1" dirty="0" smtClean="0"/>
              <a:t>стилевых свойств</a:t>
            </a:r>
            <a:r>
              <a:rPr lang="ru-RU" dirty="0" smtClean="0"/>
              <a:t>, которые и задают оформление (на примере </a:t>
            </a:r>
            <a:r>
              <a:rPr lang="en-US" b="1" i="1" dirty="0" smtClean="0"/>
              <a:t>color</a:t>
            </a:r>
            <a:r>
              <a:rPr lang="en-US" dirty="0" smtClean="0"/>
              <a:t>, </a:t>
            </a:r>
            <a:r>
              <a:rPr lang="en-US" b="1" i="1" dirty="0" smtClean="0"/>
              <a:t>font-size</a:t>
            </a:r>
            <a:r>
              <a:rPr lang="ru-RU" i="1" dirty="0" smtClean="0"/>
              <a:t>,</a:t>
            </a:r>
            <a:r>
              <a:rPr lang="ru-RU" b="1" i="1" dirty="0" smtClean="0"/>
              <a:t> </a:t>
            </a:r>
            <a:r>
              <a:rPr lang="en-US" b="1" i="1" dirty="0" smtClean="0"/>
              <a:t>background-color </a:t>
            </a:r>
            <a:r>
              <a:rPr lang="uk-UA" i="1" dirty="0" smtClean="0"/>
              <a:t>и </a:t>
            </a:r>
            <a:r>
              <a:rPr lang="uk-UA" i="1" dirty="0" err="1" smtClean="0"/>
              <a:t>т.д</a:t>
            </a:r>
            <a:r>
              <a:rPr lang="uk-UA" i="1" dirty="0" smtClean="0"/>
              <a:t>.</a:t>
            </a:r>
            <a:r>
              <a:rPr lang="ru-RU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787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1. </a:t>
            </a:r>
            <a:r>
              <a:rPr lang="ru-RU" sz="6000" dirty="0" smtClean="0"/>
              <a:t>Где </a:t>
            </a:r>
            <a:r>
              <a:rPr lang="ru-RU" sz="6000" dirty="0"/>
              <a:t>размещать </a:t>
            </a:r>
            <a:r>
              <a:rPr lang="en-US" sz="6000" dirty="0"/>
              <a:t>CSS</a:t>
            </a:r>
            <a:r>
              <a:rPr lang="ru-RU" sz="6000" dirty="0"/>
              <a:t>?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651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28125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В теге </a:t>
            </a:r>
            <a:r>
              <a:rPr lang="en-US" sz="3600" b="1" dirty="0">
                <a:solidFill>
                  <a:srgbClr val="00B050"/>
                </a:solidFill>
              </a:rPr>
              <a:t>&lt;style&gt;…&lt;/style&gt;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8288" y="2767273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Стандарт </a:t>
            </a:r>
            <a:r>
              <a:rPr lang="en-US" sz="2400" b="1" dirty="0"/>
              <a:t>HTML 5.2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dirty="0" smtClean="0"/>
              <a:t>дал </a:t>
            </a:r>
            <a:r>
              <a:rPr lang="ru-RU" sz="2400" dirty="0"/>
              <a:t>возможность размещать этот тег в любом месте документа.</a:t>
            </a:r>
            <a:endParaRPr lang="uk-UA" sz="2400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767408" y="1340768"/>
            <a:ext cx="7186190" cy="4647986"/>
            <a:chOff x="-900608" y="1771070"/>
            <a:chExt cx="7186190" cy="464798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900608" y="1771070"/>
              <a:ext cx="7186190" cy="464798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Прямоугольник 11"/>
            <p:cNvSpPr/>
            <p:nvPr/>
          </p:nvSpPr>
          <p:spPr>
            <a:xfrm>
              <a:off x="328227" y="2480816"/>
              <a:ext cx="3024336" cy="146154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3182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1039</Words>
  <Application>Microsoft Office PowerPoint</Application>
  <PresentationFormat>Широкоэкранный</PresentationFormat>
  <Paragraphs>133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Segoe UI Semibold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594</cp:revision>
  <dcterms:created xsi:type="dcterms:W3CDTF">2014-11-20T09:08:59Z</dcterms:created>
  <dcterms:modified xsi:type="dcterms:W3CDTF">2020-10-04T15:02:00Z</dcterms:modified>
</cp:coreProperties>
</file>