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352" r:id="rId2"/>
    <p:sldId id="327" r:id="rId3"/>
    <p:sldId id="328" r:id="rId4"/>
    <p:sldId id="329" r:id="rId5"/>
    <p:sldId id="330" r:id="rId6"/>
    <p:sldId id="331" r:id="rId7"/>
    <p:sldId id="332" r:id="rId8"/>
    <p:sldId id="333" r:id="rId9"/>
    <p:sldId id="334" r:id="rId10"/>
    <p:sldId id="335" r:id="rId11"/>
    <p:sldId id="336" r:id="rId12"/>
    <p:sldId id="337" r:id="rId13"/>
    <p:sldId id="346" r:id="rId14"/>
    <p:sldId id="347" r:id="rId15"/>
    <p:sldId id="348" r:id="rId16"/>
    <p:sldId id="339" r:id="rId17"/>
    <p:sldId id="340" r:id="rId18"/>
    <p:sldId id="350" r:id="rId19"/>
    <p:sldId id="351" r:id="rId20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04249FBA-80A0-4AEF-BC44-CFB583492968}">
          <p14:sldIdLst>
            <p14:sldId id="352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46"/>
            <p14:sldId id="347"/>
            <p14:sldId id="348"/>
            <p14:sldId id="339"/>
            <p14:sldId id="340"/>
            <p14:sldId id="350"/>
            <p14:sldId id="35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atoliy Kigel" initials="AK" lastIdx="0" clrIdx="0">
    <p:extLst>
      <p:ext uri="{19B8F6BF-5375-455C-9EA6-DF929625EA0E}">
        <p15:presenceInfo xmlns:p15="http://schemas.microsoft.com/office/powerpoint/2012/main" userId="7432c6c4687b0a9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07" autoAdjust="0"/>
    <p:restoredTop sz="94660"/>
  </p:normalViewPr>
  <p:slideViewPr>
    <p:cSldViewPr>
      <p:cViewPr varScale="1">
        <p:scale>
          <a:sx n="97" d="100"/>
          <a:sy n="97" d="100"/>
        </p:scale>
        <p:origin x="84" y="35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04.10.2020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37365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32655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31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B0D-6115-4D7C-8040-9C8E2349BB6E}" type="datetime1">
              <a:rPr lang="uk-UA" smtClean="0"/>
              <a:pPr/>
              <a:t>04.10.2020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67BA-0A39-4DE2-BFC3-D5290044365E}" type="datetime1">
              <a:rPr lang="uk-UA" smtClean="0"/>
              <a:pPr/>
              <a:t>04.10.2020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44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44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A67F-6C29-47DC-AF8A-FDB3C787DF70}" type="datetime1">
              <a:rPr lang="uk-UA" smtClean="0"/>
              <a:pPr/>
              <a:t>04.10.2020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D9C5-7FF1-434F-B56E-9BAD559744E9}" type="datetime1">
              <a:rPr lang="uk-UA" smtClean="0"/>
              <a:pPr/>
              <a:t>04.10.2020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6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4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6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2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0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8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4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FC9-DE63-476B-A1A9-BE934D9049F8}" type="datetime1">
              <a:rPr lang="uk-UA" smtClean="0"/>
              <a:pPr/>
              <a:t>04.10.2020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460F-86E2-4DF6-9D0F-12F5005CF375}" type="datetime1">
              <a:rPr lang="uk-UA" smtClean="0"/>
              <a:pPr/>
              <a:t>04.10.2020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1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1" indent="0">
              <a:buNone/>
              <a:defRPr sz="2000" b="1"/>
            </a:lvl2pPr>
            <a:lvl3pPr marL="914361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4" indent="0">
              <a:buNone/>
              <a:defRPr sz="1600" b="1"/>
            </a:lvl6pPr>
            <a:lvl7pPr marL="2743085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7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1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1" indent="0">
              <a:buNone/>
              <a:defRPr sz="2000" b="1"/>
            </a:lvl2pPr>
            <a:lvl3pPr marL="914361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4" indent="0">
              <a:buNone/>
              <a:defRPr sz="1600" b="1"/>
            </a:lvl6pPr>
            <a:lvl7pPr marL="2743085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7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715E-DDCD-4267-B0A5-2918B6F6768A}" type="datetime1">
              <a:rPr lang="uk-UA" smtClean="0"/>
              <a:pPr/>
              <a:t>04.10.2020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842C-EB2D-4EBB-A272-2F6A49D9794D}" type="datetime1">
              <a:rPr lang="uk-UA" smtClean="0"/>
              <a:pPr/>
              <a:t>04.10.2020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F091-B700-4B52-99AC-85D0FD94D904}" type="datetime1">
              <a:rPr lang="uk-UA" smtClean="0"/>
              <a:pPr/>
              <a:t>04.10.2020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5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4" y="273056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5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1" indent="0">
              <a:buNone/>
              <a:defRPr sz="1200"/>
            </a:lvl2pPr>
            <a:lvl3pPr marL="914361" indent="0">
              <a:buNone/>
              <a:defRPr sz="10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4" indent="0">
              <a:buNone/>
              <a:defRPr sz="900"/>
            </a:lvl6pPr>
            <a:lvl7pPr marL="2743085" indent="0">
              <a:buNone/>
              <a:defRPr sz="900"/>
            </a:lvl7pPr>
            <a:lvl8pPr marL="3200266" indent="0">
              <a:buNone/>
              <a:defRPr sz="900"/>
            </a:lvl8pPr>
            <a:lvl9pPr marL="3657447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FABA-3811-4634-B803-2EAC4CD0063B}" type="datetime1">
              <a:rPr lang="uk-UA" smtClean="0"/>
              <a:pPr/>
              <a:t>04.10.2020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1" indent="0">
              <a:buNone/>
              <a:defRPr sz="2800"/>
            </a:lvl2pPr>
            <a:lvl3pPr marL="914361" indent="0">
              <a:buNone/>
              <a:defRPr sz="2400"/>
            </a:lvl3pPr>
            <a:lvl4pPr marL="1371543" indent="0">
              <a:buNone/>
              <a:defRPr sz="2000"/>
            </a:lvl4pPr>
            <a:lvl5pPr marL="1828724" indent="0">
              <a:buNone/>
              <a:defRPr sz="2000"/>
            </a:lvl5pPr>
            <a:lvl6pPr marL="2285904" indent="0">
              <a:buNone/>
              <a:defRPr sz="2000"/>
            </a:lvl6pPr>
            <a:lvl7pPr marL="2743085" indent="0">
              <a:buNone/>
              <a:defRPr sz="2000"/>
            </a:lvl7pPr>
            <a:lvl8pPr marL="3200266" indent="0">
              <a:buNone/>
              <a:defRPr sz="2000"/>
            </a:lvl8pPr>
            <a:lvl9pPr marL="3657447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1" indent="0">
              <a:buNone/>
              <a:defRPr sz="1200"/>
            </a:lvl2pPr>
            <a:lvl3pPr marL="914361" indent="0">
              <a:buNone/>
              <a:defRPr sz="10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4" indent="0">
              <a:buNone/>
              <a:defRPr sz="900"/>
            </a:lvl6pPr>
            <a:lvl7pPr marL="2743085" indent="0">
              <a:buNone/>
              <a:defRPr sz="900"/>
            </a:lvl7pPr>
            <a:lvl8pPr marL="3200266" indent="0">
              <a:buNone/>
              <a:defRPr sz="900"/>
            </a:lvl8pPr>
            <a:lvl9pPr marL="3657447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A25E-F88E-463A-A119-D1E55A881002}" type="datetime1">
              <a:rPr lang="uk-UA" smtClean="0"/>
              <a:pPr/>
              <a:t>04.10.2020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8ED03-0080-49A2-B709-7DA4ACB3A1C3}" type="datetime1">
              <a:rPr lang="uk-UA" smtClean="0"/>
              <a:pPr/>
              <a:t>04.10.2020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6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361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86" indent="-342886" algn="l" defTabSz="914361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19" indent="-285738" algn="l" defTabSz="914361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52" indent="-228591" algn="l" defTabSz="91436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33" indent="-228591" algn="l" defTabSz="914361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14" indent="-228591" algn="l" defTabSz="914361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5" indent="-228591" algn="l" defTabSz="91436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76" indent="-228591" algn="l" defTabSz="91436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57" indent="-228591" algn="l" defTabSz="91436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37" indent="-228591" algn="l" defTabSz="91436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1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1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3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4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4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85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66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47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flexboxfroggy.com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tproger.ru/translations/how-css-flexbox-works/" TargetMode="External"/><Relationship Id="rId2" Type="http://schemas.openxmlformats.org/officeDocument/2006/relationships/hyperlink" Target="https://frontender.info/a-guide-to-flexbox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hyperlink" Target="https://habr.com/ru/company/ruvds/blog/515298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youtu.be/Nloq6uzF8RQ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.io/JU643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ebref.ru/css/flex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  <a:latin typeface="+mj-lt"/>
              </a:rPr>
              <a:t>Flexbox</a:t>
            </a:r>
            <a:endParaRPr lang="uk-UA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 smtClean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 smtClean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 smtClean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 smtClean="0">
                <a:solidFill>
                  <a:srgbClr val="FFC000"/>
                </a:solidFill>
                <a:cs typeface="Segoe UI Semibold" panose="020B0702040204020203" pitchFamily="34" charset="0"/>
              </a:rPr>
              <a:t>/WEB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406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999" dirty="0"/>
              <a:t>3. </a:t>
            </a:r>
            <a:r>
              <a:rPr lang="ru-RU" sz="5999" dirty="0"/>
              <a:t>Построение</a:t>
            </a:r>
            <a:r>
              <a:rPr lang="uk-UA" sz="5999" dirty="0"/>
              <a:t> шаблона </a:t>
            </a:r>
            <a:br>
              <a:rPr lang="uk-UA" sz="5999" dirty="0"/>
            </a:br>
            <a:r>
              <a:rPr lang="ru-RU" sz="5999" dirty="0"/>
              <a:t>страницы</a:t>
            </a:r>
            <a:r>
              <a:rPr lang="uk-UA" sz="5999" dirty="0"/>
              <a:t> и </a:t>
            </a:r>
            <a:r>
              <a:rPr lang="ru-RU" sz="5999" dirty="0"/>
              <a:t>компонентов</a:t>
            </a:r>
          </a:p>
        </p:txBody>
      </p:sp>
    </p:spTree>
    <p:extLst>
      <p:ext uri="{BB962C8B-B14F-4D97-AF65-F5344CB8AC3E}">
        <p14:creationId xmlns:p14="http://schemas.microsoft.com/office/powerpoint/2010/main" val="241607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79976" y="1556793"/>
            <a:ext cx="57606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Flexbox</a:t>
            </a:r>
            <a:r>
              <a:rPr lang="en-US" sz="3600" dirty="0"/>
              <a:t> </a:t>
            </a:r>
            <a:r>
              <a:rPr lang="ru-RU" sz="3600" dirty="0"/>
              <a:t>может помочь и в формировании как шаблона страницы в целом, так и отдельных компонентов этой страницы </a:t>
            </a:r>
            <a:r>
              <a:rPr lang="ru-RU" sz="3600" i="1" dirty="0"/>
              <a:t>(одно другому не мешает)</a:t>
            </a:r>
            <a:r>
              <a:rPr lang="ru-RU" sz="3600" dirty="0"/>
              <a:t> </a:t>
            </a:r>
            <a:endParaRPr lang="en-US" sz="36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l="7998" r="6701" b="1701"/>
          <a:stretch/>
        </p:blipFill>
        <p:spPr>
          <a:xfrm>
            <a:off x="-1" y="0"/>
            <a:ext cx="520101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93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5999" dirty="0"/>
              <a:t>Домашнее задание</a:t>
            </a:r>
            <a:endParaRPr lang="uk-UA" sz="5999" dirty="0"/>
          </a:p>
        </p:txBody>
      </p:sp>
    </p:spTree>
    <p:extLst>
      <p:ext uri="{BB962C8B-B14F-4D97-AF65-F5344CB8AC3E}">
        <p14:creationId xmlns:p14="http://schemas.microsoft.com/office/powerpoint/2010/main" val="3521496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60649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Пройти игру</a:t>
            </a:r>
            <a:r>
              <a:rPr lang="en-US" sz="4000" b="1" dirty="0"/>
              <a:t> </a:t>
            </a:r>
            <a:r>
              <a:rPr lang="ru-RU" sz="4000" b="1" dirty="0"/>
              <a:t>по </a:t>
            </a:r>
            <a:r>
              <a:rPr lang="en-US" sz="4000" b="1" dirty="0"/>
              <a:t>Flexbox</a:t>
            </a:r>
            <a:r>
              <a:rPr lang="ru-RU" sz="4000" b="1" dirty="0"/>
              <a:t>!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2063552" y="5714093"/>
            <a:ext cx="82809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hlinkClick r:id="rId2"/>
              </a:rPr>
              <a:t>https://flexboxfroggy.com/</a:t>
            </a:r>
            <a:endParaRPr lang="ru-RU" sz="28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5094" y="1105352"/>
            <a:ext cx="10277510" cy="41238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04323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89" r="19678"/>
          <a:stretch/>
        </p:blipFill>
        <p:spPr>
          <a:xfrm>
            <a:off x="0" y="0"/>
            <a:ext cx="4248472" cy="685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4248472" y="620688"/>
            <a:ext cx="7320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Домашнее задание</a:t>
            </a:r>
            <a:endParaRPr lang="uk-UA" sz="36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879976" y="1844824"/>
            <a:ext cx="443981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Реализуйте</a:t>
            </a:r>
            <a:r>
              <a:rPr lang="en-US" sz="2800" dirty="0" smtClean="0"/>
              <a:t> </a:t>
            </a:r>
            <a:r>
              <a:rPr lang="ru-RU" sz="2800" dirty="0" smtClean="0"/>
              <a:t>страницу фото галереи</a:t>
            </a:r>
            <a:r>
              <a:rPr lang="ru-RU" sz="2800" dirty="0"/>
              <a:t>, </a:t>
            </a:r>
            <a:r>
              <a:rPr lang="en-US" sz="2800" b="1" dirty="0" smtClean="0"/>
              <a:t>Flexbox</a:t>
            </a:r>
            <a:r>
              <a:rPr lang="en-US" sz="2800" dirty="0" smtClean="0"/>
              <a:t> </a:t>
            </a:r>
            <a:r>
              <a:rPr lang="ru-RU" sz="2800" dirty="0"/>
              <a:t>вам в этом </a:t>
            </a:r>
            <a:r>
              <a:rPr lang="ru-RU" sz="2800" dirty="0" smtClean="0"/>
              <a:t>поможет. На странице присутствует </a:t>
            </a:r>
            <a:r>
              <a:rPr lang="ru-RU" sz="2800" b="1" dirty="0" smtClean="0"/>
              <a:t>контейнер</a:t>
            </a:r>
            <a:r>
              <a:rPr lang="ru-RU" sz="2800" dirty="0" smtClean="0"/>
              <a:t> в 70% ширины видимой области, с ограничением</a:t>
            </a:r>
            <a:r>
              <a:rPr lang="uk-UA" sz="2800" dirty="0" smtClean="0"/>
              <a:t> </a:t>
            </a:r>
            <a:r>
              <a:rPr lang="ru-RU" sz="2800" dirty="0" smtClean="0"/>
              <a:t>минимум 300, максимум 960 пикселей</a:t>
            </a:r>
            <a:r>
              <a:rPr lang="uk-UA" sz="2800" dirty="0" smtClean="0"/>
              <a:t>. </a:t>
            </a:r>
            <a:endParaRPr lang="uk-UA" sz="2800" dirty="0"/>
          </a:p>
        </p:txBody>
      </p:sp>
    </p:spTree>
    <p:extLst>
      <p:ext uri="{BB962C8B-B14F-4D97-AF65-F5344CB8AC3E}">
        <p14:creationId xmlns:p14="http://schemas.microsoft.com/office/powerpoint/2010/main" val="252157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64496" y="1340768"/>
            <a:ext cx="7320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Домашнее </a:t>
            </a:r>
            <a:r>
              <a:rPr lang="ru-RU" sz="3600" b="1" dirty="0" smtClean="0"/>
              <a:t>задание ++</a:t>
            </a:r>
            <a:endParaRPr lang="uk-UA" sz="36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735960" y="2708920"/>
            <a:ext cx="443981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Вместо фотографий, разместите на странице экземпляры этого компонента.</a:t>
            </a:r>
            <a:endParaRPr lang="uk-UA" sz="28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2149"/>
            <a:ext cx="4830743" cy="6880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89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5999" dirty="0"/>
              <a:t>Будет полезным</a:t>
            </a:r>
            <a:endParaRPr lang="uk-UA" sz="5999" dirty="0"/>
          </a:p>
        </p:txBody>
      </p:sp>
    </p:spTree>
    <p:extLst>
      <p:ext uri="{BB962C8B-B14F-4D97-AF65-F5344CB8AC3E}">
        <p14:creationId xmlns:p14="http://schemas.microsoft.com/office/powerpoint/2010/main" val="231462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Номер слайда 36"/>
          <p:cNvSpPr txBox="1">
            <a:spLocks/>
          </p:cNvSpPr>
          <p:nvPr/>
        </p:nvSpPr>
        <p:spPr>
          <a:xfrm>
            <a:off x="11198000" y="6190858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79976" y="914978"/>
            <a:ext cx="6078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/>
              <a:t>Как работает </a:t>
            </a:r>
            <a:r>
              <a:rPr lang="en-US" sz="3600" b="1" dirty="0"/>
              <a:t>Flexbox</a:t>
            </a:r>
            <a:endParaRPr lang="ru-RU" sz="36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879976" y="3861049"/>
            <a:ext cx="607837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hlinkClick r:id="rId2"/>
              </a:rPr>
              <a:t>https://frontender.info/a-guide-to-flexbox/</a:t>
            </a:r>
            <a:endParaRPr lang="uk-UA" sz="2000" b="1" dirty="0"/>
          </a:p>
          <a:p>
            <a:endParaRPr lang="en-US" sz="2000" b="1" dirty="0">
              <a:hlinkClick r:id="rId3"/>
            </a:endParaRPr>
          </a:p>
          <a:p>
            <a:r>
              <a:rPr lang="en-US" sz="2000" b="1" dirty="0">
                <a:hlinkClick r:id="rId3"/>
              </a:rPr>
              <a:t>https://tproger.ru/translations/how-css-flexbox-works/</a:t>
            </a:r>
            <a:endParaRPr lang="en-US" sz="2000" b="1" dirty="0"/>
          </a:p>
          <a:p>
            <a:endParaRPr lang="en-US" sz="2000" b="1" dirty="0"/>
          </a:p>
          <a:p>
            <a:r>
              <a:rPr lang="ru-RU" sz="2000" b="1" dirty="0">
                <a:hlinkClick r:id="rId4"/>
              </a:rPr>
              <a:t>https://habr.com/ru/company/ruvds/blog/515298/</a:t>
            </a:r>
            <a:endParaRPr lang="ru-RU" sz="2000" b="1" dirty="0"/>
          </a:p>
        </p:txBody>
      </p:sp>
      <p:pic>
        <p:nvPicPr>
          <p:cNvPr id="2050" name="Picture 2" descr="https://proglib.io/wp-content/uploads/2017/02/flexbox-cs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432" y="508935"/>
            <a:ext cx="4320480" cy="26593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879976" y="1838604"/>
            <a:ext cx="60783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Вам будет полезным узнать детали работы </a:t>
            </a:r>
            <a:r>
              <a:rPr lang="en-US" sz="2400" dirty="0"/>
              <a:t>Flexbox’</a:t>
            </a:r>
            <a:r>
              <a:rPr lang="ru-RU" sz="2400" dirty="0"/>
              <a:t>а</a:t>
            </a:r>
            <a:endParaRPr lang="uk-UA" sz="2400" dirty="0"/>
          </a:p>
        </p:txBody>
      </p:sp>
      <p:pic>
        <p:nvPicPr>
          <p:cNvPr id="3" name="Picture 4" descr="Обложка поста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346" y="3882376"/>
            <a:ext cx="4606652" cy="1615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635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dirty="0"/>
              <a:t>К следующему </a:t>
            </a:r>
          </a:p>
          <a:p>
            <a:pPr algn="ctr"/>
            <a:r>
              <a:rPr lang="ru-RU" sz="6600" dirty="0"/>
              <a:t>занятию…</a:t>
            </a:r>
            <a:endParaRPr lang="uk-UA" sz="6600" dirty="0"/>
          </a:p>
        </p:txBody>
      </p:sp>
    </p:spTree>
    <p:extLst>
      <p:ext uri="{BB962C8B-B14F-4D97-AF65-F5344CB8AC3E}">
        <p14:creationId xmlns:p14="http://schemas.microsoft.com/office/powerpoint/2010/main" val="84322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0" y="548680"/>
            <a:ext cx="121920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300" b="1" dirty="0" smtClean="0"/>
              <a:t>CSS transition – </a:t>
            </a:r>
            <a:r>
              <a:rPr lang="ru-RU" sz="3300" b="1" dirty="0" smtClean="0"/>
              <a:t>анимация переходов</a:t>
            </a:r>
            <a:endParaRPr lang="ru-RU" sz="3300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8256240" y="1524848"/>
            <a:ext cx="295232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rgbClr val="7030A0"/>
                </a:solidFill>
              </a:rPr>
              <a:t>Предварительные знания – лучший помощник</a:t>
            </a:r>
            <a:r>
              <a:rPr lang="ru-RU" sz="2400" dirty="0"/>
              <a:t> в обучении, поэтому к следующему занятию жду, что </a:t>
            </a:r>
            <a:r>
              <a:rPr lang="ru-RU" sz="2400" b="1" dirty="0">
                <a:solidFill>
                  <a:srgbClr val="00B050"/>
                </a:solidFill>
              </a:rPr>
              <a:t>посмотрите небольшой ролик о </a:t>
            </a:r>
            <a:r>
              <a:rPr lang="ru-RU" sz="2400" b="1" dirty="0" smtClean="0">
                <a:solidFill>
                  <a:srgbClr val="00B050"/>
                </a:solidFill>
              </a:rPr>
              <a:t>анимации переходов.</a:t>
            </a:r>
            <a:endParaRPr lang="uk-UA" sz="2400" dirty="0">
              <a:solidFill>
                <a:srgbClr val="00B050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0" y="5868561"/>
            <a:ext cx="121919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hlinkClick r:id="rId2"/>
              </a:rPr>
              <a:t>https://</a:t>
            </a:r>
            <a:r>
              <a:rPr lang="ru-RU" sz="3200" b="1" dirty="0" smtClean="0">
                <a:hlinkClick r:id="rId2"/>
              </a:rPr>
              <a:t>youtu.be/Nloq6uzF8RQ</a:t>
            </a:r>
            <a:endParaRPr lang="ru-RU" sz="3200" b="1" dirty="0"/>
          </a:p>
        </p:txBody>
      </p:sp>
      <p:pic>
        <p:nvPicPr>
          <p:cNvPr id="2" name="Picture 2" descr="CSS-анимации: Transitions и Animations. Motion Path Module CS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58" r="12500"/>
          <a:stretch/>
        </p:blipFill>
        <p:spPr bwMode="auto">
          <a:xfrm>
            <a:off x="551384" y="1941510"/>
            <a:ext cx="7183998" cy="29523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769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999" dirty="0"/>
              <a:t>1. Flexbox - </a:t>
            </a:r>
            <a:r>
              <a:rPr lang="ru-RU" sz="5999" dirty="0"/>
              <a:t>размещение</a:t>
            </a:r>
            <a:r>
              <a:rPr lang="en-US" sz="5999" dirty="0"/>
              <a:t/>
            </a:r>
            <a:br>
              <a:rPr lang="en-US" sz="5999" dirty="0"/>
            </a:br>
            <a:r>
              <a:rPr lang="ru-RU" sz="5999" dirty="0"/>
              <a:t> элементов вдоль оси</a:t>
            </a:r>
            <a:endParaRPr lang="uk-UA" sz="5999" dirty="0"/>
          </a:p>
        </p:txBody>
      </p:sp>
    </p:spTree>
    <p:extLst>
      <p:ext uri="{BB962C8B-B14F-4D97-AF65-F5344CB8AC3E}">
        <p14:creationId xmlns:p14="http://schemas.microsoft.com/office/powerpoint/2010/main" val="342966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68008" y="1766426"/>
            <a:ext cx="51845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Flexbox - </a:t>
            </a:r>
            <a:r>
              <a:rPr lang="ru-RU" sz="4400" b="1" dirty="0"/>
              <a:t>герой</a:t>
            </a:r>
            <a:r>
              <a:rPr lang="en-US" sz="4400" b="1" dirty="0"/>
              <a:t> </a:t>
            </a:r>
            <a:r>
              <a:rPr lang="ru-RU" sz="4400" b="1" dirty="0"/>
              <a:t>эпохи до </a:t>
            </a:r>
            <a:r>
              <a:rPr lang="en-US" sz="4400" b="1" dirty="0"/>
              <a:t>CSS Grid</a:t>
            </a:r>
            <a:endParaRPr lang="ru-RU" sz="4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168009" y="3925508"/>
            <a:ext cx="55199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Воспользуйтесь разметкой:</a:t>
            </a:r>
            <a:r>
              <a:rPr lang="en-US" sz="2800" dirty="0"/>
              <a:t> </a:t>
            </a:r>
            <a:r>
              <a:rPr lang="en-US" sz="3200" b="1" dirty="0">
                <a:hlinkClick r:id="rId2"/>
              </a:rPr>
              <a:t>https://git.io/JU643</a:t>
            </a:r>
            <a:endParaRPr lang="uk-UA" sz="32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l="165" r="-1"/>
          <a:stretch/>
        </p:blipFill>
        <p:spPr>
          <a:xfrm>
            <a:off x="0" y="8348"/>
            <a:ext cx="5293589" cy="68496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0320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8" name="Picture 4" descr="flexbox-main-row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6744" r="905" b="20766"/>
          <a:stretch/>
        </p:blipFill>
        <p:spPr bwMode="auto">
          <a:xfrm>
            <a:off x="586240" y="1412776"/>
            <a:ext cx="5621939" cy="3545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023993" y="1052738"/>
            <a:ext cx="532859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Идея </a:t>
            </a:r>
            <a:r>
              <a:rPr lang="en-US" sz="2000" b="1" dirty="0" err="1"/>
              <a:t>flexbox</a:t>
            </a:r>
            <a:r>
              <a:rPr lang="en-US" sz="2000" b="1" dirty="0"/>
              <a:t>’</a:t>
            </a:r>
            <a:r>
              <a:rPr lang="ru-RU" sz="2000" b="1" dirty="0"/>
              <a:t>а </a:t>
            </a:r>
            <a:r>
              <a:rPr lang="ru-RU" sz="2000" dirty="0"/>
              <a:t>проста: все элементы располагаются в ряд, для этого ряда есть главная и поперечная оси. Как будут элементы выравниваться по осям задаётся при помощи свойств </a:t>
            </a:r>
            <a:r>
              <a:rPr lang="en-US" sz="2000" b="1" dirty="0">
                <a:solidFill>
                  <a:srgbClr val="0070C0"/>
                </a:solidFill>
              </a:rPr>
              <a:t>justify-content</a:t>
            </a:r>
            <a:r>
              <a:rPr lang="en-US" sz="2000" dirty="0"/>
              <a:t> </a:t>
            </a:r>
            <a:r>
              <a:rPr lang="ru-RU" sz="2000" dirty="0"/>
              <a:t>и </a:t>
            </a:r>
            <a:r>
              <a:rPr lang="en-US" sz="2000" b="1" dirty="0">
                <a:solidFill>
                  <a:srgbClr val="0070C0"/>
                </a:solidFill>
              </a:rPr>
              <a:t>align-items</a:t>
            </a:r>
            <a:r>
              <a:rPr lang="ru-RU" sz="2000" dirty="0"/>
              <a:t> (для главной и поперечной осей соответственно).</a:t>
            </a:r>
            <a:endParaRPr lang="en-US" sz="2000" dirty="0"/>
          </a:p>
          <a:p>
            <a:endParaRPr lang="en-US" sz="2000" dirty="0"/>
          </a:p>
          <a:p>
            <a:r>
              <a:rPr lang="ru-RU" sz="2000" dirty="0"/>
              <a:t>Включается режим </a:t>
            </a:r>
            <a:r>
              <a:rPr lang="en-US" sz="2000" b="1" dirty="0"/>
              <a:t>flexbox</a:t>
            </a:r>
            <a:r>
              <a:rPr lang="en-US" sz="2000" dirty="0"/>
              <a:t> </a:t>
            </a:r>
            <a:r>
              <a:rPr lang="ru-RU" sz="2000" dirty="0"/>
              <a:t>при помощи свойства </a:t>
            </a:r>
            <a:r>
              <a:rPr lang="en-US" sz="2000" b="1" dirty="0">
                <a:solidFill>
                  <a:srgbClr val="0070C0"/>
                </a:solidFill>
              </a:rPr>
              <a:t>display: flex</a:t>
            </a:r>
            <a:r>
              <a:rPr lang="ru-RU" sz="2000" dirty="0"/>
              <a:t>, а перенос элементов разрешается при помощи </a:t>
            </a:r>
            <a:r>
              <a:rPr lang="en-US" sz="2000" b="1" dirty="0" err="1">
                <a:solidFill>
                  <a:srgbClr val="0070C0"/>
                </a:solidFill>
              </a:rPr>
              <a:t>flex-wrap:wrap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ru-RU" sz="2000" dirty="0"/>
              <a:t>При помощи свойства </a:t>
            </a:r>
            <a:r>
              <a:rPr lang="en-US" sz="2000" dirty="0">
                <a:solidFill>
                  <a:srgbClr val="0070C0"/>
                </a:solidFill>
              </a:rPr>
              <a:t>flex-direction</a:t>
            </a:r>
            <a:r>
              <a:rPr lang="en-US" sz="2000" dirty="0"/>
              <a:t> </a:t>
            </a:r>
            <a:r>
              <a:rPr lang="ru-RU" sz="2000" dirty="0"/>
              <a:t>возможно указать направление размещения строка или колонка (</a:t>
            </a:r>
            <a:r>
              <a:rPr lang="en-US" sz="2000" b="1" dirty="0">
                <a:solidFill>
                  <a:srgbClr val="0070C0"/>
                </a:solidFill>
              </a:rPr>
              <a:t>row, row-reverse,  column, column-reverse</a:t>
            </a:r>
            <a:r>
              <a:rPr lang="ru-RU" sz="2000" dirty="0"/>
              <a:t>)</a:t>
            </a:r>
            <a:r>
              <a:rPr lang="en-US" sz="2000" dirty="0"/>
              <a:t>.</a:t>
            </a:r>
            <a:endParaRPr lang="ru-RU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271523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Flexbox – </a:t>
            </a:r>
            <a:r>
              <a:rPr lang="ru-RU" sz="2800" b="1" dirty="0"/>
              <a:t>управление размещением элементов</a:t>
            </a:r>
          </a:p>
        </p:txBody>
      </p:sp>
    </p:spTree>
    <p:extLst>
      <p:ext uri="{BB962C8B-B14F-4D97-AF65-F5344CB8AC3E}">
        <p14:creationId xmlns:p14="http://schemas.microsoft.com/office/powerpoint/2010/main" val="114082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064552" y="623912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43472" y="3630505"/>
            <a:ext cx="97210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При помощи </a:t>
            </a:r>
            <a:r>
              <a:rPr lang="en-US" sz="2000" b="1" dirty="0">
                <a:solidFill>
                  <a:srgbClr val="00B050"/>
                </a:solidFill>
              </a:rPr>
              <a:t>flex-grow</a:t>
            </a:r>
            <a:r>
              <a:rPr lang="en-US" sz="2000" dirty="0"/>
              <a:t> (</a:t>
            </a:r>
            <a:r>
              <a:rPr lang="ru-RU" sz="2000" dirty="0"/>
              <a:t>задаётся не для </a:t>
            </a:r>
            <a:r>
              <a:rPr lang="en-US" sz="2000" dirty="0"/>
              <a:t>flex-</a:t>
            </a:r>
            <a:r>
              <a:rPr lang="ru-RU" sz="2000" dirty="0"/>
              <a:t>контейнера, а для вложенных элементов</a:t>
            </a:r>
            <a:r>
              <a:rPr lang="en-US" sz="2000" dirty="0"/>
              <a:t>)</a:t>
            </a:r>
            <a:r>
              <a:rPr lang="ru-RU" sz="2000" dirty="0"/>
              <a:t> мы можем управлять тем как элементы будут занимать доступное пространство при его увеличении. Близкое по смыслу свойство </a:t>
            </a:r>
            <a:r>
              <a:rPr lang="en-US" sz="2000" b="1" dirty="0">
                <a:solidFill>
                  <a:srgbClr val="00B050"/>
                </a:solidFill>
              </a:rPr>
              <a:t>flex-shrink</a:t>
            </a:r>
            <a:r>
              <a:rPr lang="en-US" sz="2000" dirty="0"/>
              <a:t> </a:t>
            </a:r>
            <a:r>
              <a:rPr lang="ru-RU" sz="2000" dirty="0"/>
              <a:t>отвечает за то как элемент будет сжиматься. Свойство  </a:t>
            </a:r>
            <a:r>
              <a:rPr lang="en-US" sz="2000" b="1" dirty="0">
                <a:solidFill>
                  <a:srgbClr val="00B050"/>
                </a:solidFill>
              </a:rPr>
              <a:t>flex-basis</a:t>
            </a:r>
            <a:r>
              <a:rPr lang="en-US" sz="2000" b="1" dirty="0"/>
              <a:t> </a:t>
            </a:r>
            <a:r>
              <a:rPr lang="en-US" sz="2000" dirty="0"/>
              <a:t>– </a:t>
            </a:r>
            <a:r>
              <a:rPr lang="ru-RU" sz="2000" dirty="0"/>
              <a:t>позволяет задать базовый размер элемента вдоль главной оси. Также все три значения задаются при помощи общего свойство с названием </a:t>
            </a:r>
            <a:r>
              <a:rPr lang="en-US" sz="2000" dirty="0"/>
              <a:t>flex (</a:t>
            </a:r>
            <a:r>
              <a:rPr lang="ru-RU" sz="2000" dirty="0"/>
              <a:t>например: </a:t>
            </a:r>
            <a:r>
              <a:rPr lang="en-US" sz="2000" b="1" dirty="0">
                <a:solidFill>
                  <a:srgbClr val="00B050"/>
                </a:solidFill>
              </a:rPr>
              <a:t>flex: 1 0 auto;</a:t>
            </a:r>
            <a:r>
              <a:rPr lang="ru-RU" sz="2000" b="1" dirty="0">
                <a:solidFill>
                  <a:srgbClr val="00B050"/>
                </a:solidFill>
              </a:rPr>
              <a:t> </a:t>
            </a:r>
            <a:r>
              <a:rPr lang="ru-RU" sz="2000" dirty="0"/>
              <a:t>в котором указываются соответственно </a:t>
            </a:r>
            <a:r>
              <a:rPr lang="en-US" sz="2000" b="1" dirty="0">
                <a:solidFill>
                  <a:srgbClr val="00B050"/>
                </a:solidFill>
              </a:rPr>
              <a:t>flex-grow,</a:t>
            </a:r>
            <a:r>
              <a:rPr lang="en-US" sz="2000" dirty="0">
                <a:solidFill>
                  <a:srgbClr val="00B050"/>
                </a:solidFill>
              </a:rPr>
              <a:t> </a:t>
            </a:r>
            <a:r>
              <a:rPr lang="en-US" sz="2000" b="1" dirty="0">
                <a:solidFill>
                  <a:srgbClr val="00B050"/>
                </a:solidFill>
              </a:rPr>
              <a:t>flex-shrink</a:t>
            </a:r>
            <a:r>
              <a:rPr lang="en-US" sz="2000" dirty="0">
                <a:solidFill>
                  <a:srgbClr val="00B050"/>
                </a:solidFill>
              </a:rPr>
              <a:t>, </a:t>
            </a:r>
            <a:r>
              <a:rPr lang="en-US" sz="2000" b="1" dirty="0">
                <a:solidFill>
                  <a:srgbClr val="00B050"/>
                </a:solidFill>
              </a:rPr>
              <a:t>flex-basis</a:t>
            </a:r>
            <a:r>
              <a:rPr lang="ru-RU" sz="2000" dirty="0"/>
              <a:t>)</a:t>
            </a:r>
            <a:r>
              <a:rPr lang="en-US" sz="2000" dirty="0"/>
              <a:t>.</a:t>
            </a:r>
            <a:endParaRPr lang="ru-RU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271523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Flexbox – </a:t>
            </a:r>
            <a:r>
              <a:rPr lang="ru-RU" sz="2800" b="1"/>
              <a:t>управление размещением элементов</a:t>
            </a:r>
            <a:endParaRPr lang="ru-RU" sz="2800" b="1" dirty="0"/>
          </a:p>
        </p:txBody>
      </p:sp>
      <p:pic>
        <p:nvPicPr>
          <p:cNvPr id="1026" name="Picture 2" descr="https://cdn-images-1.medium.com/max/1600/1*43faUXdI5KbcSb_LbXO-Ng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7" b="11551"/>
          <a:stretch/>
        </p:blipFill>
        <p:spPr bwMode="auto">
          <a:xfrm>
            <a:off x="1343472" y="911362"/>
            <a:ext cx="9721080" cy="25176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3772576" y="6050500"/>
            <a:ext cx="4646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hlinkClick r:id="rId3"/>
              </a:rPr>
              <a:t>https://webref.ru/css/flex</a:t>
            </a:r>
            <a:endParaRPr lang="uk-UA" sz="3200" b="1" dirty="0"/>
          </a:p>
        </p:txBody>
      </p:sp>
    </p:spTree>
    <p:extLst>
      <p:ext uri="{BB962C8B-B14F-4D97-AF65-F5344CB8AC3E}">
        <p14:creationId xmlns:p14="http://schemas.microsoft.com/office/powerpoint/2010/main" val="354813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" y="5085184"/>
            <a:ext cx="121919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justify-content: </a:t>
            </a:r>
            <a:r>
              <a:rPr lang="ru-RU" sz="3200" dirty="0"/>
              <a:t>размещение элементов </a:t>
            </a:r>
            <a:br>
              <a:rPr lang="ru-RU" sz="3200" dirty="0"/>
            </a:br>
            <a:r>
              <a:rPr lang="ru-RU" sz="3200" dirty="0"/>
              <a:t>относительно главной оси.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1741" y="1056971"/>
            <a:ext cx="7308521" cy="400322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271523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Flexbox – </a:t>
            </a:r>
            <a:r>
              <a:rPr lang="ru-RU" sz="2800" b="1" dirty="0"/>
              <a:t>управление размещением элементов</a:t>
            </a:r>
          </a:p>
        </p:txBody>
      </p:sp>
    </p:spTree>
    <p:extLst>
      <p:ext uri="{BB962C8B-B14F-4D97-AF65-F5344CB8AC3E}">
        <p14:creationId xmlns:p14="http://schemas.microsoft.com/office/powerpoint/2010/main" val="152299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08568" y="616240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301208"/>
            <a:ext cx="1219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align-items: </a:t>
            </a:r>
            <a:r>
              <a:rPr lang="ru-RU" sz="3200" dirty="0"/>
              <a:t>размещение элементов</a:t>
            </a:r>
            <a:br>
              <a:rPr lang="ru-RU" sz="3200" dirty="0"/>
            </a:br>
            <a:r>
              <a:rPr lang="ru-RU" sz="3200" dirty="0"/>
              <a:t> относительно поперечной оси.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648" y="885145"/>
            <a:ext cx="6111230" cy="4416065"/>
          </a:xfrm>
          <a:prstGeom prst="rect">
            <a:avLst/>
          </a:prstGeom>
          <a:ln w="28575"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0" y="271523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Flexbox – </a:t>
            </a:r>
            <a:r>
              <a:rPr lang="ru-RU" sz="2800" b="1" dirty="0"/>
              <a:t>управление размещением элементов</a:t>
            </a:r>
          </a:p>
        </p:txBody>
      </p:sp>
    </p:spTree>
    <p:extLst>
      <p:ext uri="{BB962C8B-B14F-4D97-AF65-F5344CB8AC3E}">
        <p14:creationId xmlns:p14="http://schemas.microsoft.com/office/powerpoint/2010/main" val="212457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999" dirty="0"/>
              <a:t>2. Flexbox – </a:t>
            </a:r>
            <a:r>
              <a:rPr lang="uk-UA" sz="5999" dirty="0" err="1"/>
              <a:t>центрируем</a:t>
            </a:r>
            <a:r>
              <a:rPr lang="uk-UA" sz="5999" dirty="0"/>
              <a:t> </a:t>
            </a:r>
            <a:r>
              <a:rPr lang="uk-UA" sz="5999" dirty="0" err="1"/>
              <a:t>всё</a:t>
            </a:r>
            <a:r>
              <a:rPr lang="uk-UA" sz="5999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360084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28048" y="548681"/>
            <a:ext cx="43924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Flexbox</a:t>
            </a:r>
            <a:r>
              <a:rPr lang="uk-UA" sz="3200" b="1" dirty="0"/>
              <a:t> и в</a:t>
            </a:r>
            <a:r>
              <a:rPr lang="ru-RU" sz="3200" b="1" dirty="0" err="1"/>
              <a:t>ыравнивание</a:t>
            </a:r>
            <a:r>
              <a:rPr lang="ru-RU" sz="3200" b="1" dirty="0"/>
              <a:t> по центру</a:t>
            </a:r>
            <a:endParaRPr lang="en-US" sz="32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49"/>
            <a:ext cx="5609084" cy="68545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6537797" y="2235637"/>
            <a:ext cx="475252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Если в теге который выступает</a:t>
            </a:r>
            <a:r>
              <a:rPr lang="en-US" sz="2400" dirty="0"/>
              <a:t> </a:t>
            </a:r>
            <a:r>
              <a:rPr lang="en-US" sz="2400" b="1" dirty="0"/>
              <a:t>flex</a:t>
            </a:r>
            <a:r>
              <a:rPr lang="uk-UA" sz="2400" b="1" dirty="0"/>
              <a:t>-контейнером </a:t>
            </a:r>
            <a:r>
              <a:rPr lang="ru-RU" sz="2400" dirty="0"/>
              <a:t>только один элемент, то использование</a:t>
            </a:r>
            <a:r>
              <a:rPr lang="en-US" sz="2400" dirty="0"/>
              <a:t> </a:t>
            </a:r>
            <a:r>
              <a:rPr lang="en-US" sz="2400" b="1" dirty="0"/>
              <a:t>align-items</a:t>
            </a:r>
            <a:r>
              <a:rPr lang="en-US" sz="2400" dirty="0"/>
              <a:t> </a:t>
            </a:r>
            <a:r>
              <a:rPr lang="uk-UA" sz="2400" dirty="0"/>
              <a:t>и </a:t>
            </a:r>
            <a:r>
              <a:rPr lang="en-US" sz="2400" b="1" dirty="0"/>
              <a:t>justify-content</a:t>
            </a:r>
            <a:r>
              <a:rPr lang="en-US" sz="2400" dirty="0"/>
              <a:t> </a:t>
            </a:r>
            <a:r>
              <a:rPr lang="ru-RU" sz="2400" dirty="0"/>
              <a:t>позволяет</a:t>
            </a:r>
            <a:r>
              <a:rPr lang="uk-UA" sz="2400" dirty="0"/>
              <a:t> в</a:t>
            </a:r>
            <a:r>
              <a:rPr lang="ru-RU" sz="2400" dirty="0"/>
              <a:t>выровнять этот элемент по центру родительского тега (который </a:t>
            </a:r>
            <a:r>
              <a:rPr lang="en-US" sz="2400" b="1" dirty="0"/>
              <a:t>flex-</a:t>
            </a:r>
            <a:r>
              <a:rPr lang="uk-UA" sz="2400" b="1" dirty="0"/>
              <a:t>контейнер</a:t>
            </a:r>
            <a:r>
              <a:rPr lang="ru-RU" sz="2400" dirty="0"/>
              <a:t>).</a:t>
            </a:r>
            <a:endParaRPr lang="en-US" sz="2400" dirty="0"/>
          </a:p>
          <a:p>
            <a:r>
              <a:rPr lang="ru-RU" sz="2400" dirty="0"/>
              <a:t>Также внутри </a:t>
            </a:r>
            <a:r>
              <a:rPr lang="en-US" sz="2400" b="1" dirty="0"/>
              <a:t>flex-</a:t>
            </a:r>
            <a:r>
              <a:rPr lang="uk-UA" sz="2400" b="1" dirty="0"/>
              <a:t>контейнера </a:t>
            </a:r>
            <a:r>
              <a:rPr lang="uk-UA" sz="2400" dirty="0"/>
              <a:t>работает </a:t>
            </a:r>
            <a:r>
              <a:rPr lang="en-US" sz="2400" b="1" dirty="0"/>
              <a:t>margin: auto; </a:t>
            </a:r>
            <a:r>
              <a:rPr lang="ru-RU" sz="2400" dirty="0"/>
              <a:t>как</a:t>
            </a:r>
            <a:r>
              <a:rPr lang="uk-UA" sz="2400" dirty="0"/>
              <a:t> по </a:t>
            </a:r>
            <a:r>
              <a:rPr lang="ru-RU" sz="2400" dirty="0"/>
              <a:t>горизонтали</a:t>
            </a:r>
            <a:r>
              <a:rPr lang="uk-UA" sz="2400" dirty="0"/>
              <a:t> так и </a:t>
            </a:r>
            <a:r>
              <a:rPr lang="ru-RU" sz="2400" dirty="0"/>
              <a:t>по</a:t>
            </a:r>
            <a:r>
              <a:rPr lang="en-US" sz="2400" dirty="0"/>
              <a:t> </a:t>
            </a:r>
            <a:r>
              <a:rPr lang="ru-RU" sz="2400" dirty="0"/>
              <a:t>вертикали</a:t>
            </a:r>
            <a:r>
              <a:rPr lang="uk-UA" sz="2400" dirty="0"/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93957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4579</TotalTime>
  <Words>434</Words>
  <Application>Microsoft Office PowerPoint</Application>
  <PresentationFormat>Широкоэкранный</PresentationFormat>
  <Paragraphs>57</Paragraphs>
  <Slides>19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3" baseType="lpstr">
      <vt:lpstr>Arial</vt:lpstr>
      <vt:lpstr>Calibri</vt:lpstr>
      <vt:lpstr>Segoe UI Semibold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629</cp:revision>
  <dcterms:created xsi:type="dcterms:W3CDTF">2014-11-20T09:08:59Z</dcterms:created>
  <dcterms:modified xsi:type="dcterms:W3CDTF">2020-10-04T15:09:16Z</dcterms:modified>
</cp:coreProperties>
</file>