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08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709" r:id="rId22"/>
    <p:sldId id="610" r:id="rId23"/>
    <p:sldId id="699" r:id="rId24"/>
    <p:sldId id="679" r:id="rId25"/>
    <p:sldId id="713" r:id="rId26"/>
    <p:sldId id="680" r:id="rId27"/>
    <p:sldId id="681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0371" autoAdjust="0"/>
  </p:normalViewPr>
  <p:slideViewPr>
    <p:cSldViewPr>
      <p:cViewPr varScale="1">
        <p:scale>
          <a:sx n="104" d="100"/>
          <a:sy n="104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colum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xsltdev.ru/css/grid-gap/" TargetMode="External"/><Relationship Id="rId4" Type="http://schemas.openxmlformats.org/officeDocument/2006/relationships/hyperlink" Target="https://xsltdev.ru/css/grid-template-row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sltdev.ru/css/grid-auto-r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articles/kak-rabotaet-funkciya-minma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column-end/" TargetMode="External"/><Relationship Id="rId2" Type="http://schemas.openxmlformats.org/officeDocument/2006/relationships/hyperlink" Target="https://xsltdev.ru/css/grid-column-st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xsltdev.ru/css/grid-row-end/" TargetMode="External"/><Relationship Id="rId4" Type="http://schemas.openxmlformats.org/officeDocument/2006/relationships/hyperlink" Target="https://xsltdev.ru/css/grid-row-star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area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xsltdev.ru/css/grid-ar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pverstak.ru/gr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youtu.be/M-xc1EOMO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Grid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260648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CSS Grid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Grid</a:t>
            </a:r>
            <a:r>
              <a:rPr lang="en-US" sz="1600" dirty="0" smtClean="0"/>
              <a:t> </a:t>
            </a:r>
            <a:r>
              <a:rPr lang="ru-RU" sz="1600" dirty="0" smtClean="0"/>
              <a:t>мы може</a:t>
            </a:r>
            <a:r>
              <a:rPr lang="ru-RU" sz="1600" dirty="0"/>
              <a:t>м</a:t>
            </a:r>
            <a:r>
              <a:rPr lang="ru-RU" sz="1600" dirty="0" smtClean="0"/>
              <a:t> включить для любого тега, применив </a:t>
            </a:r>
            <a:r>
              <a:rPr lang="en-US" sz="1600" b="1" dirty="0" err="1" smtClean="0"/>
              <a:t>display:grid</a:t>
            </a:r>
            <a:r>
              <a:rPr lang="ru-RU" sz="1600" dirty="0" smtClean="0"/>
              <a:t>, а далее при помощи свойств </a:t>
            </a:r>
            <a:r>
              <a:rPr lang="en-US" sz="1600" b="1" dirty="0" smtClean="0"/>
              <a:t>grid-template-columns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b="1" dirty="0" smtClean="0"/>
              <a:t>grid-template-rows</a:t>
            </a:r>
            <a:r>
              <a:rPr lang="ru-RU" sz="1600" dirty="0" smtClean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sz="1600" b="1" dirty="0" err="1" smtClean="0"/>
              <a:t>fr</a:t>
            </a:r>
            <a:r>
              <a:rPr lang="en-US" sz="1600" dirty="0" smtClean="0"/>
              <a:t> (</a:t>
            </a:r>
            <a:r>
              <a:rPr lang="ru-RU" sz="1600" dirty="0" smtClean="0"/>
              <a:t>например: </a:t>
            </a:r>
            <a:r>
              <a:rPr lang="ru-RU" sz="1600" b="1" dirty="0" smtClean="0"/>
              <a:t>2</a:t>
            </a:r>
            <a:r>
              <a:rPr lang="en-US" sz="1600" b="1" dirty="0" smtClean="0"/>
              <a:t>.5</a:t>
            </a:r>
            <a:r>
              <a:rPr lang="it-IT" sz="1600" b="1" dirty="0" smtClean="0"/>
              <a:t>fr</a:t>
            </a:r>
            <a:r>
              <a:rPr lang="en-US" sz="1600" dirty="0" smtClean="0"/>
              <a:t>) </a:t>
            </a:r>
            <a:r>
              <a:rPr lang="ru-RU" sz="1600" dirty="0" smtClean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sz="1600" b="1" dirty="0" smtClean="0"/>
              <a:t>grid-gap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uk-UA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2224" y="5013176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https://xsltdev.ru/css/grid-template-columns/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12224" y="5355788"/>
            <a:ext cx="3373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https://xsltdev.ru/css/grid-template-rows/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2224" y="5698400"/>
            <a:ext cx="2549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https://xsltdev.ru/css/grid-gap/</a:t>
            </a:r>
            <a:endParaRPr lang="uk-UA" sz="1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Если мы заранее не знаем сколько у нас будет элементов</a:t>
            </a:r>
            <a:r>
              <a:rPr lang="en-US" sz="2400" dirty="0" smtClean="0"/>
              <a:t> (</a:t>
            </a:r>
            <a:r>
              <a:rPr lang="ru-RU" sz="2400" dirty="0" smtClean="0"/>
              <a:t>и соответственно строк</a:t>
            </a:r>
            <a:r>
              <a:rPr lang="en-US" sz="2400" dirty="0" smtClean="0"/>
              <a:t>)</a:t>
            </a:r>
            <a:r>
              <a:rPr lang="ru-RU" sz="2400" dirty="0" smtClean="0"/>
              <a:t>, мы можем задавать высотку для всех возможных строк одним свойством: </a:t>
            </a:r>
            <a:r>
              <a:rPr lang="en-US" sz="2400" b="1" dirty="0" smtClean="0"/>
              <a:t>grid-auto-rows: 200px</a:t>
            </a:r>
            <a:r>
              <a:rPr lang="en-US" sz="2400" dirty="0" smtClean="0"/>
              <a:t>; </a:t>
            </a:r>
            <a:endParaRPr lang="ru-RU" sz="2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7968208" y="5661248"/>
            <a:ext cx="304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</a:t>
            </a:r>
            <a:r>
              <a:rPr lang="en-US" sz="1400" b="1" dirty="0" smtClean="0">
                <a:hlinkClick r:id="rId2"/>
              </a:rPr>
              <a:t>xsltdev.ru/css/grid-auto-rows/</a:t>
            </a:r>
            <a:endParaRPr lang="uk-UA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CSS Grid – </a:t>
            </a:r>
            <a:r>
              <a:rPr lang="en-US" sz="3200" b="1" dirty="0" err="1" smtClean="0"/>
              <a:t>minmax</a:t>
            </a:r>
            <a:r>
              <a:rPr lang="en-US" sz="3200" b="1" dirty="0" smtClean="0"/>
              <a:t>()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49922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css-live.ru/articles/kak-rabotaet-funkciya-minmax.html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2276872"/>
            <a:ext cx="9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Функция </a:t>
            </a:r>
            <a:r>
              <a:rPr lang="it-IT" sz="2800" b="1" dirty="0" smtClean="0"/>
              <a:t>minmax()</a:t>
            </a:r>
            <a:r>
              <a:rPr lang="ru-RU" sz="2800" b="1" dirty="0" smtClean="0"/>
              <a:t> </a:t>
            </a:r>
            <a:r>
              <a:rPr lang="ru-RU" sz="2800" dirty="0" smtClean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 smtClean="0"/>
              <a:t> (</a:t>
            </a:r>
            <a:r>
              <a:rPr lang="ru-RU" sz="2800" dirty="0" smtClean="0"/>
              <a:t>браузер будет стремится задать значение </a:t>
            </a:r>
            <a:r>
              <a:rPr lang="it-IT" sz="2800" dirty="0" smtClean="0"/>
              <a:t>max</a:t>
            </a:r>
            <a:r>
              <a:rPr lang="ru-RU" sz="2800" dirty="0" smtClean="0"/>
              <a:t>, но будет учитывать имеющиеся ограничения сетки в целом).</a:t>
            </a:r>
            <a:r>
              <a:rPr lang="it-IT" sz="2800" dirty="0" smtClean="0"/>
              <a:t> 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429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836712"/>
            <a:ext cx="4403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Grid’</a:t>
            </a:r>
            <a:r>
              <a:rPr lang="ru-RU" dirty="0" smtClean="0"/>
              <a:t>е есть понятие линии </a:t>
            </a:r>
            <a:r>
              <a:rPr lang="en-US" dirty="0" smtClean="0"/>
              <a:t>(</a:t>
            </a:r>
            <a:r>
              <a:rPr lang="en-US" b="1" dirty="0" smtClean="0"/>
              <a:t>lines</a:t>
            </a:r>
            <a:r>
              <a:rPr lang="ru-RU" dirty="0" smtClean="0"/>
              <a:t>) - </a:t>
            </a:r>
            <a:r>
              <a:rPr lang="en-US" dirty="0" smtClean="0"/>
              <a:t> </a:t>
            </a:r>
            <a:r>
              <a:rPr lang="ru-RU" dirty="0" smtClean="0"/>
              <a:t>линии которая разделяет строки и/или столбцы в сетке.</a:t>
            </a:r>
            <a:r>
              <a:rPr lang="en-US" dirty="0" smtClean="0"/>
              <a:t> </a:t>
            </a:r>
            <a:r>
              <a:rPr lang="ru-RU" dirty="0" smtClean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b="1" dirty="0" smtClean="0"/>
              <a:t>grid-column-start, grid-column-end, grid-row-start, grid-row-end</a:t>
            </a:r>
            <a:r>
              <a:rPr lang="en-US" dirty="0" smtClean="0"/>
              <a:t> – </a:t>
            </a:r>
            <a:r>
              <a:rPr lang="ru-RU" dirty="0" smtClean="0"/>
              <a:t>которые, соответственно, задают номера начально</a:t>
            </a:r>
            <a:r>
              <a:rPr lang="ru-RU" dirty="0"/>
              <a:t>й</a:t>
            </a:r>
            <a:r>
              <a:rPr lang="ru-RU" dirty="0" smtClean="0"/>
              <a:t> и конечной вертикальной линии, и начальной и конечной горизонтальной линии.</a:t>
            </a:r>
            <a:r>
              <a:rPr lang="en-US" dirty="0" smtClean="0"/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Но это далеко не самый удобный способ…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76120" y="4672375"/>
            <a:ext cx="3237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hlinkClick r:id="rId2"/>
              </a:rPr>
              <a:t>https://xsltdev.ru/css/grid-column-start/</a:t>
            </a:r>
            <a:endParaRPr lang="uk-UA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76120" y="5043980"/>
            <a:ext cx="3173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https://xsltdev.ru/css/grid-column-end/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76120" y="5415585"/>
            <a:ext cx="2974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hlinkClick r:id="rId4"/>
              </a:rPr>
              <a:t>https://xsltdev.ru/css/grid-row-start/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176120" y="5787190"/>
            <a:ext cx="291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</a:t>
            </a:r>
            <a:r>
              <a:rPr lang="en-US" sz="1400" b="1" dirty="0" smtClean="0">
                <a:hlinkClick r:id="rId5"/>
              </a:rPr>
              <a:t>xsltdev.ru/css/grid-row-end/</a:t>
            </a:r>
            <a:endParaRPr lang="uk-UA" sz="1400" b="1" dirty="0"/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Grid Area</a:t>
            </a:r>
            <a:r>
              <a:rPr lang="en-US" sz="3200" b="1" dirty="0"/>
              <a:t>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Grid </a:t>
            </a:r>
            <a:r>
              <a:rPr lang="ru-RU" dirty="0" smtClean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b="1" dirty="0" smtClean="0"/>
              <a:t>grid-area</a:t>
            </a:r>
            <a:r>
              <a:rPr lang="en-US" dirty="0" smtClean="0"/>
              <a:t>. </a:t>
            </a:r>
            <a:r>
              <a:rPr lang="ru-RU" dirty="0" smtClean="0"/>
              <a:t>А при помощи свойств </a:t>
            </a:r>
            <a:r>
              <a:rPr lang="en-US" b="1" dirty="0" smtClean="0"/>
              <a:t>grid-template-areas</a:t>
            </a:r>
            <a:r>
              <a:rPr lang="en-US" dirty="0" smtClean="0"/>
              <a:t> </a:t>
            </a:r>
            <a:r>
              <a:rPr lang="ru-RU" dirty="0" smtClean="0"/>
              <a:t>мы задаём расположение элементов в сетке при помощи заданных имён элементов.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38893" y="3370532"/>
            <a:ext cx="295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https://xsltdev.ru/css/grid-area/</a:t>
            </a:r>
            <a:endParaRPr lang="uk-UA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38893" y="3742137"/>
            <a:ext cx="3869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3"/>
              </a:rPr>
              <a:t>https://xsltdev.ru/css/grid-template-areas</a:t>
            </a:r>
            <a:r>
              <a:rPr lang="en-US" sz="1600" b="1" dirty="0" smtClean="0">
                <a:hlinkClick r:id="rId3"/>
              </a:rPr>
              <a:t>/</a:t>
            </a:r>
            <a:endParaRPr lang="uk-UA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CSS Grid </a:t>
            </a:r>
            <a:r>
              <a:rPr lang="ru-RU" sz="2000" dirty="0" smtClean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 smtClean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348880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Еще раз о </a:t>
            </a:r>
            <a:r>
              <a:rPr lang="en-US" sz="3200" b="1" dirty="0" smtClean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</a:t>
            </a:r>
            <a:r>
              <a:rPr lang="uk-UA" sz="2000" b="1" dirty="0" smtClean="0">
                <a:hlinkClick r:id="rId3"/>
              </a:rPr>
              <a:t>fDqBEjfzGo?t=</a:t>
            </a:r>
            <a:r>
              <a:rPr lang="en-US" sz="2000" b="1" dirty="0" smtClean="0">
                <a:hlinkClick r:id="rId3"/>
              </a:rPr>
              <a:t>39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1177588"/>
            <a:ext cx="530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О выравнивании элементов в </a:t>
            </a:r>
            <a:r>
              <a:rPr lang="en-US" sz="3600" b="1" dirty="0" smtClean="0"/>
              <a:t>CSS Grid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04112" y="4777988"/>
            <a:ext cx="4415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http://tpverstak.ru/grid</a:t>
            </a:r>
            <a:r>
              <a:rPr lang="en-US" sz="2800" b="1" dirty="0" smtClean="0">
                <a:hlinkClick r:id="rId2"/>
              </a:rPr>
              <a:t>/</a:t>
            </a:r>
            <a:endParaRPr lang="ru-RU" sz="2800" b="1" dirty="0"/>
          </a:p>
        </p:txBody>
      </p:sp>
      <p:pic>
        <p:nvPicPr>
          <p:cNvPr id="1028" name="Picture 4" descr="https://vegibit.com/wp-content/uploads/2018/08/justify-items-start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/>
          <a:stretch/>
        </p:blipFill>
        <p:spPr bwMode="auto">
          <a:xfrm>
            <a:off x="492347" y="476967"/>
            <a:ext cx="5963693" cy="585656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4112" y="2858740"/>
            <a:ext cx="3885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CSS Grid </a:t>
            </a:r>
            <a:r>
              <a:rPr lang="ru-RU" sz="2000" dirty="0" smtClean="0"/>
              <a:t>даёт возможность выравнивать содержимое ячеек сетки, а также распределять ячейки сетки в пределах родительского элемента.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6810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</a:t>
            </a:r>
            <a:r>
              <a:rPr lang="ru-RU" sz="4000" b="1" dirty="0" smtClean="0"/>
              <a:t>игру</a:t>
            </a:r>
            <a:r>
              <a:rPr lang="en-US" sz="4000" b="1" dirty="0" smtClean="0"/>
              <a:t> </a:t>
            </a:r>
            <a:r>
              <a:rPr lang="ru-RU" sz="4000" b="1" dirty="0" smtClean="0"/>
              <a:t>по </a:t>
            </a:r>
            <a:r>
              <a:rPr lang="en-US" sz="4000" b="1" dirty="0" smtClean="0"/>
              <a:t>CSS Grid</a:t>
            </a:r>
            <a:r>
              <a:rPr lang="ru-RU" sz="4000" b="1" dirty="0" smtClean="0"/>
              <a:t>!</a:t>
            </a:r>
            <a:endParaRPr lang="ru-RU" sz="4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ru-RU" sz="2800" dirty="0" smtClean="0"/>
              <a:t>и 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 smtClean="0"/>
              <a:t> доступен </a:t>
            </a:r>
            <a:r>
              <a:rPr lang="ru-RU" sz="2000" b="1" dirty="0" smtClean="0">
                <a:solidFill>
                  <a:srgbClr val="00B050"/>
                </a:solidFill>
              </a:rPr>
              <a:t>в </a:t>
            </a:r>
            <a:r>
              <a:rPr lang="ru-RU" sz="2000" b="1" dirty="0" err="1" smtClean="0">
                <a:solidFill>
                  <a:srgbClr val="00B050"/>
                </a:solidFill>
              </a:rPr>
              <a:t>репозитории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занятия, в каталоге </a:t>
            </a:r>
            <a:r>
              <a:rPr lang="en-US" sz="2000" b="1" dirty="0" smtClean="0">
                <a:solidFill>
                  <a:srgbClr val="00B0F0"/>
                </a:solidFill>
              </a:rPr>
              <a:t>./</a:t>
            </a:r>
            <a:r>
              <a:rPr lang="en-US" sz="2000" b="1" dirty="0" err="1" smtClean="0">
                <a:solidFill>
                  <a:srgbClr val="00B0F0"/>
                </a:solidFill>
              </a:rPr>
              <a:t>src</a:t>
            </a:r>
            <a:r>
              <a:rPr lang="en-US" sz="2000" b="1" dirty="0" smtClean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48478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Домашнее </a:t>
            </a:r>
            <a:r>
              <a:rPr lang="ru-RU" sz="4000" b="1" dirty="0" smtClean="0"/>
              <a:t>задание</a:t>
            </a:r>
            <a:r>
              <a:rPr lang="en-US" sz="4000" b="1" dirty="0"/>
              <a:t> 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uk-UA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 Grid </a:t>
            </a:r>
            <a:r>
              <a:rPr lang="ru-RU" sz="2800" dirty="0" smtClean="0"/>
              <a:t>и 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ru-RU" sz="2800" dirty="0" smtClean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 smtClean="0"/>
              <a:t> доступен </a:t>
            </a:r>
            <a:r>
              <a:rPr lang="ru-RU" sz="2000" b="1" dirty="0" smtClean="0">
                <a:solidFill>
                  <a:srgbClr val="00B050"/>
                </a:solidFill>
              </a:rPr>
              <a:t>в </a:t>
            </a:r>
            <a:r>
              <a:rPr lang="ru-RU" sz="2000" b="1" dirty="0" err="1" smtClean="0">
                <a:solidFill>
                  <a:srgbClr val="00B050"/>
                </a:solidFill>
              </a:rPr>
              <a:t>репозитории</a:t>
            </a:r>
            <a:r>
              <a:rPr lang="ru-RU" sz="2000" b="1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занятия, в каталоге </a:t>
            </a:r>
            <a:r>
              <a:rPr lang="en-US" sz="2000" b="1" dirty="0" smtClean="0">
                <a:solidFill>
                  <a:srgbClr val="00B0F0"/>
                </a:solidFill>
              </a:rPr>
              <a:t>./</a:t>
            </a:r>
            <a:r>
              <a:rPr lang="en-US" sz="2000" b="1" dirty="0" err="1" smtClean="0">
                <a:solidFill>
                  <a:srgbClr val="00B0F0"/>
                </a:solidFill>
              </a:rPr>
              <a:t>src</a:t>
            </a:r>
            <a:r>
              <a:rPr lang="en-US" sz="2000" b="1" dirty="0" smtClean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67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76672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smtClean="0"/>
              <a:t>Адаптивная вёрстка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256240" y="1525434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медиа-запросах.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youtu.be/M-xc1EOMOIE</a:t>
            </a:r>
            <a:endParaRPr lang="uk-UA" sz="2800" b="1" dirty="0"/>
          </a:p>
        </p:txBody>
      </p:sp>
      <p:pic>
        <p:nvPicPr>
          <p:cNvPr id="1026" name="Picture 2" descr="https://internetingishard.com/html-and-css/responsive-design/simple-responsive-media-queries-703f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948762"/>
            <a:ext cx="6466384" cy="25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accent6"/>
                </a:solidFill>
              </a:rPr>
              <a:t>Flexbox</a:t>
            </a:r>
            <a:r>
              <a:rPr lang="en-US" sz="8000" b="1" dirty="0" smtClean="0"/>
              <a:t> – </a:t>
            </a:r>
            <a:r>
              <a:rPr lang="ru-RU" sz="8000" b="1" dirty="0" smtClean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У </a:t>
            </a:r>
            <a:r>
              <a:rPr lang="it-IT" sz="2800" b="1" dirty="0" smtClean="0"/>
              <a:t>Flexbox</a:t>
            </a:r>
            <a:r>
              <a:rPr lang="ru-RU" sz="2800" b="1" dirty="0" smtClean="0"/>
              <a:t> есть проблемы со «сложным» расположением компонентов </a:t>
            </a:r>
            <a:r>
              <a:rPr lang="it-IT" sz="2800" b="1" dirty="0" smtClean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</a:rPr>
              <a:t>CSS</a:t>
            </a:r>
            <a:r>
              <a:rPr lang="en-US" sz="8000" b="1" dirty="0" smtClean="0">
                <a:solidFill>
                  <a:srgbClr val="FFFF00"/>
                </a:solidFill>
              </a:rPr>
              <a:t> Grid</a:t>
            </a:r>
            <a:r>
              <a:rPr lang="ru-RU" sz="8000" b="1" dirty="0" smtClean="0">
                <a:solidFill>
                  <a:srgbClr val="FFFF00"/>
                </a:solidFill>
              </a:rPr>
              <a:t> </a:t>
            </a:r>
            <a:r>
              <a:rPr lang="ru-RU" sz="8000" b="1" dirty="0" smtClean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CSS Grid</a:t>
            </a:r>
            <a:r>
              <a:rPr lang="ru-RU" sz="3200" b="1" dirty="0" smtClean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CSS Grid </a:t>
            </a:r>
            <a:r>
              <a:rPr lang="ru-RU" sz="2400" dirty="0" smtClean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CSS Grid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6"/>
                </a:solidFill>
              </a:rPr>
              <a:t>Клонируйте</a:t>
            </a:r>
            <a:r>
              <a:rPr lang="ru-RU" sz="2800" dirty="0" smtClean="0">
                <a:solidFill>
                  <a:schemeClr val="accent6"/>
                </a:solidFill>
              </a:rPr>
              <a:t> </a:t>
            </a:r>
            <a:r>
              <a:rPr lang="ru-RU" sz="2800" b="1" dirty="0" err="1" smtClean="0">
                <a:solidFill>
                  <a:schemeClr val="accent6"/>
                </a:solidFill>
              </a:rPr>
              <a:t>репозиторий</a:t>
            </a:r>
            <a:r>
              <a:rPr lang="ru-RU" sz="2800" dirty="0" smtClean="0">
                <a:solidFill>
                  <a:schemeClr val="accent6"/>
                </a:solidFill>
              </a:rPr>
              <a:t> </a:t>
            </a:r>
            <a:r>
              <a:rPr lang="ru-RU" sz="2800" b="1" dirty="0" smtClean="0">
                <a:solidFill>
                  <a:schemeClr val="accent6"/>
                </a:solidFill>
              </a:rPr>
              <a:t>этого занятия</a:t>
            </a:r>
            <a:r>
              <a:rPr lang="ru-RU" sz="2800" dirty="0" smtClean="0"/>
              <a:t>, в нём </a:t>
            </a:r>
            <a:r>
              <a:rPr lang="ru-RU" sz="2800" smtClean="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626</Words>
  <Application>Microsoft Office PowerPoint</Application>
  <PresentationFormat>Широкоэкранный</PresentationFormat>
  <Paragraphs>78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2020-11-11T20:06:15Z</dcterms:modified>
</cp:coreProperties>
</file>