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770" r:id="rId2"/>
    <p:sldId id="771" r:id="rId3"/>
    <p:sldId id="702" r:id="rId4"/>
    <p:sldId id="730" r:id="rId5"/>
    <p:sldId id="754" r:id="rId6"/>
    <p:sldId id="731" r:id="rId7"/>
    <p:sldId id="735" r:id="rId8"/>
    <p:sldId id="767" r:id="rId9"/>
    <p:sldId id="766" r:id="rId10"/>
    <p:sldId id="789" r:id="rId11"/>
    <p:sldId id="792" r:id="rId12"/>
    <p:sldId id="784" r:id="rId13"/>
    <p:sldId id="787" r:id="rId14"/>
    <p:sldId id="782" r:id="rId15"/>
    <p:sldId id="790" r:id="rId16"/>
    <p:sldId id="793" r:id="rId17"/>
    <p:sldId id="795" r:id="rId18"/>
    <p:sldId id="794" r:id="rId19"/>
    <p:sldId id="773" r:id="rId20"/>
    <p:sldId id="745" r:id="rId21"/>
    <p:sldId id="780" r:id="rId22"/>
    <p:sldId id="779" r:id="rId23"/>
    <p:sldId id="781" r:id="rId24"/>
    <p:sldId id="763" r:id="rId25"/>
    <p:sldId id="778" r:id="rId26"/>
    <p:sldId id="750" r:id="rId27"/>
    <p:sldId id="749" r:id="rId28"/>
    <p:sldId id="755" r:id="rId29"/>
    <p:sldId id="768" r:id="rId30"/>
    <p:sldId id="769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1995" autoAdjust="0"/>
  </p:normalViewPr>
  <p:slideViewPr>
    <p:cSldViewPr>
      <p:cViewPr varScale="1">
        <p:scale>
          <a:sx n="106" d="100"/>
          <a:sy n="106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5.getbootstrap.com/docs/5.0/layout/gri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5.getbootstrap.com/docs/5.0/layout/grid/#row-colum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5.getbootstrap.com/docs/5.0/layout/grid/#auto-layout-column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5.getbootstrap.com/docs/5.0/layout/grid/#grid-op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5.getbootstrap.com/docs/5.0/layout/grid/#grid-option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5.getbootstrap.com/docs/5.0/example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RQ4VieRah8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xIjWJW6hGuk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youtu.be/z-yZuDXZUw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Bootstrap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</a:t>
            </a:r>
            <a:r>
              <a:rPr lang="en-US" sz="3200" b="1" dirty="0" smtClean="0"/>
              <a:t>Grid</a:t>
            </a:r>
            <a:r>
              <a:rPr lang="ru-RU" sz="3200" b="1" dirty="0" smtClean="0"/>
              <a:t> 5</a:t>
            </a:r>
            <a:r>
              <a:rPr lang="en-US" sz="3200" b="1" dirty="0" smtClean="0"/>
              <a:t> </a:t>
            </a:r>
            <a:r>
              <a:rPr lang="en-US" sz="3200" b="1" dirty="0"/>
              <a:t>–</a:t>
            </a:r>
            <a:r>
              <a:rPr lang="ru-RU" sz="3200" b="1" dirty="0"/>
              <a:t> </a:t>
            </a:r>
            <a:r>
              <a:rPr lang="ru-RU" sz="3200" b="1" dirty="0" smtClean="0"/>
              <a:t>многоколоночное размещение </a:t>
            </a:r>
            <a:r>
              <a:rPr lang="ru-RU" sz="3200" b="1" dirty="0" smtClean="0"/>
              <a:t>элементов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 smtClean="0"/>
              <a:t>Grid</a:t>
            </a:r>
            <a:r>
              <a:rPr lang="en-US" sz="2000" dirty="0" smtClean="0"/>
              <a:t> (</a:t>
            </a:r>
            <a:r>
              <a:rPr lang="ru-RU" sz="2000" dirty="0" smtClean="0"/>
              <a:t>«сетка»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https://v5.getbootstrap.com/docs/5.0/layout/grid</a:t>
            </a:r>
            <a:r>
              <a:rPr lang="en-US" sz="2400" b="1" dirty="0" smtClean="0">
                <a:hlinkClick r:id="rId2"/>
              </a:rPr>
              <a:t>/</a:t>
            </a:r>
            <a:endParaRPr lang="ru-RU" sz="2400" b="1" dirty="0"/>
          </a:p>
        </p:txBody>
      </p:sp>
      <p:pic>
        <p:nvPicPr>
          <p:cNvPr id="7" name="Picture 2" descr="https://camo.githubusercontent.com/e2d234e3d1e05223788a3a8590d4286dfbe2f221de0373b3191b5c56b15d0570/68747470733a2f2f662e636c6f75642e6769746875622e636f6d2f6173736574732f313833353939372f3933373539392f35336230316265632d303065312d313165332d393366302d31346361636638363061653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2" r="2112"/>
          <a:stretch/>
        </p:blipFill>
        <p:spPr bwMode="auto">
          <a:xfrm>
            <a:off x="0" y="1340768"/>
            <a:ext cx="12192000" cy="31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2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Немного практики с </a:t>
            </a:r>
            <a:r>
              <a:rPr lang="en-US" sz="4400" b="1" dirty="0" smtClean="0"/>
              <a:t>Bootstrap </a:t>
            </a:r>
            <a:r>
              <a:rPr lang="en-US" sz="4400" b="1" dirty="0" smtClean="0"/>
              <a:t>Grid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932" y="5427221"/>
            <a:ext cx="1092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Шаблон с разметкой в </a:t>
            </a:r>
            <a:r>
              <a:rPr lang="ru-RU" sz="2800" dirty="0" err="1" smtClean="0"/>
              <a:t>репозитории</a:t>
            </a:r>
            <a:r>
              <a:rPr lang="ru-RU" sz="2800" dirty="0" smtClean="0"/>
              <a:t> занятия</a:t>
            </a:r>
            <a:r>
              <a:rPr lang="en-US" sz="2800" dirty="0" smtClean="0"/>
              <a:t>: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./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/demo-template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" y="1352541"/>
            <a:ext cx="10924134" cy="3804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3.1 Классы </a:t>
            </a:r>
            <a:r>
              <a:rPr lang="en-US" sz="6000" b="1" dirty="0" smtClean="0">
                <a:solidFill>
                  <a:srgbClr val="FFFF00"/>
                </a:solidFill>
              </a:rPr>
              <a:t>.</a:t>
            </a:r>
            <a:r>
              <a:rPr lang="en-US" sz="6000" b="1" dirty="0" err="1" smtClean="0">
                <a:solidFill>
                  <a:srgbClr val="FFFF00"/>
                </a:solidFill>
              </a:rPr>
              <a:t>row</a:t>
            </a:r>
            <a:r>
              <a:rPr lang="en-US" sz="6000" b="1" dirty="0" err="1" smtClean="0">
                <a:solidFill>
                  <a:srgbClr val="92D050"/>
                </a:solidFill>
              </a:rPr>
              <a:t>.row</a:t>
            </a:r>
            <a:r>
              <a:rPr lang="en-US" sz="6000" b="1" dirty="0" smtClean="0">
                <a:solidFill>
                  <a:srgbClr val="92D050"/>
                </a:solidFill>
              </a:rPr>
              <a:t>-cols-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en-US" sz="6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9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row</a:t>
            </a:r>
            <a:r>
              <a:rPr lang="en-US" sz="4800" b="1" dirty="0" err="1">
                <a:solidFill>
                  <a:srgbClr val="00B050"/>
                </a:solidFill>
              </a:rPr>
              <a:t>.row</a:t>
            </a:r>
            <a:r>
              <a:rPr lang="en-US" sz="4800" b="1" dirty="0">
                <a:solidFill>
                  <a:srgbClr val="00B050"/>
                </a:solidFill>
              </a:rPr>
              <a:t>-cols-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https://v5.getbootstrap.com/docs/5.0/layout/grid/#</a:t>
            </a:r>
            <a:r>
              <a:rPr lang="en-US" sz="2400" b="1" dirty="0" smtClean="0">
                <a:hlinkClick r:id="rId2"/>
              </a:rPr>
              <a:t>row-columns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162880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Реализуют схему: «</a:t>
            </a:r>
            <a:r>
              <a:rPr lang="ru-RU" sz="2400" i="1" dirty="0" smtClean="0"/>
              <a:t>Все по </a:t>
            </a:r>
            <a:r>
              <a:rPr lang="en-US" sz="2400" i="1" dirty="0" smtClean="0"/>
              <a:t>N-</a:t>
            </a:r>
            <a:r>
              <a:rPr lang="ru-RU" sz="2400" i="1" dirty="0" smtClean="0"/>
              <a:t>штук в ряд</a:t>
            </a:r>
            <a:r>
              <a:rPr lang="ru-RU" sz="2400" dirty="0" smtClean="0"/>
              <a:t>». Класс </a:t>
            </a:r>
            <a:r>
              <a:rPr lang="en-US" sz="2400" b="1" dirty="0" smtClean="0"/>
              <a:t>.row </a:t>
            </a:r>
            <a:r>
              <a:rPr lang="ru-RU" sz="2400" dirty="0" smtClean="0"/>
              <a:t>задаётся для </a:t>
            </a:r>
            <a:r>
              <a:rPr lang="ru-RU" sz="2400" b="1" dirty="0" smtClean="0"/>
              <a:t>родительского элемента</a:t>
            </a:r>
            <a:r>
              <a:rPr lang="ru-RU" sz="2400" dirty="0" smtClean="0"/>
              <a:t> (который станет </a:t>
            </a:r>
            <a:r>
              <a:rPr lang="en-US" sz="2400" b="1" dirty="0" smtClean="0"/>
              <a:t>flex-</a:t>
            </a:r>
            <a:r>
              <a:rPr lang="ru-RU" sz="2400" b="1" dirty="0" smtClean="0"/>
              <a:t>контейнером</a:t>
            </a:r>
            <a:r>
              <a:rPr lang="ru-RU" sz="2400" dirty="0" smtClean="0"/>
              <a:t>), и для него же задаётся класс задающий количество колонок в нём (</a:t>
            </a:r>
            <a:r>
              <a:rPr lang="en-US" sz="2400" b="1" dirty="0" smtClean="0"/>
              <a:t>row-cols-2</a:t>
            </a:r>
            <a:r>
              <a:rPr lang="en-US" sz="2400" dirty="0" smtClean="0"/>
              <a:t>,</a:t>
            </a:r>
            <a:r>
              <a:rPr lang="en-US" sz="2400" b="1" dirty="0" smtClean="0"/>
              <a:t> row-cols-5</a:t>
            </a:r>
            <a:r>
              <a:rPr lang="en-US" sz="2400" dirty="0" smtClean="0"/>
              <a:t> </a:t>
            </a:r>
            <a:r>
              <a:rPr lang="ru-RU" sz="2400" dirty="0" smtClean="0"/>
              <a:t>и т.п. </a:t>
            </a:r>
            <a:r>
              <a:rPr lang="ru-RU" sz="2400" b="1" dirty="0" smtClean="0"/>
              <a:t>до 6 максимум</a:t>
            </a:r>
            <a:r>
              <a:rPr lang="ru-RU" sz="2400" dirty="0" smtClean="0"/>
              <a:t>). Возможно применение адаптивных классов</a:t>
            </a:r>
            <a:r>
              <a:rPr lang="en-US" sz="2400" dirty="0" smtClean="0"/>
              <a:t> </a:t>
            </a:r>
            <a:r>
              <a:rPr lang="en-US" sz="2400" b="1" dirty="0" smtClean="0"/>
              <a:t>row-cols-md-* </a:t>
            </a:r>
            <a:r>
              <a:rPr lang="en-US" sz="2400" dirty="0" smtClean="0"/>
              <a:t>(</a:t>
            </a:r>
            <a:r>
              <a:rPr lang="ru-RU" sz="2400" dirty="0" smtClean="0"/>
              <a:t>например: </a:t>
            </a:r>
            <a:r>
              <a:rPr lang="en-US" sz="2400" b="1" dirty="0" smtClean="0"/>
              <a:t>row-cols-md-3</a:t>
            </a:r>
            <a:r>
              <a:rPr lang="en-US" sz="2400" dirty="0" smtClean="0"/>
              <a:t>, </a:t>
            </a:r>
            <a:r>
              <a:rPr lang="en-US" sz="2400" b="1" dirty="0" smtClean="0"/>
              <a:t>row-cols-lg-4 </a:t>
            </a:r>
            <a:r>
              <a:rPr lang="ru-RU" sz="2400" dirty="0" smtClean="0"/>
              <a:t>и т.</a:t>
            </a:r>
            <a:r>
              <a:rPr lang="ru-RU" sz="2400" dirty="0"/>
              <a:t>п</a:t>
            </a:r>
            <a:r>
              <a:rPr lang="ru-RU" sz="2400" dirty="0" smtClean="0"/>
              <a:t>.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6291585" cy="342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3.</a:t>
            </a:r>
            <a:r>
              <a:rPr lang="ru-RU" sz="6000" b="1" dirty="0" smtClean="0">
                <a:solidFill>
                  <a:schemeClr val="bg1"/>
                </a:solidFill>
              </a:rPr>
              <a:t>2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ru-RU" sz="6000" b="1" dirty="0" smtClean="0">
                <a:solidFill>
                  <a:schemeClr val="bg1"/>
                </a:solidFill>
              </a:rPr>
              <a:t>Классы </a:t>
            </a:r>
            <a:r>
              <a:rPr lang="en-US" sz="6000" b="1" dirty="0" smtClean="0">
                <a:solidFill>
                  <a:srgbClr val="FFFF00"/>
                </a:solidFill>
              </a:rPr>
              <a:t>.row </a:t>
            </a:r>
            <a:r>
              <a:rPr lang="en-US" sz="6000" b="1" dirty="0" smtClean="0">
                <a:solidFill>
                  <a:schemeClr val="bg1"/>
                </a:solidFill>
              </a:rPr>
              <a:t>&gt; </a:t>
            </a:r>
            <a:r>
              <a:rPr lang="en-US" sz="6000" b="1" dirty="0" smtClean="0">
                <a:solidFill>
                  <a:srgbClr val="92D050"/>
                </a:solidFill>
              </a:rPr>
              <a:t>.col</a:t>
            </a:r>
            <a:r>
              <a:rPr lang="ru-RU" sz="6000" b="1" dirty="0" smtClean="0">
                <a:solidFill>
                  <a:srgbClr val="92D050"/>
                </a:solidFill>
              </a:rPr>
              <a:t> </a:t>
            </a:r>
            <a:endParaRPr lang="en-US" sz="6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1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Классы </a:t>
            </a:r>
            <a:r>
              <a:rPr lang="en-US" sz="4800" b="1" dirty="0" smtClean="0">
                <a:solidFill>
                  <a:srgbClr val="0070C0"/>
                </a:solidFill>
              </a:rPr>
              <a:t>.row </a:t>
            </a:r>
            <a:r>
              <a:rPr lang="en-US" sz="4800" b="1" dirty="0" smtClean="0"/>
              <a:t>&gt; </a:t>
            </a:r>
            <a:r>
              <a:rPr lang="en-US" sz="4800" b="1" dirty="0" smtClean="0">
                <a:solidFill>
                  <a:srgbClr val="00B050"/>
                </a:solidFill>
              </a:rPr>
              <a:t>.col</a:t>
            </a:r>
            <a:endParaRPr lang="ru-RU" sz="4800" b="1" dirty="0">
              <a:solidFill>
                <a:srgbClr val="00B05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5423837" cy="4365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https://v5.getbootstrap.com/docs/5.0/layout/grid/#</a:t>
            </a:r>
            <a:r>
              <a:rPr lang="ru-RU" sz="2400" b="1" dirty="0" smtClean="0">
                <a:hlinkClick r:id="rId3"/>
              </a:rPr>
              <a:t>auto-layout-columns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56040" y="1630494"/>
            <a:ext cx="4968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Реализуют схему: «</a:t>
            </a:r>
            <a:r>
              <a:rPr lang="ru-RU" sz="2400" i="1" dirty="0" smtClean="0"/>
              <a:t>Все в ряд, пока позволяет место</a:t>
            </a:r>
            <a:r>
              <a:rPr lang="ru-RU" sz="2400" dirty="0" smtClean="0"/>
              <a:t>». Класс </a:t>
            </a:r>
            <a:r>
              <a:rPr lang="en-US" sz="2400" b="1" dirty="0" smtClean="0"/>
              <a:t>.row </a:t>
            </a:r>
            <a:r>
              <a:rPr lang="ru-RU" sz="2400" dirty="0" smtClean="0"/>
              <a:t>задаётся для </a:t>
            </a:r>
            <a:r>
              <a:rPr lang="ru-RU" sz="2400" b="1" dirty="0" smtClean="0"/>
              <a:t>родительского элемента</a:t>
            </a:r>
            <a:r>
              <a:rPr lang="ru-RU" sz="2400" dirty="0" smtClean="0"/>
              <a:t> (который станет </a:t>
            </a:r>
            <a:r>
              <a:rPr lang="en-US" sz="2400" b="1" dirty="0" smtClean="0"/>
              <a:t>flex-</a:t>
            </a:r>
            <a:r>
              <a:rPr lang="ru-RU" sz="2400" b="1" dirty="0" smtClean="0"/>
              <a:t>контейнером</a:t>
            </a:r>
            <a:r>
              <a:rPr lang="ru-RU" sz="2400" dirty="0" smtClean="0"/>
              <a:t>), классы </a:t>
            </a:r>
            <a:r>
              <a:rPr lang="en-US" sz="2400" b="1" dirty="0" smtClean="0"/>
              <a:t>col</a:t>
            </a:r>
            <a:r>
              <a:rPr lang="en-US" sz="2400" dirty="0" smtClean="0"/>
              <a:t> </a:t>
            </a:r>
            <a:r>
              <a:rPr lang="ru-RU" sz="2400" dirty="0" smtClean="0"/>
              <a:t>задаются для </a:t>
            </a:r>
            <a:r>
              <a:rPr lang="ru-RU" sz="2400" b="1" dirty="0" smtClean="0"/>
              <a:t>дочерних элементов </a:t>
            </a:r>
            <a:r>
              <a:rPr lang="ru-RU" sz="2400" dirty="0" smtClean="0"/>
              <a:t>(по сути </a:t>
            </a:r>
            <a:r>
              <a:rPr lang="ru-RU" sz="2400" b="1" dirty="0" smtClean="0"/>
              <a:t>для ячеек </a:t>
            </a:r>
            <a:r>
              <a:rPr lang="ru-RU" sz="2400" dirty="0" smtClean="0"/>
              <a:t>в этой «сетке»). Возможно применение адаптивных классов </a:t>
            </a:r>
            <a:r>
              <a:rPr lang="en-US" sz="2400" b="1" dirty="0" smtClean="0"/>
              <a:t>col-* </a:t>
            </a:r>
            <a:r>
              <a:rPr lang="en-US" sz="2400" dirty="0" smtClean="0"/>
              <a:t>(</a:t>
            </a:r>
            <a:r>
              <a:rPr lang="ru-RU" sz="2400" dirty="0" smtClean="0"/>
              <a:t>например: </a:t>
            </a:r>
            <a:r>
              <a:rPr lang="en-US" sz="2400" b="1" dirty="0" smtClean="0"/>
              <a:t>col-md</a:t>
            </a:r>
            <a:r>
              <a:rPr lang="en-US" sz="2400" dirty="0" smtClean="0"/>
              <a:t>, </a:t>
            </a:r>
            <a:r>
              <a:rPr lang="en-US" sz="2400" b="1" dirty="0" smtClean="0"/>
              <a:t>col-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ru-RU" sz="2400" dirty="0" smtClean="0"/>
              <a:t>и т.д.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0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3.3 </a:t>
            </a:r>
            <a:r>
              <a:rPr lang="ru-RU" sz="6000" b="1" dirty="0" smtClean="0">
                <a:solidFill>
                  <a:schemeClr val="bg1"/>
                </a:solidFill>
              </a:rPr>
              <a:t>Классы </a:t>
            </a:r>
            <a:r>
              <a:rPr lang="en-US" sz="6000" b="1" dirty="0" smtClean="0">
                <a:solidFill>
                  <a:srgbClr val="FFFF00"/>
                </a:solidFill>
              </a:rPr>
              <a:t>.row </a:t>
            </a:r>
            <a:r>
              <a:rPr lang="en-US" sz="6000" b="1" dirty="0" smtClean="0">
                <a:solidFill>
                  <a:schemeClr val="bg1"/>
                </a:solidFill>
              </a:rPr>
              <a:t>&gt; </a:t>
            </a:r>
            <a:r>
              <a:rPr lang="en-US" sz="6000" b="1" dirty="0" smtClean="0">
                <a:solidFill>
                  <a:srgbClr val="92D050"/>
                </a:solidFill>
              </a:rPr>
              <a:t>.col-N</a:t>
            </a:r>
            <a:r>
              <a:rPr lang="ru-RU" sz="6000" b="1" dirty="0" smtClean="0">
                <a:solidFill>
                  <a:srgbClr val="92D050"/>
                </a:solidFill>
              </a:rPr>
              <a:t> </a:t>
            </a:r>
            <a:endParaRPr lang="en-US" sz="6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Классы </a:t>
            </a:r>
            <a:r>
              <a:rPr lang="en-US" sz="4800" b="1" dirty="0" smtClean="0">
                <a:solidFill>
                  <a:srgbClr val="0070C0"/>
                </a:solidFill>
              </a:rPr>
              <a:t>.row </a:t>
            </a:r>
            <a:r>
              <a:rPr lang="en-US" sz="4800" b="1" dirty="0" smtClean="0"/>
              <a:t>&gt; </a:t>
            </a:r>
            <a:r>
              <a:rPr lang="en-US" sz="4800" b="1" dirty="0" smtClean="0">
                <a:solidFill>
                  <a:srgbClr val="00B050"/>
                </a:solidFill>
              </a:rPr>
              <a:t>.col-N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https://v5.getbootstrap.com/docs/5.0/layout/grid/#</a:t>
            </a:r>
            <a:r>
              <a:rPr lang="en-US" sz="2400" b="1" dirty="0" smtClean="0">
                <a:hlinkClick r:id="rId2"/>
              </a:rPr>
              <a:t>grid-options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0055" y="1268760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Реализуют схему: «</a:t>
            </a:r>
            <a:r>
              <a:rPr lang="ru-RU" sz="2400" i="1" dirty="0" smtClean="0"/>
              <a:t>Пространство делится на 12 равных колонок, каждый блок занимает часть этих колонок</a:t>
            </a:r>
            <a:r>
              <a:rPr lang="ru-RU" sz="2400" dirty="0" smtClean="0"/>
              <a:t>». Класс </a:t>
            </a:r>
            <a:r>
              <a:rPr lang="en-US" sz="2400" b="1" dirty="0" smtClean="0"/>
              <a:t>.row </a:t>
            </a:r>
            <a:r>
              <a:rPr lang="ru-RU" sz="2400" dirty="0" smtClean="0"/>
              <a:t>задаётся для </a:t>
            </a:r>
            <a:r>
              <a:rPr lang="ru-RU" sz="2400" b="1" dirty="0" smtClean="0"/>
              <a:t>родительского элемента</a:t>
            </a:r>
            <a:r>
              <a:rPr lang="ru-RU" sz="2400" dirty="0" smtClean="0"/>
              <a:t> (который станет </a:t>
            </a:r>
            <a:r>
              <a:rPr lang="en-US" sz="2400" b="1" dirty="0" smtClean="0"/>
              <a:t>flex-</a:t>
            </a:r>
            <a:r>
              <a:rPr lang="ru-RU" sz="2400" b="1" dirty="0" smtClean="0"/>
              <a:t>контейнером</a:t>
            </a:r>
            <a:r>
              <a:rPr lang="ru-RU" sz="2400" dirty="0" smtClean="0"/>
              <a:t>). Классы </a:t>
            </a:r>
            <a:r>
              <a:rPr lang="en-US" sz="2400" b="1" dirty="0" smtClean="0"/>
              <a:t>col</a:t>
            </a:r>
            <a:r>
              <a:rPr lang="ru-RU" sz="2400" b="1" dirty="0" smtClean="0"/>
              <a:t>-</a:t>
            </a:r>
            <a:r>
              <a:rPr lang="en-US" sz="2400" b="1" dirty="0" smtClean="0"/>
              <a:t>N</a:t>
            </a:r>
            <a:r>
              <a:rPr lang="en-US" sz="2400" dirty="0" smtClean="0"/>
              <a:t> (</a:t>
            </a:r>
            <a:r>
              <a:rPr lang="ru-RU" sz="2400" dirty="0" smtClean="0"/>
              <a:t>например </a:t>
            </a:r>
            <a:r>
              <a:rPr lang="en-US" sz="2400" b="1" dirty="0" smtClean="0"/>
              <a:t>col-4</a:t>
            </a:r>
            <a:r>
              <a:rPr lang="en-US" sz="2400" dirty="0" smtClean="0"/>
              <a:t>,</a:t>
            </a:r>
            <a:r>
              <a:rPr lang="en-US" sz="2400" b="1" dirty="0" smtClean="0"/>
              <a:t> col-7</a:t>
            </a:r>
            <a:r>
              <a:rPr lang="en-US" sz="2400" dirty="0" smtClean="0"/>
              <a:t>,</a:t>
            </a:r>
            <a:r>
              <a:rPr lang="en-US" sz="2400" b="1" dirty="0" smtClean="0"/>
              <a:t> col-12 </a:t>
            </a:r>
            <a:r>
              <a:rPr lang="ru-RU" sz="2400" dirty="0" smtClean="0"/>
              <a:t>и т.п.</a:t>
            </a:r>
            <a:r>
              <a:rPr lang="en-US" sz="2400" dirty="0" smtClean="0"/>
              <a:t>)</a:t>
            </a:r>
            <a:r>
              <a:rPr lang="ru-RU" sz="2400" dirty="0" smtClean="0"/>
              <a:t> задаются для </a:t>
            </a:r>
            <a:r>
              <a:rPr lang="ru-RU" sz="2400" b="1" dirty="0" smtClean="0"/>
              <a:t>дочерних элементов </a:t>
            </a:r>
            <a:r>
              <a:rPr lang="ru-RU" sz="2400" dirty="0" smtClean="0"/>
              <a:t>(по сути </a:t>
            </a:r>
            <a:r>
              <a:rPr lang="ru-RU" sz="2400" b="1" dirty="0" smtClean="0"/>
              <a:t>для ячеек </a:t>
            </a:r>
            <a:r>
              <a:rPr lang="ru-RU" sz="2400" dirty="0" smtClean="0"/>
              <a:t>в этой «сетке»). Возможно применение адаптивных классов </a:t>
            </a:r>
            <a:r>
              <a:rPr lang="en-US" sz="2400" b="1" dirty="0" smtClean="0"/>
              <a:t>col-* </a:t>
            </a:r>
            <a:r>
              <a:rPr lang="en-US" sz="2400" dirty="0" smtClean="0"/>
              <a:t>(</a:t>
            </a:r>
            <a:r>
              <a:rPr lang="ru-RU" sz="2400" dirty="0" smtClean="0"/>
              <a:t>например: </a:t>
            </a:r>
            <a:r>
              <a:rPr lang="en-US" sz="2400" b="1" dirty="0" smtClean="0"/>
              <a:t>col-md</a:t>
            </a:r>
            <a:r>
              <a:rPr lang="ru-RU" sz="2400" b="1" dirty="0" smtClean="0"/>
              <a:t>-3</a:t>
            </a:r>
            <a:r>
              <a:rPr lang="en-US" sz="2400" dirty="0" smtClean="0"/>
              <a:t>, </a:t>
            </a:r>
            <a:r>
              <a:rPr lang="en-US" sz="2400" b="1" dirty="0" smtClean="0"/>
              <a:t>col-</a:t>
            </a:r>
            <a:r>
              <a:rPr lang="en-US" sz="2400" b="1" dirty="0" err="1" smtClean="0"/>
              <a:t>lg</a:t>
            </a:r>
            <a:r>
              <a:rPr lang="ru-RU" sz="2400" b="1" dirty="0" smtClean="0"/>
              <a:t>-7</a:t>
            </a:r>
            <a:r>
              <a:rPr lang="en-US" sz="2400" b="1" dirty="0" smtClean="0"/>
              <a:t> </a:t>
            </a:r>
            <a:r>
              <a:rPr lang="ru-RU" sz="2400" dirty="0" smtClean="0"/>
              <a:t>и т.п.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4285"/>
            <a:ext cx="5930460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9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3.3 </a:t>
            </a:r>
            <a:r>
              <a:rPr lang="ru-RU" sz="6000" b="1" dirty="0" smtClean="0">
                <a:solidFill>
                  <a:schemeClr val="bg1"/>
                </a:solidFill>
              </a:rPr>
              <a:t>Адаптивные классы </a:t>
            </a:r>
            <a:r>
              <a:rPr lang="en-US" sz="6000" b="1" dirty="0" smtClean="0">
                <a:solidFill>
                  <a:schemeClr val="bg1"/>
                </a:solidFill>
              </a:rPr>
              <a:t/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6000" b="1" dirty="0" smtClean="0">
                <a:solidFill>
                  <a:srgbClr val="92D050"/>
                </a:solidFill>
              </a:rPr>
              <a:t>Bootstrap Grid</a:t>
            </a:r>
            <a:endParaRPr lang="en-US" sz="6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8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Адаптивность по версии </a:t>
            </a:r>
            <a:r>
              <a:rPr lang="en-US" sz="3200" b="1" dirty="0" smtClean="0"/>
              <a:t>Bootstrap</a:t>
            </a:r>
            <a:r>
              <a:rPr lang="ru-RU" sz="3200" b="1" dirty="0" smtClean="0"/>
              <a:t> </a:t>
            </a:r>
            <a:r>
              <a:rPr lang="en-US" sz="3200" b="1" dirty="0" smtClean="0"/>
              <a:t>Grid</a:t>
            </a:r>
            <a:r>
              <a:rPr lang="ru-RU" sz="3200" b="1" dirty="0" smtClean="0"/>
              <a:t> 5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99456" y="519531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Boo</a:t>
            </a:r>
            <a:r>
              <a:rPr lang="en-US" sz="2400" b="1" dirty="0"/>
              <a:t>t</a:t>
            </a:r>
            <a:r>
              <a:rPr lang="en-US" sz="2400" b="1" dirty="0" smtClean="0"/>
              <a:t>strap Grid </a:t>
            </a:r>
            <a:r>
              <a:rPr lang="en-US" sz="2400" dirty="0" smtClean="0"/>
              <a:t>– </a:t>
            </a:r>
            <a:r>
              <a:rPr lang="ru-RU" sz="2400" dirty="0" smtClean="0"/>
              <a:t>адаптивный инструмент. В зависимости от категории устройства размеры и количество элементов в  </a:t>
            </a:r>
            <a:r>
              <a:rPr lang="ru-RU" sz="2400" dirty="0" smtClean="0"/>
              <a:t>ряду</a:t>
            </a:r>
            <a:r>
              <a:rPr lang="ru-RU" sz="2400" dirty="0" smtClean="0"/>
              <a:t> </a:t>
            </a:r>
            <a:r>
              <a:rPr lang="ru-RU" sz="2400" dirty="0" smtClean="0"/>
              <a:t>может меняться</a:t>
            </a:r>
            <a:r>
              <a:rPr lang="ru-RU" sz="2000" dirty="0" smtClean="0"/>
              <a:t>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08720"/>
            <a:ext cx="10594479" cy="4147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1649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https://v5.getbootstrap.com/docs/5.0/layout/grid/#</a:t>
            </a:r>
            <a:r>
              <a:rPr lang="ru-RU" sz="2400" b="1" dirty="0" smtClean="0">
                <a:hlinkClick r:id="rId3"/>
              </a:rPr>
              <a:t>grid-options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FFFF00"/>
                </a:solidFill>
              </a:rPr>
              <a:t>Важно!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en-US" sz="6000" b="1" dirty="0" smtClean="0">
                <a:solidFill>
                  <a:srgbClr val="92D050"/>
                </a:solidFill>
              </a:rPr>
              <a:t>Bootstrap Grid </a:t>
            </a:r>
            <a:r>
              <a:rPr lang="ru-RU" sz="7200" b="1" dirty="0" smtClean="0"/>
              <a:t>≠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</a:rPr>
              <a:t>* это никак не связанные </a:t>
            </a:r>
            <a:r>
              <a:rPr lang="ru-RU" sz="3600" b="1" dirty="0" smtClean="0">
                <a:solidFill>
                  <a:schemeClr val="bg1">
                    <a:lumMod val="85000"/>
                  </a:schemeClr>
                </a:solidFill>
              </a:rPr>
              <a:t>технологии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4. Немного практики</a:t>
            </a:r>
            <a:r>
              <a:rPr lang="en-US" sz="6600" b="1" dirty="0" smtClean="0"/>
              <a:t> #1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26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6524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Bootstrap Grid </a:t>
            </a:r>
            <a:r>
              <a:rPr lang="ru-RU" sz="3200" b="1" dirty="0" smtClean="0"/>
              <a:t>хорош для размещения однотипных элементов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113" r="5113"/>
          <a:stretch/>
        </p:blipFill>
        <p:spPr>
          <a:xfrm>
            <a:off x="0" y="1052736"/>
            <a:ext cx="12192000" cy="3494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9477"/>
          <a:stretch/>
        </p:blipFill>
        <p:spPr>
          <a:xfrm>
            <a:off x="2394949" y="4535974"/>
            <a:ext cx="7402102" cy="1845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8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</a:t>
            </a:r>
            <a:r>
              <a:rPr lang="ru-RU" sz="6600" b="1" dirty="0" smtClean="0"/>
              <a:t>. Немного практики</a:t>
            </a:r>
            <a:r>
              <a:rPr lang="en-US" sz="6600" b="1" dirty="0" smtClean="0"/>
              <a:t> #</a:t>
            </a:r>
            <a:r>
              <a:rPr lang="ru-RU" sz="6600" b="1" dirty="0" smtClean="0"/>
              <a:t>2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952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6524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784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Bootstrap Grid </a:t>
            </a:r>
            <a:r>
              <a:rPr lang="ru-RU" sz="4000" b="1" dirty="0" smtClean="0"/>
              <a:t>может </a:t>
            </a:r>
            <a:r>
              <a:rPr lang="ru-RU" sz="4000" b="1" dirty="0" smtClean="0"/>
              <a:t>дополнить </a:t>
            </a:r>
            <a:r>
              <a:rPr lang="en-US" sz="4000" b="1" dirty="0" smtClean="0">
                <a:solidFill>
                  <a:srgbClr val="00B050"/>
                </a:solidFill>
              </a:rPr>
              <a:t>CSS Grid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Шаблон с разметкой в </a:t>
            </a:r>
            <a:r>
              <a:rPr lang="ru-RU" sz="2400" b="1" dirty="0" err="1" smtClean="0"/>
              <a:t>репозитории</a:t>
            </a:r>
            <a:r>
              <a:rPr lang="ru-RU" sz="2400" b="1" dirty="0" smtClean="0"/>
              <a:t> занятия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/full-page-template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927648" y="1772816"/>
            <a:ext cx="6801962" cy="3644876"/>
            <a:chOff x="1958334" y="1174514"/>
            <a:chExt cx="8275332" cy="4652988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8334" y="1174514"/>
              <a:ext cx="8275332" cy="46529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5612" y="1857524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5274" y="1857524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616" y="1843948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278" y="1843948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5612" y="3650362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5274" y="3650362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616" y="3636786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278" y="3636786"/>
              <a:ext cx="1150618" cy="14877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067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2250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7689" y="370310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689" y="3771037"/>
            <a:ext cx="417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en-US" sz="2800" b="1" dirty="0"/>
              <a:t>+</a:t>
            </a:r>
            <a:r>
              <a:rPr lang="ru-RU" sz="2800" dirty="0" smtClean="0"/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Bootsrap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807689" y="531340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занятия, в каталоге </a:t>
            </a:r>
            <a:r>
              <a:rPr lang="en-US" sz="2000" b="1" dirty="0" smtClean="0"/>
              <a:t>./homework-layout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1344" y="2780928"/>
            <a:ext cx="3672408" cy="2736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4367809" y="3347253"/>
            <a:ext cx="1152128" cy="504056"/>
          </a:xfrm>
          <a:prstGeom prst="rightArrow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07689" y="1313294"/>
            <a:ext cx="4763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Переделайте раздел с товарами, использовав </a:t>
            </a:r>
            <a:r>
              <a:rPr lang="en-US" sz="2400" b="1" dirty="0" smtClean="0"/>
              <a:t>Bootstrap Grid </a:t>
            </a:r>
            <a:r>
              <a:rPr lang="en-US" sz="2400" dirty="0" smtClean="0"/>
              <a:t>(</a:t>
            </a:r>
            <a:r>
              <a:rPr lang="ru-RU" sz="2400" b="1" i="1" dirty="0" smtClean="0"/>
              <a:t>адаптивность</a:t>
            </a:r>
            <a:r>
              <a:rPr lang="ru-RU" sz="2400" i="1" dirty="0" smtClean="0"/>
              <a:t> – само собой разумеется должна присутствовать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02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232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43932"/>
            <a:ext cx="6876764" cy="490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616530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https://v5.getbootstrap.com/docs/5.0/examples</a:t>
            </a:r>
            <a:r>
              <a:rPr lang="en-US" sz="2400" b="1" dirty="0" smtClean="0">
                <a:hlinkClick r:id="rId3"/>
              </a:rPr>
              <a:t>/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Готовые шаблоны </a:t>
            </a:r>
            <a:r>
              <a:rPr lang="en-US" sz="2800" b="1" dirty="0"/>
              <a:t>Bootstrap’</a:t>
            </a:r>
            <a:r>
              <a:rPr lang="ru-RU" sz="2800" b="1" dirty="0"/>
              <a:t>а для разработки страниц на их базе</a:t>
            </a:r>
          </a:p>
        </p:txBody>
      </p:sp>
    </p:spTree>
    <p:extLst>
      <p:ext uri="{BB962C8B-B14F-4D97-AF65-F5344CB8AC3E}">
        <p14:creationId xmlns:p14="http://schemas.microsoft.com/office/powerpoint/2010/main" val="26389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77047" y="4774946"/>
            <a:ext cx="4219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youtu.be/RQ4VieRah8g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Grid</a:t>
            </a:r>
            <a:r>
              <a:rPr lang="ru-RU" sz="4000" b="1" dirty="0" smtClean="0"/>
              <a:t>, часть 2</a:t>
            </a:r>
            <a:endParaRPr lang="ru-RU" sz="4000" b="1" dirty="0"/>
          </a:p>
        </p:txBody>
      </p:sp>
      <p:pic>
        <p:nvPicPr>
          <p:cNvPr id="1026" name="Picture 2" descr="https://pbs.twimg.com/media/DwUCJ6cXcAAV_R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80227"/>
            <a:ext cx="6515550" cy="3664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20136" y="4156491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hlinkClick r:id="rId4"/>
              </a:rPr>
              <a:t>https</a:t>
            </a:r>
            <a:r>
              <a:rPr lang="uk-UA" sz="2400" b="1" dirty="0">
                <a:hlinkClick r:id="rId4"/>
              </a:rPr>
              <a:t>://</a:t>
            </a:r>
            <a:r>
              <a:rPr lang="uk-UA" sz="2400" b="1" dirty="0" smtClean="0">
                <a:hlinkClick r:id="rId4"/>
              </a:rPr>
              <a:t>youtu.be/xIjWJW6hGuk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0136" y="1924243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Самое время вспомнить презентацию </a:t>
            </a:r>
            <a:r>
              <a:rPr lang="en-US" sz="2000" b="1" dirty="0" smtClean="0"/>
              <a:t>CSS Grid </a:t>
            </a:r>
            <a:r>
              <a:rPr lang="ru-RU" sz="2000" dirty="0" smtClean="0"/>
              <a:t>от автора – </a:t>
            </a:r>
            <a:r>
              <a:rPr lang="ru-RU" sz="2000" b="1" dirty="0" smtClean="0"/>
              <a:t>Рейчел Эндрю</a:t>
            </a:r>
            <a:r>
              <a:rPr lang="ru-RU" sz="2000" dirty="0" smtClean="0"/>
              <a:t>, и посмотреть её вторую часть, где она говорит о будущем </a:t>
            </a:r>
            <a:r>
              <a:rPr lang="en-US" sz="2000" b="1" dirty="0" smtClean="0"/>
              <a:t>Flex</a:t>
            </a:r>
            <a:r>
              <a:rPr lang="en-US" sz="2000" dirty="0" smtClean="0"/>
              <a:t>’</a:t>
            </a:r>
            <a:r>
              <a:rPr lang="ru-RU" sz="2000" dirty="0" smtClean="0"/>
              <a:t>а после появления </a:t>
            </a:r>
            <a:r>
              <a:rPr lang="en-US" sz="2000" b="1" dirty="0" smtClean="0"/>
              <a:t>CSS Grid</a:t>
            </a:r>
            <a:r>
              <a:rPr lang="en-US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87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78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1. Вспомним о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/>
              <a:t>Проектирование</a:t>
            </a:r>
            <a:endParaRPr lang="ru-RU" sz="4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020" y="2128788"/>
            <a:ext cx="4199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макетах (</a:t>
            </a:r>
            <a:r>
              <a:rPr lang="en-US" sz="2400" b="1" dirty="0" smtClean="0">
                <a:solidFill>
                  <a:srgbClr val="00B050"/>
                </a:solidFill>
              </a:rPr>
              <a:t>Wireframes</a:t>
            </a:r>
            <a:r>
              <a:rPr lang="ru-RU" sz="2400" b="1" dirty="0" smtClean="0">
                <a:solidFill>
                  <a:srgbClr val="00B050"/>
                </a:solidFill>
              </a:rPr>
              <a:t>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youtu.be/z-yZuDXZUw0</a:t>
            </a:r>
            <a:endParaRPr lang="uk-UA" sz="2800" b="1" dirty="0"/>
          </a:p>
        </p:txBody>
      </p:sp>
      <p:pic>
        <p:nvPicPr>
          <p:cNvPr id="2" name="Picture 2" descr="https://www.experienceux.co.uk/wp-content/uploads/2015/05/what-is-wirefra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842790"/>
            <a:ext cx="5346303" cy="2880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Включается режим </a:t>
            </a:r>
            <a:r>
              <a:rPr lang="en-US" sz="2000" b="1" dirty="0" smtClean="0"/>
              <a:t>flexbox</a:t>
            </a:r>
            <a:r>
              <a:rPr lang="en-US" sz="2000" dirty="0" smtClean="0"/>
              <a:t> </a:t>
            </a:r>
            <a:r>
              <a:rPr lang="ru-RU" sz="2000" dirty="0" smtClean="0"/>
              <a:t>при помощи свойства </a:t>
            </a:r>
            <a:r>
              <a:rPr lang="en-US" sz="2000" b="1" dirty="0" smtClean="0">
                <a:solidFill>
                  <a:srgbClr val="0070C0"/>
                </a:solidFill>
              </a:rPr>
              <a:t>display: flex</a:t>
            </a:r>
            <a:r>
              <a:rPr lang="ru-RU" sz="2000" dirty="0" smtClean="0"/>
              <a:t>, а перенос элементов разрешается при помощи </a:t>
            </a:r>
            <a:r>
              <a:rPr lang="en-US" sz="2000" b="1" dirty="0" err="1" smtClean="0">
                <a:solidFill>
                  <a:srgbClr val="0070C0"/>
                </a:solidFill>
              </a:rPr>
              <a:t>flex-wrap:wrap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ru-RU" sz="2000" dirty="0" smtClean="0"/>
              <a:t>При помощи свойства </a:t>
            </a:r>
            <a:r>
              <a:rPr lang="en-US" sz="2000" dirty="0" smtClean="0">
                <a:solidFill>
                  <a:srgbClr val="0070C0"/>
                </a:solidFill>
              </a:rPr>
              <a:t>flex-direction</a:t>
            </a:r>
            <a:r>
              <a:rPr lang="en-US" sz="2000" dirty="0" smtClean="0"/>
              <a:t> </a:t>
            </a:r>
            <a:r>
              <a:rPr lang="ru-RU" sz="2000" dirty="0" smtClean="0"/>
              <a:t>возможно указать направление размещения строка или колонка (</a:t>
            </a:r>
            <a:r>
              <a:rPr lang="en-US" sz="2000" b="1" dirty="0" smtClean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 smtClean="0"/>
              <a:t>)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Flexbox – </a:t>
            </a:r>
            <a:r>
              <a:rPr lang="ru-RU" sz="3600" b="1" dirty="0" smtClean="0"/>
              <a:t>управление размещением элементов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45024"/>
            <a:ext cx="972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помощи </a:t>
            </a:r>
            <a:r>
              <a:rPr lang="en-US" sz="2000" b="1" dirty="0" smtClean="0">
                <a:solidFill>
                  <a:srgbClr val="00B050"/>
                </a:solidFill>
              </a:rPr>
              <a:t>flex-grow</a:t>
            </a:r>
            <a:r>
              <a:rPr lang="en-US" sz="2000" dirty="0" smtClean="0"/>
              <a:t> (</a:t>
            </a:r>
            <a:r>
              <a:rPr lang="ru-RU" sz="2000" dirty="0" smtClean="0"/>
              <a:t>задаётся не для </a:t>
            </a:r>
            <a:r>
              <a:rPr lang="en-US" sz="2000" dirty="0" smtClean="0"/>
              <a:t>flex-</a:t>
            </a:r>
            <a:r>
              <a:rPr lang="ru-RU" sz="2000" dirty="0" smtClean="0"/>
              <a:t>контейнера, а для вложенных элементов</a:t>
            </a:r>
            <a:r>
              <a:rPr lang="en-US" sz="2000" dirty="0" smtClean="0"/>
              <a:t>)</a:t>
            </a:r>
            <a:r>
              <a:rPr lang="ru-RU" sz="2000" dirty="0" smtClean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 smtClean="0">
                <a:solidFill>
                  <a:srgbClr val="00B050"/>
                </a:solidFill>
              </a:rPr>
              <a:t>flex-shrink</a:t>
            </a:r>
            <a:r>
              <a:rPr lang="en-US" sz="2000" dirty="0" smtClean="0"/>
              <a:t> </a:t>
            </a:r>
            <a:r>
              <a:rPr lang="ru-RU" sz="2000" dirty="0" smtClean="0"/>
              <a:t>отвечает за то как элемент будет сжиматься. Свойство  </a:t>
            </a:r>
            <a:r>
              <a:rPr lang="en-US" sz="2000" b="1" dirty="0" smtClean="0">
                <a:solidFill>
                  <a:srgbClr val="00B050"/>
                </a:solidFill>
              </a:rPr>
              <a:t>flex-basis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 smtClean="0"/>
              <a:t>flex (</a:t>
            </a:r>
            <a:r>
              <a:rPr lang="ru-RU" sz="2000" dirty="0" smtClean="0"/>
              <a:t>например: </a:t>
            </a:r>
            <a:r>
              <a:rPr lang="en-US" sz="2000" b="1" dirty="0" smtClean="0">
                <a:solidFill>
                  <a:srgbClr val="00B050"/>
                </a:solidFill>
              </a:rPr>
              <a:t>flex: 1 0 auto;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в котором указываются соответственно </a:t>
            </a:r>
            <a:r>
              <a:rPr lang="en-US" sz="2000" b="1" dirty="0" smtClean="0">
                <a:solidFill>
                  <a:srgbClr val="00B050"/>
                </a:solidFill>
              </a:rPr>
              <a:t>flex-grow,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flex-shrink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</a:rPr>
              <a:t>flex-basis</a:t>
            </a:r>
            <a:r>
              <a:rPr lang="ru-RU" sz="2000" dirty="0" smtClean="0"/>
              <a:t>). </a:t>
            </a:r>
            <a:r>
              <a:rPr lang="ru-RU" sz="2000" b="1" dirty="0" smtClean="0"/>
              <a:t>Эти свойства похожи по сути на </a:t>
            </a:r>
            <a:r>
              <a:rPr lang="en-US" sz="2000" b="1" dirty="0" err="1" smtClean="0">
                <a:solidFill>
                  <a:srgbClr val="0070C0"/>
                </a:solidFill>
              </a:rPr>
              <a:t>minmax</a:t>
            </a:r>
            <a:r>
              <a:rPr lang="ru-RU" sz="2000" b="1" dirty="0" smtClean="0">
                <a:solidFill>
                  <a:srgbClr val="0070C0"/>
                </a:solidFill>
              </a:rPr>
              <a:t>()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smtClean="0"/>
              <a:t>и </a:t>
            </a:r>
            <a:r>
              <a:rPr lang="ru-RU" sz="20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err="1" smtClean="0">
                <a:solidFill>
                  <a:srgbClr val="0070C0"/>
                </a:solidFill>
              </a:rPr>
              <a:t>fr</a:t>
            </a:r>
            <a:r>
              <a:rPr lang="en-US" sz="2000" b="1" dirty="0" smtClean="0"/>
              <a:t> </a:t>
            </a:r>
            <a:r>
              <a:rPr lang="ru-RU" sz="2000" b="1" dirty="0" smtClean="0"/>
              <a:t>в </a:t>
            </a:r>
            <a:r>
              <a:rPr lang="en-US" sz="2000" b="1" dirty="0" smtClean="0">
                <a:solidFill>
                  <a:srgbClr val="00B050"/>
                </a:solidFill>
              </a:rPr>
              <a:t>CSS Grid</a:t>
            </a:r>
            <a:r>
              <a:rPr lang="ru-RU" sz="2000" b="1" dirty="0" smtClean="0"/>
              <a:t>, но можно сказать являются их «сырыми» аналогами.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Flexbox – </a:t>
            </a:r>
            <a:r>
              <a:rPr lang="ru-RU" sz="3200" b="1" dirty="0" smtClean="0"/>
              <a:t>управление размещением элементов</a:t>
            </a:r>
            <a:endParaRPr lang="ru-RU" sz="32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08720"/>
            <a:ext cx="9721080" cy="25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375" y="5097378"/>
            <a:ext cx="554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justify-content: </a:t>
            </a:r>
            <a:r>
              <a:rPr lang="ru-RU" sz="2000" dirty="0"/>
              <a:t>размещение элементов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относительно </a:t>
            </a:r>
            <a:r>
              <a:rPr lang="ru-RU" sz="2000" dirty="0"/>
              <a:t>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3186"/>
            <a:ext cx="6071534" cy="3325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Flexbox – </a:t>
            </a:r>
            <a:r>
              <a:rPr lang="ru-RU" sz="3200" b="1" dirty="0" smtClean="0"/>
              <a:t>управление размещением элементов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86" y="1124744"/>
            <a:ext cx="5400600" cy="3902553"/>
          </a:xfrm>
          <a:prstGeom prst="rect">
            <a:avLst/>
          </a:prstGeom>
          <a:ln w="285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44072" y="5118283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align-items: </a:t>
            </a:r>
            <a:r>
              <a:rPr lang="ru-RU" sz="2000" dirty="0"/>
              <a:t>размещение </a:t>
            </a:r>
            <a:r>
              <a:rPr lang="ru-RU" sz="2000" dirty="0" smtClean="0"/>
              <a:t>элементов</a:t>
            </a:r>
            <a:br>
              <a:rPr lang="ru-RU" sz="2000" dirty="0" smtClean="0"/>
            </a:br>
            <a:r>
              <a:rPr lang="ru-RU" sz="2000" dirty="0" smtClean="0"/>
              <a:t> </a:t>
            </a:r>
            <a:r>
              <a:rPr lang="ru-RU" sz="2000" dirty="0"/>
              <a:t>относительно поперечной оси.</a:t>
            </a:r>
          </a:p>
        </p:txBody>
      </p:sp>
    </p:spTree>
    <p:extLst>
      <p:ext uri="{BB962C8B-B14F-4D97-AF65-F5344CB8AC3E}">
        <p14:creationId xmlns:p14="http://schemas.microsoft.com/office/powerpoint/2010/main" val="14186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2</a:t>
            </a:r>
            <a:r>
              <a:rPr lang="ru-RU" sz="6000" b="1" dirty="0" smtClean="0"/>
              <a:t>. </a:t>
            </a:r>
            <a:r>
              <a:rPr lang="ru-RU" sz="6000" b="1" dirty="0"/>
              <a:t>Вспомним 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проблемы </a:t>
            </a:r>
            <a:r>
              <a:rPr lang="it-IT" sz="6000" b="1" dirty="0" smtClean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412776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Как добиться подобного расположения компонентов?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Bootstrap </a:t>
            </a:r>
            <a:r>
              <a:rPr lang="en-US" sz="6000" b="1" dirty="0" smtClean="0"/>
              <a:t>Grid*</a:t>
            </a:r>
            <a:endParaRPr lang="en-US" sz="6000" b="1" dirty="0" smtClean="0"/>
          </a:p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765</Words>
  <Application>Microsoft Office PowerPoint</Application>
  <PresentationFormat>Широкоэкранный</PresentationFormat>
  <Paragraphs>80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899</cp:revision>
  <dcterms:created xsi:type="dcterms:W3CDTF">2014-11-20T09:08:59Z</dcterms:created>
  <dcterms:modified xsi:type="dcterms:W3CDTF">2020-11-20T08:54:47Z</dcterms:modified>
</cp:coreProperties>
</file>