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489" r:id="rId2"/>
    <p:sldId id="500" r:id="rId3"/>
    <p:sldId id="501" r:id="rId4"/>
    <p:sldId id="502" r:id="rId5"/>
    <p:sldId id="503" r:id="rId6"/>
    <p:sldId id="504" r:id="rId7"/>
    <p:sldId id="517" r:id="rId8"/>
    <p:sldId id="518" r:id="rId9"/>
    <p:sldId id="532" r:id="rId10"/>
    <p:sldId id="520" r:id="rId11"/>
    <p:sldId id="521" r:id="rId12"/>
    <p:sldId id="524" r:id="rId13"/>
    <p:sldId id="525" r:id="rId14"/>
    <p:sldId id="526" r:id="rId15"/>
    <p:sldId id="527" r:id="rId16"/>
    <p:sldId id="528" r:id="rId17"/>
    <p:sldId id="506" r:id="rId18"/>
    <p:sldId id="507" r:id="rId19"/>
    <p:sldId id="508" r:id="rId20"/>
    <p:sldId id="530" r:id="rId21"/>
    <p:sldId id="512" r:id="rId22"/>
    <p:sldId id="513" r:id="rId23"/>
    <p:sldId id="514" r:id="rId24"/>
    <p:sldId id="531" r:id="rId25"/>
    <p:sldId id="515" r:id="rId26"/>
    <p:sldId id="516" r:id="rId27"/>
    <p:sldId id="490" r:id="rId28"/>
    <p:sldId id="471" r:id="rId29"/>
    <p:sldId id="459" r:id="rId30"/>
    <p:sldId id="458" r:id="rId31"/>
    <p:sldId id="472" r:id="rId32"/>
    <p:sldId id="480" r:id="rId33"/>
    <p:sldId id="483" r:id="rId34"/>
    <p:sldId id="533" r:id="rId35"/>
    <p:sldId id="486" r:id="rId36"/>
    <p:sldId id="488" r:id="rId3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3D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90116" autoAdjust="0"/>
  </p:normalViewPr>
  <p:slideViewPr>
    <p:cSldViewPr>
      <p:cViewPr>
        <p:scale>
          <a:sx n="75" d="100"/>
          <a:sy n="75" d="100"/>
        </p:scale>
        <p:origin x="1716" y="7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541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554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3525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23.11.2020</a:t>
            </a:fld>
            <a:endParaRPr lang="uk-UA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hyperlink" Target="https://ninjamo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oqups.com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ireframe.cc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hemewagon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figm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vocode.com/" TargetMode="Externa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hemefores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looka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youtu.be/SW_UCzFO7X0?t=16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1"/>
                </a:solidFill>
                <a:latin typeface="+mj-lt"/>
              </a:rPr>
              <a:t>Проектирование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4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79160" y="188641"/>
            <a:ext cx="73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Wireframe – </a:t>
            </a:r>
            <a:r>
              <a:rPr lang="ru-RU" sz="3600" b="1" dirty="0">
                <a:solidFill>
                  <a:srgbClr val="0070C0"/>
                </a:solidFill>
              </a:rPr>
              <a:t>«проволочный каркас»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791241" y="5517233"/>
            <a:ext cx="6609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Wireframe</a:t>
            </a:r>
            <a:r>
              <a:rPr lang="en-US" sz="2400" i="1" dirty="0"/>
              <a:t> – </a:t>
            </a:r>
            <a:r>
              <a:rPr lang="ru-RU" sz="2400" i="1" dirty="0"/>
              <a:t>упрошенный макет страницы, схематическое изображение страницы, как правило низкой детализации.</a:t>
            </a:r>
            <a:r>
              <a:rPr lang="en-US" sz="2400" i="1" dirty="0"/>
              <a:t> </a:t>
            </a:r>
            <a:endParaRPr lang="ru-RU" sz="2400" i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908720"/>
            <a:ext cx="6048672" cy="4452386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8368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59697" y="252675"/>
            <a:ext cx="59157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Mockup – </a:t>
            </a:r>
            <a:r>
              <a:rPr lang="ru-RU" sz="3600" b="1" dirty="0">
                <a:solidFill>
                  <a:srgbClr val="00B050"/>
                </a:solidFill>
              </a:rPr>
              <a:t>«макет страницы»</a:t>
            </a:r>
            <a:endParaRPr lang="ru-RU" sz="3600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73136" y="5478324"/>
            <a:ext cx="829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Mockup</a:t>
            </a:r>
            <a:r>
              <a:rPr lang="en-US" sz="2400" i="1" dirty="0"/>
              <a:t> – </a:t>
            </a:r>
            <a:r>
              <a:rPr lang="ru-RU" sz="2400" i="1" dirty="0"/>
              <a:t>макет страницы, изображение (картинка) того как страница будет выглядеть в реальности.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219" y="1373444"/>
            <a:ext cx="7527160" cy="3711740"/>
          </a:xfrm>
          <a:prstGeom prst="rect">
            <a:avLst/>
          </a:prstGeom>
          <a:ln w="28575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2956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3.1 </a:t>
            </a:r>
            <a:r>
              <a:rPr lang="ru-RU" sz="4800" b="1" dirty="0" smtClean="0"/>
              <a:t>Инструменты </a:t>
            </a:r>
            <a:r>
              <a:rPr lang="ru-RU" sz="4800" b="1" dirty="0" smtClean="0">
                <a:solidFill>
                  <a:srgbClr val="92D050"/>
                </a:solidFill>
              </a:rPr>
              <a:t>проектирования</a:t>
            </a:r>
            <a:endParaRPr lang="en-US" sz="4800" b="1" dirty="0" smtClean="0">
              <a:solidFill>
                <a:srgbClr val="92D050"/>
              </a:solidFill>
            </a:endParaRPr>
          </a:p>
          <a:p>
            <a:pPr algn="ctr"/>
            <a:r>
              <a:rPr lang="ru-RU" sz="4800" b="1" dirty="0" smtClean="0"/>
              <a:t>и </a:t>
            </a:r>
            <a:r>
              <a:rPr lang="ru-RU" sz="4800" b="1" dirty="0" err="1" smtClean="0">
                <a:solidFill>
                  <a:srgbClr val="FFFF00"/>
                </a:solidFill>
              </a:rPr>
              <a:t>прототипирования</a:t>
            </a:r>
            <a:endParaRPr lang="ru-RU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4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shopify.com/s/files/1/0042/9602/products/responsive-pad-tall2.jpeg?v=157903614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98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86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41685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Инструменты </a:t>
            </a:r>
            <a:r>
              <a:rPr lang="ru-RU" sz="4000" b="1" dirty="0"/>
              <a:t>проектирования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063552" y="3441194"/>
            <a:ext cx="53465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2"/>
              </a:rPr>
              <a:t>https://ninjamock.com/</a:t>
            </a:r>
            <a:endParaRPr lang="ru-RU" sz="4000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3505264"/>
            <a:ext cx="2160239" cy="579745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2063553" y="1785010"/>
            <a:ext cx="48553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4"/>
              </a:rPr>
              <a:t>https://wireframe.cc/</a:t>
            </a:r>
            <a:endParaRPr lang="ru-RU" sz="40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6200" y="1785010"/>
            <a:ext cx="2160238" cy="660073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2063552" y="4945424"/>
            <a:ext cx="485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hlinkClick r:id="rId6"/>
              </a:rPr>
              <a:t>https://moqups.com</a:t>
            </a:r>
            <a:r>
              <a:rPr lang="ru-RU" sz="4000" b="1" dirty="0" smtClean="0">
                <a:hlinkClick r:id="rId6"/>
              </a:rPr>
              <a:t>/</a:t>
            </a:r>
            <a:endParaRPr lang="ru-RU" sz="4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6199" y="4897611"/>
            <a:ext cx="2160239" cy="774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663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4. Пишем код…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925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5530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4.1 </a:t>
            </a:r>
            <a:r>
              <a:rPr lang="ru-RU" sz="4400" b="1" dirty="0"/>
              <a:t>Верстка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1277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>
                    <a:lumMod val="65000"/>
                  </a:schemeClr>
                </a:solidFill>
              </a:rPr>
              <a:t>Тестирование </a:t>
            </a:r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в </a:t>
            </a:r>
            <a:r>
              <a:rPr lang="ru-RU" sz="4000" b="1" dirty="0" smtClean="0">
                <a:solidFill>
                  <a:schemeClr val="bg1">
                    <a:lumMod val="65000"/>
                  </a:schemeClr>
                </a:solidFill>
              </a:rPr>
              <a:t>различных </a:t>
            </a:r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браузерах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42088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b="1" dirty="0">
                <a:solidFill>
                  <a:srgbClr val="00B050"/>
                </a:solidFill>
              </a:rPr>
              <a:t>Набор шаблонов </a:t>
            </a:r>
            <a:r>
              <a:rPr lang="ru-RU" sz="7200" b="1" dirty="0" smtClean="0">
                <a:solidFill>
                  <a:srgbClr val="00B050"/>
                </a:solidFill>
              </a:rPr>
              <a:t>страниц</a:t>
            </a:r>
            <a:endParaRPr lang="uk-UA" sz="72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47436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accent6">
                    <a:lumMod val="75000"/>
                  </a:schemeClr>
                </a:solidFill>
              </a:rPr>
              <a:t>SEO/SMO</a:t>
            </a:r>
            <a:r>
              <a:rPr lang="ru-RU" sz="4200" b="1" dirty="0" smtClean="0">
                <a:solidFill>
                  <a:schemeClr val="accent6">
                    <a:lumMod val="75000"/>
                  </a:schemeClr>
                </a:solidFill>
              </a:rPr>
              <a:t> оптимизация </a:t>
            </a:r>
          </a:p>
          <a:p>
            <a:pPr algn="ctr"/>
            <a:r>
              <a:rPr lang="ru-RU" sz="2800" b="1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i="1" dirty="0" smtClean="0">
                <a:solidFill>
                  <a:schemeClr val="bg1">
                    <a:lumMod val="65000"/>
                  </a:schemeClr>
                </a:solidFill>
              </a:rPr>
              <a:t>детальнее по ходу курса</a:t>
            </a:r>
            <a:r>
              <a:rPr lang="ru-RU" sz="2800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4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378904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600" b="1" dirty="0">
                <a:solidFill>
                  <a:srgbClr val="00B0F0"/>
                </a:solidFill>
              </a:rPr>
              <a:t>Адаптивность</a:t>
            </a:r>
            <a:endParaRPr lang="ru-RU" sz="5600" dirty="0"/>
          </a:p>
        </p:txBody>
      </p:sp>
    </p:spTree>
    <p:extLst>
      <p:ext uri="{BB962C8B-B14F-4D97-AF65-F5344CB8AC3E}">
        <p14:creationId xmlns:p14="http://schemas.microsoft.com/office/powerpoint/2010/main" val="2572114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3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4.2 </a:t>
            </a:r>
            <a:r>
              <a:rPr lang="ru-RU" sz="4400" b="1" dirty="0" smtClean="0"/>
              <a:t>Программирование</a:t>
            </a:r>
            <a:endParaRPr lang="uk-UA" sz="4400" b="1" dirty="0"/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9475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solidFill>
                  <a:srgbClr val="00B050"/>
                </a:solidFill>
              </a:rPr>
              <a:t>Реализация функционала </a:t>
            </a:r>
            <a:br>
              <a:rPr lang="ru-RU" sz="5400" b="1" dirty="0" smtClean="0">
                <a:solidFill>
                  <a:srgbClr val="00B050"/>
                </a:solidFill>
              </a:rPr>
            </a:br>
            <a:r>
              <a:rPr lang="ru-RU" sz="5400" b="1" dirty="0" smtClean="0">
                <a:solidFill>
                  <a:srgbClr val="00B050"/>
                </a:solidFill>
              </a:rPr>
              <a:t>компонентов</a:t>
            </a:r>
            <a:r>
              <a:rPr lang="ru-RU" sz="5400" b="1" dirty="0" smtClean="0">
                <a:solidFill>
                  <a:srgbClr val="00B050"/>
                </a:solidFill>
              </a:rPr>
              <a:t> сайта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" y="457183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4400" b="1" i="1" dirty="0">
                <a:solidFill>
                  <a:schemeClr val="bg1">
                    <a:lumMod val="65000"/>
                  </a:schemeClr>
                </a:solidFill>
              </a:rPr>
              <a:t>детальнее по ходу курса</a:t>
            </a:r>
            <a:r>
              <a:rPr lang="ru-RU" sz="44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2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79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8944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/>
              <a:t>5</a:t>
            </a:r>
            <a:r>
              <a:rPr lang="ru-RU" sz="5400" b="1" dirty="0" smtClean="0"/>
              <a:t>. </a:t>
            </a:r>
            <a:r>
              <a:rPr lang="ru-RU" sz="5400" b="1" dirty="0"/>
              <a:t>Наполнение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4668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smtClean="0">
                <a:solidFill>
                  <a:srgbClr val="0070C0"/>
                </a:solidFill>
              </a:rPr>
              <a:t>C</a:t>
            </a:r>
            <a:r>
              <a:rPr lang="ru-RU" sz="3600" b="1" dirty="0" smtClean="0">
                <a:solidFill>
                  <a:srgbClr val="0070C0"/>
                </a:solidFill>
              </a:rPr>
              <a:t>оставление текстов</a:t>
            </a:r>
            <a:endParaRPr lang="ru-RU" sz="3600" b="1" dirty="0">
              <a:solidFill>
                <a:srgbClr val="0070C0"/>
              </a:solidFill>
            </a:endParaRP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</a:t>
            </a:r>
            <a:r>
              <a:rPr lang="ru-RU" sz="3600" b="1" dirty="0" smtClean="0">
                <a:solidFill>
                  <a:schemeClr val="bg1">
                    <a:lumMod val="65000"/>
                  </a:schemeClr>
                </a:solidFill>
              </a:rPr>
              <a:t>огласование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текстов с </a:t>
            </a:r>
            <a:r>
              <a:rPr lang="ru-RU" sz="3600" b="1" dirty="0" smtClean="0">
                <a:solidFill>
                  <a:schemeClr val="bg1">
                    <a:lumMod val="65000"/>
                  </a:schemeClr>
                </a:solidFill>
              </a:rPr>
              <a:t>заказчиком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b="1" dirty="0">
                <a:solidFill>
                  <a:schemeClr val="bg1">
                    <a:lumMod val="65000"/>
                  </a:schemeClr>
                </a:solidFill>
              </a:rPr>
              <a:t>С</a:t>
            </a:r>
            <a:r>
              <a:rPr lang="ru-RU" sz="3600" b="1" dirty="0" smtClean="0">
                <a:solidFill>
                  <a:schemeClr val="bg1">
                    <a:lumMod val="65000"/>
                  </a:schemeClr>
                </a:solidFill>
              </a:rPr>
              <a:t>оставление МЕТА-данных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3600" b="1" dirty="0" smtClean="0">
                <a:solidFill>
                  <a:schemeClr val="bg1">
                    <a:lumMod val="65000"/>
                  </a:schemeClr>
                </a:solidFill>
              </a:rPr>
              <a:t>(SEO/SMO)</a:t>
            </a:r>
            <a:endParaRPr lang="ru-RU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15893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rgbClr val="FF0000"/>
                </a:solidFill>
              </a:rPr>
              <a:t>Контент – будет продавать</a:t>
            </a:r>
            <a:r>
              <a:rPr lang="ru-RU" sz="3600" b="1" dirty="0" smtClean="0">
                <a:solidFill>
                  <a:srgbClr val="FF0000"/>
                </a:solidFill>
              </a:rPr>
              <a:t>!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3545721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err="1">
                <a:solidFill>
                  <a:srgbClr val="00B050"/>
                </a:solidFill>
              </a:rPr>
              <a:t>Контент</a:t>
            </a:r>
            <a:endParaRPr lang="uk-UA" sz="80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0760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456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93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6. </a:t>
            </a:r>
            <a:r>
              <a:rPr lang="ru-RU" sz="4400" b="1" dirty="0"/>
              <a:t>Выгрузка </a:t>
            </a:r>
            <a:r>
              <a:rPr lang="ru-RU" sz="4400" b="1" dirty="0" smtClean="0"/>
              <a:t>сайта и тестирование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84482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 smtClean="0">
                <a:solidFill>
                  <a:schemeClr val="accent6">
                    <a:lumMod val="75000"/>
                  </a:schemeClr>
                </a:solidFill>
              </a:rPr>
              <a:t>А хостинг? </a:t>
            </a:r>
            <a:r>
              <a:rPr lang="ru-RU" sz="6000" b="1" dirty="0" smtClean="0">
                <a:solidFill>
                  <a:srgbClr val="7030A0"/>
                </a:solidFill>
              </a:rPr>
              <a:t>А домен?</a:t>
            </a:r>
            <a:endParaRPr lang="ru-RU" sz="6000" b="1" dirty="0">
              <a:solidFill>
                <a:srgbClr val="7030A0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350100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/>
              <a:t>Что </a:t>
            </a:r>
            <a:r>
              <a:rPr lang="ru-RU" sz="3600" b="1" dirty="0" smtClean="0"/>
              <a:t>нужно проверить </a:t>
            </a:r>
            <a:r>
              <a:rPr lang="ru-RU" sz="3600" b="1" dirty="0"/>
              <a:t>проверить?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559496" y="4442336"/>
            <a:ext cx="9433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Во всех ли современных браузерах работает сайт?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необходимые </a:t>
            </a:r>
            <a:r>
              <a:rPr lang="ru-RU" sz="2400" b="1" i="1" dirty="0"/>
              <a:t>материалы размещены</a:t>
            </a:r>
            <a:r>
              <a:rPr lang="ru-RU" sz="2400" i="1" dirty="0"/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Все ли программные компоненты работают слаженно и четко?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/>
              <a:t>Нет ли </a:t>
            </a:r>
            <a:r>
              <a:rPr lang="ru-RU" sz="2400" b="1" i="1" dirty="0"/>
              <a:t>битых </a:t>
            </a:r>
            <a:r>
              <a:rPr lang="ru-RU" sz="2400" b="1" i="1" dirty="0" smtClean="0"/>
              <a:t>ссылок</a:t>
            </a:r>
            <a:r>
              <a:rPr lang="ru-RU" sz="2400" b="1" i="1" dirty="0"/>
              <a:t> </a:t>
            </a:r>
            <a:r>
              <a:rPr lang="ru-RU" sz="2400" i="1" dirty="0" smtClean="0"/>
              <a:t>и/или пустых страниц?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 smtClean="0"/>
              <a:t>Доступна ли </a:t>
            </a:r>
            <a:r>
              <a:rPr lang="ru-RU" sz="2400" b="1" i="1" dirty="0" smtClean="0"/>
              <a:t>карта сайта </a:t>
            </a:r>
            <a:r>
              <a:rPr lang="ru-RU" sz="2400" i="1" dirty="0" smtClean="0"/>
              <a:t>и др. файлы (</a:t>
            </a:r>
            <a:r>
              <a:rPr lang="en-US" sz="2400" i="1" dirty="0" smtClean="0"/>
              <a:t>sitemap.xml, robots.txt</a:t>
            </a:r>
            <a:r>
              <a:rPr lang="ru-RU" sz="2400" i="1" dirty="0" smtClean="0"/>
              <a:t>)</a:t>
            </a:r>
            <a:endParaRPr lang="ru-RU" sz="2400" i="1" dirty="0"/>
          </a:p>
        </p:txBody>
      </p:sp>
      <p:sp>
        <p:nvSpPr>
          <p:cNvPr id="12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36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" y="2875002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Цикл </a:t>
            </a:r>
            <a:r>
              <a:rPr lang="ru-RU" sz="6600" b="1" dirty="0" smtClean="0">
                <a:solidFill>
                  <a:schemeClr val="bg1"/>
                </a:solidFill>
              </a:rPr>
              <a:t>разработки</a:t>
            </a:r>
            <a:r>
              <a:rPr lang="en-US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>
                <a:solidFill>
                  <a:schemeClr val="bg1"/>
                </a:solidFill>
              </a:rPr>
              <a:t>сайта</a:t>
            </a:r>
            <a:endParaRPr lang="uk-UA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 smtClean="0">
                <a:solidFill>
                  <a:schemeClr val="bg1"/>
                </a:solidFill>
              </a:rPr>
              <a:t>7. </a:t>
            </a:r>
            <a:r>
              <a:rPr lang="ru-RU" sz="6600" b="1" dirty="0" smtClean="0">
                <a:solidFill>
                  <a:schemeClr val="bg1"/>
                </a:solidFill>
              </a:rPr>
              <a:t>Поддержка и обслуживание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25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8735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7</a:t>
            </a:r>
            <a:r>
              <a:rPr lang="en-US" sz="5400" b="1" dirty="0" smtClean="0"/>
              <a:t>.</a:t>
            </a:r>
            <a:r>
              <a:rPr lang="ru-RU" sz="5400" b="1" dirty="0" smtClean="0"/>
              <a:t>1</a:t>
            </a:r>
            <a:r>
              <a:rPr lang="ru-RU" sz="5400" b="1" dirty="0"/>
              <a:t>. Продление домена, </a:t>
            </a:r>
            <a:r>
              <a:rPr lang="ru-RU" sz="5400" b="1" dirty="0" err="1"/>
              <a:t>хостинга</a:t>
            </a:r>
            <a:endParaRPr lang="uk-UA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780928"/>
            <a:ext cx="9025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непрерывная</a:t>
            </a:r>
            <a:r>
              <a:rPr lang="ru-RU" sz="4000" dirty="0"/>
              <a:t> </a:t>
            </a:r>
            <a:r>
              <a:rPr lang="ru-RU" sz="4000" b="1" dirty="0" smtClean="0"/>
              <a:t>работа</a:t>
            </a:r>
            <a:r>
              <a:rPr lang="ru-RU" sz="4000" dirty="0" smtClean="0"/>
              <a:t> </a:t>
            </a:r>
            <a:r>
              <a:rPr lang="ru-RU" sz="4000" dirty="0"/>
              <a:t>сайта;</a:t>
            </a:r>
            <a:endParaRPr lang="en-US" sz="4000" dirty="0"/>
          </a:p>
          <a:p>
            <a:pPr>
              <a:buFont typeface="Arial" pitchFamily="34" charset="0"/>
              <a:buChar char="•"/>
            </a:pPr>
            <a:r>
              <a:rPr lang="en-US" sz="4000" dirty="0"/>
              <a:t> </a:t>
            </a:r>
            <a:r>
              <a:rPr lang="ru-RU" sz="4000" b="1" dirty="0"/>
              <a:t>репутация</a:t>
            </a:r>
            <a:r>
              <a:rPr lang="ru-RU" sz="4000" dirty="0"/>
              <a:t> заказчика и разработчика;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контекстная </a:t>
            </a:r>
            <a:r>
              <a:rPr lang="ru-RU" sz="4000" b="1" dirty="0"/>
              <a:t>реклама</a:t>
            </a:r>
            <a:r>
              <a:rPr lang="ru-RU" sz="4000" dirty="0"/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4000" dirty="0"/>
              <a:t> </a:t>
            </a:r>
            <a:r>
              <a:rPr lang="ru-RU" sz="4000" b="1" dirty="0"/>
              <a:t>потеря</a:t>
            </a:r>
            <a:r>
              <a:rPr lang="ru-RU" sz="4000" dirty="0"/>
              <a:t> </a:t>
            </a:r>
            <a:r>
              <a:rPr lang="ru-RU" sz="4000" b="1" dirty="0" smtClean="0"/>
              <a:t>домена</a:t>
            </a:r>
            <a:r>
              <a:rPr lang="ru-RU" sz="4000" dirty="0" smtClean="0"/>
              <a:t>;</a:t>
            </a:r>
          </a:p>
          <a:p>
            <a:r>
              <a:rPr lang="ru-RU" sz="4000" dirty="0" smtClean="0"/>
              <a:t>  …</a:t>
            </a:r>
            <a:endParaRPr lang="ru-RU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753652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7035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3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9269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7</a:t>
            </a:r>
            <a:r>
              <a:rPr lang="en-US" sz="4400" b="1" dirty="0" smtClean="0"/>
              <a:t>.</a:t>
            </a:r>
            <a:r>
              <a:rPr lang="ru-RU" sz="4400" b="1" dirty="0" smtClean="0"/>
              <a:t>2</a:t>
            </a:r>
            <a:r>
              <a:rPr lang="ru-RU" sz="4400" b="1" dirty="0"/>
              <a:t>. Сопровождение сайта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2420888"/>
            <a:ext cx="92170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b="1" dirty="0" smtClean="0"/>
              <a:t>продление </a:t>
            </a:r>
            <a:r>
              <a:rPr lang="ru-RU" sz="3200" b="1" dirty="0"/>
              <a:t>хостинга/домена;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 </a:t>
            </a:r>
            <a:r>
              <a:rPr lang="ru-RU" sz="3200" b="1" dirty="0" smtClean="0"/>
              <a:t>тех. обслуживание </a:t>
            </a:r>
            <a:r>
              <a:rPr lang="ru-RU" sz="3200" dirty="0" smtClean="0"/>
              <a:t>и поддержка;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b="1" dirty="0" smtClean="0"/>
              <a:t> мелкие </a:t>
            </a:r>
            <a:r>
              <a:rPr lang="ru-RU" sz="3200" b="1" dirty="0"/>
              <a:t>правки </a:t>
            </a:r>
            <a:r>
              <a:rPr lang="ru-RU" sz="3200" dirty="0"/>
              <a:t>(изменения</a:t>
            </a:r>
            <a:r>
              <a:rPr lang="ru-RU" sz="3200" dirty="0" smtClean="0"/>
              <a:t>);</a:t>
            </a:r>
            <a:endParaRPr lang="ru-RU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 smtClean="0"/>
              <a:t> сбор </a:t>
            </a:r>
            <a:r>
              <a:rPr lang="ru-RU" sz="3200" dirty="0" smtClean="0"/>
              <a:t>и анализ </a:t>
            </a:r>
            <a:r>
              <a:rPr lang="ru-RU" sz="3200" b="1" dirty="0" smtClean="0"/>
              <a:t>статистики</a:t>
            </a:r>
            <a:r>
              <a:rPr lang="ru-RU" sz="3200" dirty="0" smtClean="0"/>
              <a:t>;</a:t>
            </a:r>
            <a:endParaRPr lang="ru-RU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3200" dirty="0"/>
              <a:t> переделки на сайте (</a:t>
            </a:r>
            <a:r>
              <a:rPr lang="ru-RU" sz="3200" b="1" dirty="0"/>
              <a:t>крупные</a:t>
            </a:r>
            <a:r>
              <a:rPr lang="ru-RU" sz="3200" dirty="0"/>
              <a:t>);</a:t>
            </a: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  <a:r>
              <a:rPr lang="ru-RU" sz="3200" b="1" dirty="0"/>
              <a:t>рекламное </a:t>
            </a:r>
            <a:r>
              <a:rPr lang="ru-RU" sz="3200" b="1" dirty="0" smtClean="0"/>
              <a:t>сопровождение</a:t>
            </a:r>
            <a:r>
              <a:rPr lang="ru-RU" sz="3200" dirty="0"/>
              <a:t>;</a:t>
            </a:r>
            <a:endParaRPr lang="ru-RU" sz="3200" dirty="0"/>
          </a:p>
          <a:p>
            <a:pPr algn="just"/>
            <a:r>
              <a:rPr lang="ru-RU" sz="3200" dirty="0"/>
              <a:t> </a:t>
            </a:r>
            <a:r>
              <a:rPr lang="ru-RU" sz="3200" dirty="0" smtClean="0"/>
              <a:t>    </a:t>
            </a:r>
            <a:r>
              <a:rPr lang="ru-RU" sz="3600" b="1" dirty="0" smtClean="0"/>
              <a:t>…</a:t>
            </a:r>
            <a:endParaRPr lang="ru-RU" sz="3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44297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36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4704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7.3</a:t>
            </a:r>
            <a:r>
              <a:rPr lang="ru-RU" sz="4400" b="1" dirty="0" smtClean="0"/>
              <a:t>. </a:t>
            </a:r>
            <a:r>
              <a:rPr lang="ru-RU" sz="4400" b="1" dirty="0"/>
              <a:t>Реклама и продвижение</a:t>
            </a:r>
            <a:endParaRPr lang="uk-UA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464" y="2725797"/>
            <a:ext cx="99371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Google </a:t>
            </a:r>
            <a:r>
              <a:rPr lang="en-US" sz="2800" b="1" dirty="0"/>
              <a:t>AdWords</a:t>
            </a:r>
            <a:r>
              <a:rPr lang="ru-RU" sz="2800" b="1" dirty="0"/>
              <a:t>, </a:t>
            </a:r>
            <a:r>
              <a:rPr lang="en-US" sz="2800" b="1" dirty="0" smtClean="0"/>
              <a:t>AdSense</a:t>
            </a:r>
            <a:r>
              <a:rPr lang="en-US" sz="2800" dirty="0" smtClean="0"/>
              <a:t> (</a:t>
            </a:r>
            <a:r>
              <a:rPr lang="ru-RU" sz="2800" dirty="0" smtClean="0"/>
              <a:t>баннеры, контекстная реклама</a:t>
            </a:r>
            <a:r>
              <a:rPr lang="en-US" sz="2800" dirty="0" smtClean="0"/>
              <a:t>)</a:t>
            </a:r>
            <a:r>
              <a:rPr lang="ru-RU" sz="28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/>
              <a:t>Регистрация</a:t>
            </a:r>
            <a:r>
              <a:rPr lang="ru-RU" sz="2800" dirty="0" smtClean="0"/>
              <a:t> </a:t>
            </a:r>
            <a:r>
              <a:rPr lang="ru-RU" sz="2800" dirty="0"/>
              <a:t>в</a:t>
            </a:r>
            <a:r>
              <a:rPr lang="ru-RU" sz="2800" dirty="0" smtClean="0"/>
              <a:t> каталогах;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 smtClean="0"/>
              <a:t>Продвижение</a:t>
            </a:r>
            <a:r>
              <a:rPr lang="ru-RU" sz="2800" dirty="0" smtClean="0"/>
              <a:t> </a:t>
            </a:r>
            <a:r>
              <a:rPr lang="ru-RU" sz="2800" dirty="0"/>
              <a:t>в социальных сетях: </a:t>
            </a:r>
            <a:r>
              <a:rPr lang="en-US" sz="2800" dirty="0" smtClean="0"/>
              <a:t>(</a:t>
            </a:r>
            <a:r>
              <a:rPr lang="en-US" sz="2800" b="1" dirty="0" smtClean="0"/>
              <a:t>SMM</a:t>
            </a:r>
            <a:r>
              <a:rPr lang="en-US" sz="2800" dirty="0" smtClean="0"/>
              <a:t>);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Direct</a:t>
            </a:r>
            <a:r>
              <a:rPr lang="ru-RU" sz="2800" b="1" dirty="0" smtClean="0"/>
              <a:t>-</a:t>
            </a:r>
            <a:r>
              <a:rPr lang="ru-RU" sz="2800" b="1" dirty="0" smtClean="0"/>
              <a:t>маркетинг</a:t>
            </a:r>
            <a:r>
              <a:rPr lang="ru-RU" sz="2800" dirty="0" smtClean="0"/>
              <a:t> (</a:t>
            </a:r>
            <a:r>
              <a:rPr lang="en-US" sz="2800" dirty="0" smtClean="0"/>
              <a:t>email</a:t>
            </a:r>
            <a:r>
              <a:rPr lang="ru-RU" sz="2800" dirty="0" smtClean="0"/>
              <a:t>/</a:t>
            </a:r>
            <a:r>
              <a:rPr lang="en-US" sz="2800" dirty="0" err="1" smtClean="0"/>
              <a:t>sms</a:t>
            </a:r>
            <a:r>
              <a:rPr lang="en-US" sz="2800" dirty="0" smtClean="0"/>
              <a:t> </a:t>
            </a:r>
            <a:r>
              <a:rPr lang="ru-RU" sz="2800" dirty="0" smtClean="0"/>
              <a:t>рассылки</a:t>
            </a:r>
            <a:r>
              <a:rPr lang="en-US" sz="2800" dirty="0" smtClean="0"/>
              <a:t>, </a:t>
            </a:r>
            <a:r>
              <a:rPr lang="ru-RU" sz="2800" dirty="0" smtClean="0"/>
              <a:t>и прочий спам);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O</a:t>
            </a:r>
            <a:r>
              <a:rPr lang="en-US" sz="2800" b="1" dirty="0" smtClean="0"/>
              <a:t>ffline</a:t>
            </a:r>
            <a:r>
              <a:rPr lang="ru-RU" sz="2800" b="1" dirty="0"/>
              <a:t>-</a:t>
            </a:r>
            <a:r>
              <a:rPr lang="ru-RU" sz="2800" b="1" dirty="0" smtClean="0"/>
              <a:t>рекламн</a:t>
            </a:r>
            <a:r>
              <a:rPr lang="ru-RU" sz="2800" b="1" dirty="0" smtClean="0"/>
              <a:t>ая</a:t>
            </a:r>
            <a:r>
              <a:rPr lang="ru-RU" sz="2800" b="1" dirty="0" smtClean="0"/>
              <a:t> кампания;</a:t>
            </a:r>
          </a:p>
          <a:p>
            <a:r>
              <a:rPr lang="ru-RU" sz="2800" b="1" dirty="0"/>
              <a:t> </a:t>
            </a:r>
            <a:r>
              <a:rPr lang="ru-RU" sz="2800" b="1" dirty="0" smtClean="0"/>
              <a:t>     </a:t>
            </a:r>
            <a:r>
              <a:rPr lang="ru-RU" sz="2800" b="1" dirty="0" smtClean="0"/>
              <a:t>…</a:t>
            </a:r>
            <a:endParaRPr lang="ru-RU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900300" y="16816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solidFill>
                  <a:schemeClr val="bg1">
                    <a:lumMod val="50000"/>
                  </a:schemeClr>
                </a:solidFill>
              </a:rPr>
              <a:t>(кто должен этим заниматься?)</a:t>
            </a:r>
            <a:endParaRPr lang="uk-UA" sz="2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39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2531604" y="2551837"/>
            <a:ext cx="71287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8</a:t>
            </a:r>
            <a:r>
              <a:rPr lang="ru-RU" sz="6600" b="1" dirty="0" smtClean="0">
                <a:solidFill>
                  <a:schemeClr val="bg1"/>
                </a:solidFill>
              </a:rPr>
              <a:t>. </a:t>
            </a:r>
            <a:r>
              <a:rPr lang="ru-RU" sz="6600" b="1" dirty="0" smtClean="0">
                <a:solidFill>
                  <a:schemeClr val="bg1"/>
                </a:solidFill>
              </a:rPr>
              <a:t>Завершение работы сайта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7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27448" y="2122835"/>
            <a:ext cx="103691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 smtClean="0">
                <a:solidFill>
                  <a:srgbClr val="C00000"/>
                </a:solidFill>
              </a:rPr>
              <a:t>переделка </a:t>
            </a:r>
            <a:r>
              <a:rPr lang="ru-RU" sz="4400" b="1" dirty="0" smtClean="0">
                <a:solidFill>
                  <a:srgbClr val="C00000"/>
                </a:solidFill>
              </a:rPr>
              <a:t>сайта и чистка </a:t>
            </a:r>
            <a:r>
              <a:rPr lang="ru-RU" sz="4400" b="1" dirty="0" smtClean="0">
                <a:solidFill>
                  <a:srgbClr val="C00000"/>
                </a:solidFill>
              </a:rPr>
              <a:t>истории;</a:t>
            </a:r>
            <a:endParaRPr lang="ru-RU" sz="4400" b="1" dirty="0">
              <a:solidFill>
                <a:srgbClr val="C00000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п</a:t>
            </a:r>
            <a:r>
              <a:rPr lang="ru-RU" sz="4400" b="1" dirty="0" smtClean="0">
                <a:solidFill>
                  <a:srgbClr val="C00000"/>
                </a:solidFill>
              </a:rPr>
              <a:t>ередача </a:t>
            </a:r>
            <a:r>
              <a:rPr lang="ru-RU" sz="4400" b="1" dirty="0">
                <a:solidFill>
                  <a:srgbClr val="C00000"/>
                </a:solidFill>
              </a:rPr>
              <a:t>сайта другому </a:t>
            </a:r>
            <a:r>
              <a:rPr lang="ru-RU" sz="4400" b="1" dirty="0" smtClean="0">
                <a:solidFill>
                  <a:srgbClr val="C00000"/>
                </a:solidFill>
              </a:rPr>
              <a:t>разработчику;</a:t>
            </a:r>
            <a:endParaRPr lang="ru-RU" sz="4400" b="1" dirty="0">
              <a:solidFill>
                <a:srgbClr val="C00000"/>
              </a:solidFill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b="1" dirty="0">
                <a:solidFill>
                  <a:srgbClr val="C00000"/>
                </a:solidFill>
              </a:rPr>
              <a:t>л</a:t>
            </a:r>
            <a:r>
              <a:rPr lang="ru-RU" sz="4400" b="1" dirty="0" smtClean="0">
                <a:solidFill>
                  <a:srgbClr val="C00000"/>
                </a:solidFill>
              </a:rPr>
              <a:t>иквидация сайта.</a:t>
            </a:r>
            <a:endParaRPr lang="ru-RU" sz="4400" b="1" dirty="0">
              <a:solidFill>
                <a:srgbClr val="C00000"/>
              </a:solidFill>
            </a:endParaRPr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80576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/>
              <a:t>8. Завершение работы сайта</a:t>
            </a:r>
            <a:endParaRPr lang="uk-UA" sz="4400" b="1" dirty="0"/>
          </a:p>
        </p:txBody>
      </p:sp>
    </p:spTree>
    <p:extLst>
      <p:ext uri="{BB962C8B-B14F-4D97-AF65-F5344CB8AC3E}">
        <p14:creationId xmlns:p14="http://schemas.microsoft.com/office/powerpoint/2010/main" val="210247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1271464" y="1844825"/>
            <a:ext cx="97930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</a:rPr>
              <a:t>Хороший сайт отличается от плохого </a:t>
            </a:r>
            <a:r>
              <a:rPr lang="ru-RU" sz="6600" b="1" dirty="0" smtClean="0">
                <a:solidFill>
                  <a:schemeClr val="bg1"/>
                </a:solidFill>
              </a:rPr>
              <a:t/>
            </a:r>
            <a:br>
              <a:rPr lang="ru-RU" sz="6600" b="1" dirty="0" smtClean="0">
                <a:solidFill>
                  <a:schemeClr val="bg1"/>
                </a:solidFill>
              </a:rPr>
            </a:br>
            <a:r>
              <a:rPr lang="ru-RU" sz="6600" b="1" dirty="0" smtClean="0">
                <a:solidFill>
                  <a:srgbClr val="FFC000"/>
                </a:solidFill>
              </a:rPr>
              <a:t>проработкой </a:t>
            </a:r>
            <a:r>
              <a:rPr lang="ru-RU" sz="6600" b="1" dirty="0">
                <a:solidFill>
                  <a:srgbClr val="FFC000"/>
                </a:solidFill>
              </a:rPr>
              <a:t>деталей</a:t>
            </a:r>
            <a:endParaRPr lang="uk-UA" sz="66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8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800" b="1" dirty="0" smtClean="0"/>
              <a:t>Но…</a:t>
            </a:r>
            <a:endParaRPr lang="en-US" sz="8800" b="1" dirty="0" smtClean="0"/>
          </a:p>
        </p:txBody>
      </p:sp>
    </p:spTree>
    <p:extLst>
      <p:ext uri="{BB962C8B-B14F-4D97-AF65-F5344CB8AC3E}">
        <p14:creationId xmlns:p14="http://schemas.microsoft.com/office/powerpoint/2010/main" val="112794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20313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https://themewagon.com/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88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Theme Wagon – </a:t>
            </a:r>
            <a:r>
              <a:rPr lang="ru-RU" sz="3600" b="1" dirty="0" smtClean="0"/>
              <a:t>сервис готовых шаблонов</a:t>
            </a:r>
            <a:endParaRPr lang="ru-RU" sz="36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0" y="1206570"/>
            <a:ext cx="5616624" cy="4382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392144" y="1180052"/>
            <a:ext cx="36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«</a:t>
            </a:r>
            <a:r>
              <a:rPr lang="en-US" sz="2400" b="1" dirty="0"/>
              <a:t>Theme Wagon</a:t>
            </a:r>
            <a:r>
              <a:rPr lang="ru-RU" sz="2400" b="1" dirty="0"/>
              <a:t>»</a:t>
            </a:r>
            <a:r>
              <a:rPr lang="en-US" sz="2400" dirty="0"/>
              <a:t> - </a:t>
            </a:r>
            <a:r>
              <a:rPr lang="ru-RU" sz="2400" dirty="0"/>
              <a:t>один из ресурсов которые предлагают верстальщикам </a:t>
            </a:r>
            <a:r>
              <a:rPr lang="ru-RU" sz="2400" b="1" dirty="0"/>
              <a:t>готовые шаблоны</a:t>
            </a:r>
            <a:r>
              <a:rPr lang="ru-RU" sz="2400" dirty="0"/>
              <a:t> (темы) которые могут быть использованы в качестве основы для разработки своих проектов. По большей части шаблоны бесплатны для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373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Домашнее </a:t>
            </a:r>
            <a:r>
              <a:rPr lang="ru-RU" sz="6600" b="1" dirty="0" smtClean="0"/>
              <a:t>задание</a:t>
            </a:r>
            <a:endParaRPr lang="ru-RU" sz="6600" b="1" dirty="0"/>
          </a:p>
        </p:txBody>
      </p:sp>
    </p:spTree>
    <p:extLst>
      <p:ext uri="{BB962C8B-B14F-4D97-AF65-F5344CB8AC3E}">
        <p14:creationId xmlns:p14="http://schemas.microsoft.com/office/powerpoint/2010/main" val="37452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623265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b="1" dirty="0" smtClean="0"/>
              <a:t>Сайт</a:t>
            </a:r>
            <a:endParaRPr lang="uk-UA" sz="8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4868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rgbClr val="C00000"/>
                </a:solidFill>
              </a:rPr>
              <a:t>Маркетинговый инструмент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5190291"/>
            <a:ext cx="1219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/>
            <a:r>
              <a:rPr lang="ru-RU" sz="4800" b="1" dirty="0">
                <a:solidFill>
                  <a:schemeClr val="accent6">
                    <a:lumMod val="75000"/>
                  </a:schemeClr>
                </a:solidFill>
              </a:rPr>
              <a:t>Программный продукт</a:t>
            </a:r>
            <a:endParaRPr lang="uk-UA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Стрелка вниз 1"/>
          <p:cNvSpPr/>
          <p:nvPr/>
        </p:nvSpPr>
        <p:spPr>
          <a:xfrm>
            <a:off x="5375919" y="4244462"/>
            <a:ext cx="1440160" cy="648072"/>
          </a:xfrm>
          <a:prstGeom prst="downArrow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низ 7"/>
          <p:cNvSpPr/>
          <p:nvPr/>
        </p:nvSpPr>
        <p:spPr>
          <a:xfrm rot="10800000">
            <a:off x="5375919" y="1677435"/>
            <a:ext cx="1440160" cy="648072"/>
          </a:xfrm>
          <a:prstGeom prst="downArrow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89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" y="5724545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/>
              <a:t>Пора освежить резюме</a:t>
            </a:r>
            <a:r>
              <a:rPr lang="ru-RU" sz="3200" dirty="0" smtClean="0"/>
              <a:t>…!</a:t>
            </a:r>
            <a:endParaRPr lang="ru-RU" sz="3200" dirty="0"/>
          </a:p>
        </p:txBody>
      </p:sp>
      <p:pic>
        <p:nvPicPr>
          <p:cNvPr id="1026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772" y="1317593"/>
            <a:ext cx="8884740" cy="405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" y="344850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Обновляем резюме</a:t>
            </a:r>
            <a:endParaRPr lang="uk-UA" sz="4000" b="1" dirty="0"/>
          </a:p>
        </p:txBody>
      </p:sp>
    </p:spTree>
    <p:extLst>
      <p:ext uri="{BB962C8B-B14F-4D97-AF65-F5344CB8AC3E}">
        <p14:creationId xmlns:p14="http://schemas.microsoft.com/office/powerpoint/2010/main" val="173092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Будет полезным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26066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2394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Профессиональные инструменты проектирования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030670" y="4653136"/>
            <a:ext cx="2606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https://www.figma.com</a:t>
            </a:r>
            <a:r>
              <a:rPr lang="en-US" b="1" dirty="0" smtClean="0">
                <a:hlinkClick r:id="rId2"/>
              </a:rPr>
              <a:t>/</a:t>
            </a:r>
            <a:endParaRPr lang="uk-UA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04" y="1700808"/>
            <a:ext cx="4947664" cy="2228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412776"/>
            <a:ext cx="5132462" cy="28344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Прямоугольник 15"/>
          <p:cNvSpPr/>
          <p:nvPr/>
        </p:nvSpPr>
        <p:spPr>
          <a:xfrm>
            <a:off x="7872789" y="4653136"/>
            <a:ext cx="2298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5"/>
              </a:rPr>
              <a:t>https://avocode.com/</a:t>
            </a:r>
            <a:endParaRPr lang="uk-UA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015604" y="5428422"/>
            <a:ext cx="860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Инструменты ориентированные на </a:t>
            </a:r>
            <a:r>
              <a:rPr lang="en-US" sz="2400" b="1" dirty="0" smtClean="0"/>
              <a:t>UI/UX</a:t>
            </a:r>
            <a:r>
              <a:rPr lang="ru-RU" sz="2400" b="1" dirty="0" smtClean="0"/>
              <a:t>-дизайнеров </a:t>
            </a:r>
            <a:r>
              <a:rPr lang="ru-RU" sz="2400" dirty="0" smtClean="0"/>
              <a:t>и организации их взаимодействия с командой разработчиков.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12281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267681" y="6002124"/>
            <a:ext cx="39446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2"/>
              </a:rPr>
              <a:t>https://themeforest.net/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99656" y="217897"/>
            <a:ext cx="665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Envato</a:t>
            </a:r>
            <a:r>
              <a:rPr lang="en-US" sz="3600" b="1" dirty="0"/>
              <a:t> Market (ex. </a:t>
            </a:r>
            <a:r>
              <a:rPr lang="en-US" sz="3600" b="1" dirty="0" err="1"/>
              <a:t>ThemeForest</a:t>
            </a:r>
            <a:r>
              <a:rPr lang="en-US" sz="3600" b="1" dirty="0"/>
              <a:t>) 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28204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«</a:t>
            </a:r>
            <a:r>
              <a:rPr lang="en-US" sz="2800" b="1" dirty="0" err="1"/>
              <a:t>Envato</a:t>
            </a:r>
            <a:r>
              <a:rPr lang="en-US" sz="2800" b="1" dirty="0"/>
              <a:t> Market</a:t>
            </a:r>
            <a:r>
              <a:rPr lang="ru-RU" sz="2800" b="1" dirty="0"/>
              <a:t>»</a:t>
            </a:r>
            <a:r>
              <a:rPr lang="en-US" sz="2800" dirty="0"/>
              <a:t> - </a:t>
            </a:r>
            <a:r>
              <a:rPr lang="ru-RU" sz="2800" dirty="0"/>
              <a:t>крупнейший магазин </a:t>
            </a:r>
            <a:r>
              <a:rPr lang="ru-RU" sz="2800" b="1" dirty="0" smtClean="0"/>
              <a:t>платных</a:t>
            </a:r>
            <a:r>
              <a:rPr lang="ru-RU" sz="2800" dirty="0" smtClean="0"/>
              <a:t> готовых </a:t>
            </a:r>
            <a:r>
              <a:rPr lang="ru-RU" sz="2800" dirty="0"/>
              <a:t>шаблонов.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775" y="1412777"/>
            <a:ext cx="6656273" cy="3417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http://artlab.club/uploads/images/00/00/28/2015/06/18/0u4fdd0f63-543a6310-167730d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124744"/>
            <a:ext cx="4405498" cy="2458574"/>
          </a:xfrm>
          <a:prstGeom prst="rect">
            <a:avLst/>
          </a:prstGeom>
          <a:ln>
            <a:solidFill>
              <a:srgbClr val="92D05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78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80576" y="618462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6002124"/>
            <a:ext cx="12191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https://looka.com</a:t>
            </a:r>
            <a:r>
              <a:rPr lang="en-US" sz="2800" b="1" dirty="0" smtClean="0">
                <a:hlinkClick r:id="rId2"/>
              </a:rPr>
              <a:t>/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7841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 smtClean="0"/>
              <a:t>Looka</a:t>
            </a:r>
            <a:endParaRPr lang="ru-RU" sz="3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15719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/>
              <a:t>Looka</a:t>
            </a:r>
            <a:r>
              <a:rPr lang="en-US" sz="3600" b="1" dirty="0" smtClean="0"/>
              <a:t> </a:t>
            </a:r>
            <a:r>
              <a:rPr lang="en-US" sz="3600" dirty="0" smtClean="0"/>
              <a:t>– </a:t>
            </a:r>
            <a:r>
              <a:rPr lang="ru-RU" sz="3600" dirty="0" smtClean="0"/>
              <a:t>сервис генерирующий логотипы</a:t>
            </a:r>
            <a:endParaRPr lang="ru-RU" sz="3600" dirty="0"/>
          </a:p>
        </p:txBody>
      </p:sp>
      <p:pic>
        <p:nvPicPr>
          <p:cNvPr id="3" name="Picture 2" descr="https://cdn.logojoy.com/wp-content/uploads/20201117163112/birdland_banner-1536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3187"/>
            <a:ext cx="4151786" cy="207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logojoy.com/wp-content/uploads/20201117162958/glo_banner-1-1536x76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"/>
          <a:stretch/>
        </p:blipFill>
        <p:spPr bwMode="auto">
          <a:xfrm>
            <a:off x="8184231" y="2073187"/>
            <a:ext cx="4007767" cy="207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cdn.logojoy.com/wp-content/uploads/20201117163031/mississppi_ricks_banner-1-1536x76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74"/>
          <a:stretch/>
        </p:blipFill>
        <p:spPr bwMode="auto">
          <a:xfrm>
            <a:off x="4151784" y="2073187"/>
            <a:ext cx="4032447" cy="2075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9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К следующему </a:t>
            </a:r>
          </a:p>
          <a:p>
            <a:pPr algn="ctr"/>
            <a:r>
              <a:rPr lang="ru-RU" sz="6600" b="1" dirty="0"/>
              <a:t>занятию…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9093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352584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12340" y="332656"/>
            <a:ext cx="121920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300" b="1" dirty="0" smtClean="0"/>
              <a:t>Пора двигаться дальше…</a:t>
            </a:r>
            <a:endParaRPr lang="ru-RU" sz="33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59124" y="5085184"/>
            <a:ext cx="9649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7030A0"/>
                </a:solidFill>
              </a:rPr>
              <a:t>Предварительные знания – лучший помощник</a:t>
            </a:r>
            <a:r>
              <a:rPr lang="ru-RU" sz="2400" dirty="0"/>
              <a:t> в обучении, поэтому к следующему занятию жду, что </a:t>
            </a:r>
            <a:r>
              <a:rPr lang="ru-RU" sz="2400" b="1" dirty="0" smtClean="0">
                <a:solidFill>
                  <a:srgbClr val="00B050"/>
                </a:solidFill>
              </a:rPr>
              <a:t>Вы</a:t>
            </a:r>
            <a:r>
              <a:rPr lang="ru-RU" sz="2400" b="1" dirty="0" smtClean="0"/>
              <a:t> </a:t>
            </a:r>
            <a:r>
              <a:rPr lang="ru-RU" sz="2400" b="1" dirty="0" smtClean="0">
                <a:solidFill>
                  <a:srgbClr val="FF0000"/>
                </a:solidFill>
              </a:rPr>
              <a:t>обязательно</a:t>
            </a:r>
            <a:r>
              <a:rPr lang="ru-RU" sz="2400" b="1" dirty="0" smtClean="0"/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посмотрите ролик…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2340" y="6002124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hlinkClick r:id="rId2"/>
              </a:rPr>
              <a:t>https://</a:t>
            </a:r>
            <a:r>
              <a:rPr lang="en-US" sz="2800" b="1" dirty="0" smtClean="0">
                <a:hlinkClick r:id="rId2"/>
              </a:rPr>
              <a:t>youtu.be/SW_UCzFO7X0?t=167</a:t>
            </a:r>
            <a:endParaRPr lang="uk-UA" sz="2800" b="1" dirty="0"/>
          </a:p>
        </p:txBody>
      </p:sp>
      <p:pic>
        <p:nvPicPr>
          <p:cNvPr id="2" name="Picture 2" descr="https://i.ytimg.com/vi/vgpKEH3rEGs/maxresdefault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50"/>
          <a:stretch/>
        </p:blipFill>
        <p:spPr bwMode="auto">
          <a:xfrm>
            <a:off x="2069698" y="1249015"/>
            <a:ext cx="8027923" cy="3519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5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1. Маркетинговое планирование</a:t>
            </a:r>
            <a:endParaRPr lang="uk-UA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05329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50"/>
                </a:solidFill>
              </a:rPr>
              <a:t>Зачем вам сайт?</a:t>
            </a:r>
            <a:endParaRPr lang="uk-UA" sz="6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3637473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b="1" dirty="0">
                <a:solidFill>
                  <a:srgbClr val="00B0F0"/>
                </a:solidFill>
              </a:rPr>
              <a:t>Каковы его </a:t>
            </a:r>
            <a:r>
              <a:rPr lang="ru-RU" sz="6000" b="1" u="sng" dirty="0">
                <a:solidFill>
                  <a:srgbClr val="00B0F0"/>
                </a:solidFill>
              </a:rPr>
              <a:t>цели</a:t>
            </a:r>
            <a:r>
              <a:rPr lang="ru-RU" sz="6000" b="1" dirty="0">
                <a:solidFill>
                  <a:srgbClr val="00B0F0"/>
                </a:solidFill>
              </a:rPr>
              <a:t> и задачи?</a:t>
            </a:r>
            <a:endParaRPr lang="uk-UA" sz="6000" b="1" dirty="0">
              <a:solidFill>
                <a:srgbClr val="00B0F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522920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Меньше </a:t>
            </a:r>
            <a:r>
              <a:rPr lang="ru-RU" sz="2400" dirty="0" smtClean="0"/>
              <a:t>деталей, </a:t>
            </a:r>
            <a:r>
              <a:rPr lang="ru-RU" sz="2400" b="1" i="1" dirty="0" smtClean="0"/>
              <a:t>не </a:t>
            </a:r>
            <a:r>
              <a:rPr lang="ru-RU" sz="2400" b="1" i="1" dirty="0"/>
              <a:t>обсуждать конкретные </a:t>
            </a:r>
            <a:r>
              <a:rPr lang="ru-RU" sz="2400" b="1" i="1" dirty="0" smtClean="0"/>
              <a:t>технологии</a:t>
            </a:r>
            <a:r>
              <a:rPr lang="ru-RU" sz="2400" dirty="0" smtClean="0"/>
              <a:t>,</a:t>
            </a:r>
            <a:br>
              <a:rPr lang="ru-RU" sz="2400" dirty="0" smtClean="0"/>
            </a:br>
            <a:r>
              <a:rPr lang="ru-RU" sz="2400" dirty="0" smtClean="0"/>
              <a:t> </a:t>
            </a:r>
            <a:r>
              <a:rPr lang="ru-RU" sz="2400" dirty="0"/>
              <a:t>больше </a:t>
            </a:r>
            <a:r>
              <a:rPr lang="ru-RU" sz="2400" dirty="0" smtClean="0"/>
              <a:t>исследования </a:t>
            </a:r>
            <a:r>
              <a:rPr lang="ru-RU" sz="2400" b="1" dirty="0"/>
              <a:t>предметной области </a:t>
            </a:r>
            <a:r>
              <a:rPr lang="ru-RU" sz="2400" dirty="0"/>
              <a:t>и </a:t>
            </a:r>
            <a:r>
              <a:rPr lang="ru-RU" sz="2400" b="1" dirty="0"/>
              <a:t>аналитики</a:t>
            </a:r>
            <a:r>
              <a:rPr lang="ru-RU" sz="2400" dirty="0"/>
              <a:t>.</a:t>
            </a: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99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32656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2. Техническое проектирование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7136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00B0F0"/>
                </a:solidFill>
              </a:rPr>
              <a:t>Кто пишет «ТЗ» и нужно ли его писать?</a:t>
            </a:r>
          </a:p>
          <a:p>
            <a:pPr algn="ctr"/>
            <a:r>
              <a:rPr lang="ru-RU" sz="3600" b="1" dirty="0" smtClean="0">
                <a:solidFill>
                  <a:schemeClr val="accent6">
                    <a:lumMod val="75000"/>
                  </a:schemeClr>
                </a:solidFill>
              </a:rPr>
              <a:t>Как быть с переменами у заказчика?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23731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59496" y="2996952"/>
            <a:ext cx="922560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3200" b="1" dirty="0" smtClean="0"/>
              <a:t>Структура </a:t>
            </a:r>
            <a:r>
              <a:rPr lang="ru-RU" sz="3200" b="1" dirty="0"/>
              <a:t>и функциональность разделов </a:t>
            </a:r>
            <a:r>
              <a:rPr lang="ru-RU" sz="3200" b="1" dirty="0" smtClean="0"/>
              <a:t>сайта;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/>
              <a:t>Применяемые технологии и </a:t>
            </a:r>
            <a:r>
              <a:rPr lang="ru-RU" sz="3200" b="1" dirty="0" smtClean="0"/>
              <a:t>инструменты;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3200" b="1" dirty="0" smtClean="0"/>
              <a:t>Планирование </a:t>
            </a:r>
            <a:r>
              <a:rPr lang="ru-RU" sz="3200" b="1" dirty="0"/>
              <a:t>рабочего времени</a:t>
            </a:r>
            <a:r>
              <a:rPr lang="ru-RU" sz="3200" b="1" dirty="0" smtClean="0"/>
              <a:t>.</a:t>
            </a:r>
            <a:endParaRPr lang="uk-UA" sz="32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23584" y="1268760"/>
            <a:ext cx="63688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000" b="1" strike="sngStrike" dirty="0" smtClean="0">
                <a:solidFill>
                  <a:schemeClr val="bg1">
                    <a:lumMod val="65000"/>
                  </a:schemeClr>
                </a:solidFill>
              </a:rPr>
              <a:t>Техническое задание</a:t>
            </a:r>
          </a:p>
          <a:p>
            <a:pPr algn="ctr"/>
            <a:r>
              <a:rPr lang="ru-RU" sz="4000" b="1" dirty="0" smtClean="0">
                <a:solidFill>
                  <a:srgbClr val="00B050"/>
                </a:solidFill>
              </a:rPr>
              <a:t>Требования</a:t>
            </a:r>
            <a:r>
              <a:rPr lang="en-US" sz="4000" b="1" dirty="0" smtClean="0">
                <a:solidFill>
                  <a:srgbClr val="00B050"/>
                </a:solidFill>
              </a:rPr>
              <a:t> </a:t>
            </a:r>
            <a:r>
              <a:rPr lang="ru-RU" sz="4000" b="1" dirty="0" smtClean="0">
                <a:solidFill>
                  <a:srgbClr val="7030A0"/>
                </a:solidFill>
              </a:rPr>
              <a:t>/</a:t>
            </a:r>
            <a:r>
              <a:rPr lang="ru-RU" sz="4000" b="1" dirty="0" smtClean="0">
                <a:solidFill>
                  <a:srgbClr val="00B050"/>
                </a:solidFill>
              </a:rPr>
              <a:t> </a:t>
            </a:r>
            <a:r>
              <a:rPr lang="en-US" sz="4000" b="1" dirty="0">
                <a:solidFill>
                  <a:srgbClr val="0070C0"/>
                </a:solidFill>
              </a:rPr>
              <a:t>R</a:t>
            </a:r>
            <a:r>
              <a:rPr lang="en-US" sz="4000" b="1" dirty="0" smtClean="0">
                <a:solidFill>
                  <a:srgbClr val="0070C0"/>
                </a:solidFill>
              </a:rPr>
              <a:t>equirements</a:t>
            </a:r>
            <a:r>
              <a:rPr lang="ru-RU" sz="4000" b="1" dirty="0" smtClean="0">
                <a:solidFill>
                  <a:srgbClr val="00B050"/>
                </a:solidFill>
              </a:rPr>
              <a:t> </a:t>
            </a:r>
            <a:endParaRPr lang="uk-UA" sz="4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98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7311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3. Дизайн</a:t>
            </a:r>
            <a:endParaRPr lang="uk-UA" sz="4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547832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</a:rPr>
              <a:t>Соответствует ли дизайн фирменному стилю? </a:t>
            </a:r>
          </a:p>
          <a:p>
            <a:pPr algn="ctr"/>
            <a:r>
              <a:rPr lang="ru-RU" sz="2000" i="1" dirty="0" smtClean="0">
                <a:solidFill>
                  <a:schemeClr val="bg1">
                    <a:lumMod val="50000"/>
                  </a:schemeClr>
                </a:solidFill>
              </a:rPr>
              <a:t>У вас ведь есть фирменный стиль?</a:t>
            </a:r>
            <a:endParaRPr lang="ru-RU" sz="20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285293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err="1">
                <a:solidFill>
                  <a:schemeClr val="accent6">
                    <a:lumMod val="75000"/>
                  </a:schemeClr>
                </a:solidFill>
              </a:rPr>
              <a:t>Вайрфреймы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err="1">
                <a:solidFill>
                  <a:srgbClr val="7030A0"/>
                </a:solidFill>
              </a:rPr>
              <a:t>Мокапы</a:t>
            </a:r>
            <a:r>
              <a:rPr lang="ru-RU" sz="5400" b="1" dirty="0"/>
              <a:t>,</a:t>
            </a:r>
            <a:r>
              <a:rPr lang="ru-RU" sz="5400" b="1" dirty="0">
                <a:solidFill>
                  <a:srgbClr val="00B050"/>
                </a:solidFill>
              </a:rPr>
              <a:t> </a:t>
            </a:r>
            <a:r>
              <a:rPr lang="ru-RU" sz="5400" b="1" dirty="0" smtClean="0">
                <a:solidFill>
                  <a:srgbClr val="0070C0"/>
                </a:solidFill>
              </a:rPr>
              <a:t>Макеты…</a:t>
            </a:r>
            <a:endParaRPr lang="uk-UA" sz="5400" b="1" dirty="0">
              <a:solidFill>
                <a:srgbClr val="00B050"/>
              </a:solidFill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80576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340768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1">
                    <a:lumMod val="50000"/>
                  </a:schemeClr>
                </a:solidFill>
              </a:rPr>
              <a:t>Дизайн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50000"/>
                  </a:schemeClr>
                </a:solidFill>
              </a:rPr>
              <a:t>≠</a:t>
            </a:r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ru-RU" sz="4000" b="1" dirty="0" smtClean="0">
                <a:solidFill>
                  <a:schemeClr val="bg1">
                    <a:lumMod val="50000"/>
                  </a:schemeClr>
                </a:solidFill>
              </a:rPr>
              <a:t>«Наведение красоты»</a:t>
            </a:r>
            <a:endParaRPr lang="ru-RU" sz="4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Проектирование структуры и внешнего вида страниц сайта</a:t>
            </a:r>
            <a:endParaRPr lang="ru-RU" sz="2800" b="1" dirty="0"/>
          </a:p>
        </p:txBody>
      </p:sp>
      <p:sp>
        <p:nvSpPr>
          <p:cNvPr id="8" name="Правая фигурная скобка 7"/>
          <p:cNvSpPr/>
          <p:nvPr/>
        </p:nvSpPr>
        <p:spPr>
          <a:xfrm rot="5400000">
            <a:off x="5699956" y="-1431540"/>
            <a:ext cx="936104" cy="10513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70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3. Дизайн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9479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708353"/>
            <a:ext cx="1219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ayout</a:t>
            </a:r>
            <a:r>
              <a:rPr lang="ru-RU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</a:t>
            </a:r>
            <a:endParaRPr lang="ru-RU" sz="8800" b="1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8886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Раньше терминология была простая</a:t>
            </a:r>
            <a:endParaRPr lang="uk-UA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944070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Layout</a:t>
            </a:r>
            <a:r>
              <a:rPr lang="ru-RU" sz="3200" dirty="0" smtClean="0"/>
              <a:t> –</a:t>
            </a:r>
            <a:r>
              <a:rPr lang="en-US" sz="3200" dirty="0" smtClean="0"/>
              <a:t> </a:t>
            </a:r>
            <a:r>
              <a:rPr lang="ru-RU" sz="3200" dirty="0" smtClean="0"/>
              <a:t>макет страницы («картинка») </a:t>
            </a:r>
            <a:endParaRPr lang="en-US" sz="3200" dirty="0" smtClean="0"/>
          </a:p>
          <a:p>
            <a:pPr algn="ctr"/>
            <a:r>
              <a:rPr lang="en-US" sz="3200" b="1" dirty="0" smtClean="0"/>
              <a:t>Template</a:t>
            </a:r>
            <a:r>
              <a:rPr lang="ru-RU" sz="3200" b="1" dirty="0" smtClean="0"/>
              <a:t> </a:t>
            </a:r>
            <a:r>
              <a:rPr lang="ru-RU" sz="3200" dirty="0" smtClean="0"/>
              <a:t>– сверстанные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97716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6099" y="1780361"/>
            <a:ext cx="58799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ayout</a:t>
            </a:r>
            <a:r>
              <a:rPr lang="ru-RU" sz="8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88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8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emplate</a:t>
            </a:r>
            <a:endParaRPr lang="en-US" sz="8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3265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Потом терминология усложнилась</a:t>
            </a:r>
            <a:endParaRPr lang="uk-UA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-22672" y="5016078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Wireframe</a:t>
            </a:r>
            <a:r>
              <a:rPr lang="en-US" sz="3200" dirty="0" smtClean="0"/>
              <a:t> </a:t>
            </a:r>
            <a:r>
              <a:rPr lang="en-US" sz="3200" dirty="0" smtClean="0"/>
              <a:t>– </a:t>
            </a:r>
            <a:r>
              <a:rPr lang="ru-RU" sz="3200" dirty="0" err="1" smtClean="0"/>
              <a:t>низкодетализированный</a:t>
            </a:r>
            <a:r>
              <a:rPr lang="ru-RU" sz="3200" dirty="0" smtClean="0"/>
              <a:t> макет страницы.</a:t>
            </a:r>
          </a:p>
          <a:p>
            <a:pPr algn="ctr"/>
            <a:r>
              <a:rPr lang="en-US" sz="3200" b="1" dirty="0" smtClean="0"/>
              <a:t>Mockup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ru-RU" sz="3200" dirty="0" err="1" smtClean="0"/>
              <a:t>высокодетализированый</a:t>
            </a:r>
            <a:r>
              <a:rPr lang="ru-RU" sz="3200" dirty="0" smtClean="0"/>
              <a:t> </a:t>
            </a:r>
            <a:r>
              <a:rPr lang="ru-RU" sz="3200" dirty="0"/>
              <a:t>макет страницы</a:t>
            </a:r>
            <a:endParaRPr lang="ru-RU" sz="3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951984" y="1722869"/>
            <a:ext cx="5544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7030A0"/>
                </a:solidFill>
              </a:rPr>
              <a:t>Wireframe</a:t>
            </a:r>
            <a:r>
              <a:rPr lang="en-US" sz="4800" b="1" dirty="0" smtClean="0"/>
              <a:t> </a:t>
            </a:r>
            <a:endParaRPr lang="en-US" sz="4800" b="1" dirty="0"/>
          </a:p>
          <a:p>
            <a:pPr algn="ctr"/>
            <a:r>
              <a:rPr lang="en-US" sz="4800" b="1" dirty="0" smtClean="0">
                <a:solidFill>
                  <a:srgbClr val="00B050"/>
                </a:solidFill>
              </a:rPr>
              <a:t>Mockup</a:t>
            </a:r>
            <a:endParaRPr lang="en-US" sz="4800" b="1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80011" y="1727511"/>
            <a:ext cx="864096" cy="156501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2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667</Words>
  <Application>Microsoft Office PowerPoint</Application>
  <PresentationFormat>Широкоэкранный</PresentationFormat>
  <Paragraphs>150</Paragraphs>
  <Slides>36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0" baseType="lpstr">
      <vt:lpstr>Arial</vt:lpstr>
      <vt:lpstr>Calibri</vt:lpstr>
      <vt:lpstr>Segoe UI Semibold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959</cp:revision>
  <dcterms:created xsi:type="dcterms:W3CDTF">2014-11-20T09:08:59Z</dcterms:created>
  <dcterms:modified xsi:type="dcterms:W3CDTF">2020-11-23T08:54:28Z</dcterms:modified>
</cp:coreProperties>
</file>