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97" r:id="rId2"/>
    <p:sldId id="384" r:id="rId3"/>
    <p:sldId id="385" r:id="rId4"/>
    <p:sldId id="387" r:id="rId5"/>
    <p:sldId id="388" r:id="rId6"/>
    <p:sldId id="386" r:id="rId7"/>
    <p:sldId id="389" r:id="rId8"/>
    <p:sldId id="390" r:id="rId9"/>
    <p:sldId id="391" r:id="rId10"/>
    <p:sldId id="392" r:id="rId11"/>
    <p:sldId id="394" r:id="rId12"/>
    <p:sldId id="395" r:id="rId13"/>
    <p:sldId id="381" r:id="rId14"/>
    <p:sldId id="399" r:id="rId15"/>
    <p:sldId id="398" r:id="rId16"/>
    <p:sldId id="342" r:id="rId17"/>
    <p:sldId id="400" r:id="rId18"/>
    <p:sldId id="371" r:id="rId19"/>
    <p:sldId id="372" r:id="rId20"/>
    <p:sldId id="373" r:id="rId21"/>
    <p:sldId id="370" r:id="rId22"/>
    <p:sldId id="396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14" y="8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34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00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rometheus.org.ua/courses/course-v1:Prometheus+CS50+2019_T1/abou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ru.wikipedia.org/wiki/&#1057;&#1086;&#1073;&#1099;&#1090;&#1080;&#1081;&#1085;&#1086;-&#1086;&#1088;&#1080;&#1077;&#1085;&#1090;&#1080;&#1088;&#1086;&#1074;&#1072;&#1085;&#1085;&#1086;&#1077;_&#1087;&#1088;&#1086;&#1075;&#1088;&#1072;&#1084;&#1084;&#1080;&#1088;&#1086;&#1074;&#1072;&#1085;&#1080;&#1077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48;&#1085;&#1090;&#1077;&#1088;&#1072;&#1082;&#1090;&#1080;&#1074;&#1085;&#1086;&#1089;&#1090;&#1100;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76470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JavaScript – </a:t>
            </a:r>
            <a:r>
              <a:rPr lang="ru-RU" sz="5400" b="1" dirty="0">
                <a:latin typeface="+mj-lt"/>
                <a:ea typeface="+mj-ea"/>
                <a:cs typeface="+mj-cs"/>
              </a:rPr>
              <a:t>императивный язык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3532" y="2017589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Императивные</a:t>
            </a:r>
            <a:r>
              <a:rPr lang="ru-RU" sz="2400" dirty="0"/>
              <a:t> языки (как правило языки программирования относятся к этой категории) – языки состоящие из инструкций (малых действий, «шагов») выполняемых в определённой последовательности. Тем самым код на императивном языке описывает путь достижения желаемого результата. 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92544" y="59492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532" y="4581128"/>
            <a:ext cx="831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Отличительная черта императивных языков</a:t>
            </a:r>
            <a:r>
              <a:rPr lang="ru-RU" sz="2400" dirty="0"/>
              <a:t>: работа (обработка) данных, описание логики (ветвления) работы программы.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425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11869"/>
            <a:ext cx="1219199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JavaScript?</a:t>
            </a:r>
            <a:endParaRPr lang="uk-UA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213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128301" y="1340768"/>
            <a:ext cx="3751675" cy="2232248"/>
            <a:chOff x="1949262" y="1340768"/>
            <a:chExt cx="3751675" cy="2232248"/>
          </a:xfrm>
        </p:grpSpPr>
        <p:pic>
          <p:nvPicPr>
            <p:cNvPr id="1026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2" y="1340768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2130837" y="1979838"/>
              <a:ext cx="86409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76510" y="1979839"/>
              <a:ext cx="21566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Nam </a:t>
              </a:r>
              <a:r>
                <a:rPr lang="en-US" sz="800" dirty="0" err="1"/>
                <a:t>rutrum</a:t>
              </a:r>
              <a:r>
                <a:rPr lang="en-US" sz="800" dirty="0"/>
                <a:t> vitae </a:t>
              </a:r>
              <a:r>
                <a:rPr lang="en-US" sz="800" dirty="0" err="1"/>
                <a:t>orci</a:t>
              </a:r>
              <a:r>
                <a:rPr lang="en-US" sz="800" dirty="0"/>
                <a:t> </a:t>
              </a:r>
              <a:r>
                <a:rPr lang="en-US" sz="800" dirty="0" err="1"/>
                <a:t>eget</a:t>
              </a:r>
              <a:r>
                <a:rPr lang="en-US" sz="800" dirty="0"/>
                <a:t> </a:t>
              </a:r>
              <a:r>
                <a:rPr lang="en-US" sz="800" dirty="0" err="1"/>
                <a:t>iaculis</a:t>
              </a:r>
              <a:r>
                <a:rPr lang="en-US" sz="800" dirty="0"/>
                <a:t>. </a:t>
              </a:r>
              <a:r>
                <a:rPr lang="en-US" sz="800" dirty="0" err="1"/>
                <a:t>Praesent</a:t>
              </a:r>
              <a:r>
                <a:rPr lang="en-US" sz="800" dirty="0"/>
                <a:t> quam </a:t>
              </a:r>
              <a:r>
                <a:rPr lang="en-US" sz="800" dirty="0" err="1"/>
                <a:t>massa</a:t>
              </a:r>
              <a:r>
                <a:rPr lang="en-US" sz="800" dirty="0"/>
                <a:t>, </a:t>
              </a:r>
              <a:r>
                <a:rPr lang="en-US" sz="800" dirty="0" err="1"/>
                <a:t>volutpat</a:t>
              </a:r>
              <a:r>
                <a:rPr lang="en-US" sz="800" dirty="0"/>
                <a:t> in ante id,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tincidunt</a:t>
              </a:r>
              <a:r>
                <a:rPr lang="en-US" sz="800" dirty="0"/>
                <a:t> </a:t>
              </a:r>
              <a:r>
                <a:rPr lang="en-US" sz="800" dirty="0" err="1"/>
                <a:t>neque</a:t>
              </a:r>
              <a:r>
                <a:rPr lang="en-US" sz="800" dirty="0"/>
                <a:t>. </a:t>
              </a:r>
              <a:r>
                <a:rPr lang="en-US" sz="800" dirty="0" err="1"/>
                <a:t>Morbi</a:t>
              </a:r>
              <a:r>
                <a:rPr lang="en-US" sz="800" dirty="0"/>
                <a:t> in </a:t>
              </a:r>
              <a:r>
                <a:rPr lang="en-US" sz="800" dirty="0" err="1"/>
                <a:t>arcu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, </a:t>
              </a:r>
              <a:r>
                <a:rPr lang="en-US" sz="800" dirty="0" err="1"/>
                <a:t>eleifend</a:t>
              </a:r>
              <a:r>
                <a:rPr lang="en-US" sz="800" dirty="0"/>
                <a:t> libero </a:t>
              </a:r>
              <a:r>
                <a:rPr lang="en-US" sz="800" dirty="0" err="1"/>
                <a:t>eu</a:t>
              </a:r>
              <a:r>
                <a:rPr lang="en-US" sz="800" dirty="0"/>
                <a:t>, </a:t>
              </a:r>
              <a:r>
                <a:rPr lang="en-US" sz="800" dirty="0" err="1"/>
                <a:t>sollicitudin</a:t>
              </a:r>
              <a:r>
                <a:rPr lang="en-US" sz="800" dirty="0"/>
                <a:t> </a:t>
              </a:r>
              <a:r>
                <a:rPr lang="en-US" sz="800" dirty="0" err="1"/>
                <a:t>urna</a:t>
              </a:r>
              <a:r>
                <a:rPr lang="en-US" sz="800" dirty="0"/>
                <a:t>. </a:t>
              </a:r>
              <a:r>
                <a:rPr lang="en-US" sz="800" dirty="0" err="1"/>
                <a:t>Vestibulum</a:t>
              </a:r>
              <a:r>
                <a:rPr lang="en-US" sz="800" dirty="0"/>
                <a:t> non </a:t>
              </a:r>
              <a:r>
                <a:rPr lang="en-US" sz="800" dirty="0" err="1"/>
                <a:t>erat</a:t>
              </a:r>
              <a:r>
                <a:rPr lang="en-US" sz="800" dirty="0"/>
                <a:t> </a:t>
              </a:r>
              <a:r>
                <a:rPr lang="en-US" sz="800" dirty="0" err="1"/>
                <a:t>erat</a:t>
              </a:r>
              <a:r>
                <a:rPr lang="en-US" sz="800" dirty="0"/>
                <a:t>. </a:t>
              </a:r>
              <a:endParaRPr lang="ru-RU" sz="800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2128300" y="4077072"/>
            <a:ext cx="3751675" cy="2232248"/>
            <a:chOff x="6517441" y="3763357"/>
            <a:chExt cx="3751675" cy="2232248"/>
          </a:xfrm>
        </p:grpSpPr>
        <p:pic>
          <p:nvPicPr>
            <p:cNvPr id="12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441" y="3763357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Прямоугольник 12"/>
            <p:cNvSpPr/>
            <p:nvPr/>
          </p:nvSpPr>
          <p:spPr>
            <a:xfrm>
              <a:off x="6699016" y="4402428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689" y="4402428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699016" y="4879481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699016" y="5364215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4689" y="4879481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44689" y="5341146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72064" y="2084653"/>
            <a:ext cx="34969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Изменение содержимого страницы (</a:t>
            </a:r>
            <a:r>
              <a:rPr lang="ru-RU" sz="2800" i="1" dirty="0"/>
              <a:t>в первую очередь </a:t>
            </a:r>
            <a:r>
              <a:rPr lang="ru-RU" sz="2800" b="1" i="1" dirty="0"/>
              <a:t>данных</a:t>
            </a:r>
            <a:r>
              <a:rPr lang="ru-RU" sz="2800" dirty="0" smtClean="0"/>
              <a:t>)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ru-RU" sz="2800" dirty="0" smtClean="0"/>
              <a:t>А </a:t>
            </a:r>
            <a:r>
              <a:rPr lang="ru-RU" sz="2800" dirty="0"/>
              <a:t>за содержимое страницы отвечает </a:t>
            </a:r>
            <a:r>
              <a:rPr lang="ru-RU" sz="2800" b="1" dirty="0"/>
              <a:t>разметка</a:t>
            </a:r>
            <a:r>
              <a:rPr lang="ru-RU" sz="2800" dirty="0" smtClean="0"/>
              <a:t>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11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476672"/>
            <a:ext cx="121920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</a:t>
            </a:r>
            <a:endParaRPr lang="uk-UA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847146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1. </a:t>
            </a:r>
            <a:r>
              <a:rPr lang="ru-RU" sz="2600" dirty="0"/>
              <a:t>Манипуляция элементами (тегами) </a:t>
            </a:r>
            <a:r>
              <a:rPr lang="en-US" sz="2600" dirty="0"/>
              <a:t>HTML</a:t>
            </a:r>
            <a:r>
              <a:rPr lang="ru-RU" sz="2600" dirty="0"/>
              <a:t>-страницы </a:t>
            </a:r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(когда страница уже в браузере посетителя); </a:t>
            </a:r>
            <a:endParaRPr lang="uk-UA" sz="3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97820" y="2854678"/>
            <a:ext cx="790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/>
              <a:t>А если конкретнее, то: </a:t>
            </a:r>
            <a:r>
              <a:rPr lang="ru-RU" b="1" i="1" dirty="0"/>
              <a:t>изменять разметку документа</a:t>
            </a:r>
            <a:r>
              <a:rPr lang="ru-RU" i="1" dirty="0"/>
              <a:t>. Ведь браузер «нарисует» только то что описано в разметке. </a:t>
            </a:r>
            <a:endParaRPr lang="uk-UA" i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437112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2. </a:t>
            </a:r>
            <a:r>
              <a:rPr lang="ru-RU" sz="2600" dirty="0"/>
              <a:t>Делать что-то в ответ на действия пользователя</a:t>
            </a:r>
            <a:endParaRPr lang="ru-RU" sz="2400" i="1" dirty="0"/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(реагировать на действия пользователя). 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221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3. На практике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3204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359" r="11169" b="7051"/>
          <a:stretch/>
        </p:blipFill>
        <p:spPr>
          <a:xfrm>
            <a:off x="695399" y="987028"/>
            <a:ext cx="5904657" cy="474622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86612" y="768911"/>
            <a:ext cx="523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3200" b="1" dirty="0"/>
              <a:t>«</a:t>
            </a:r>
            <a:r>
              <a:rPr lang="ru-RU" sz="3200" b="1" dirty="0" err="1" smtClean="0"/>
              <a:t>Листалка</a:t>
            </a:r>
            <a:r>
              <a:rPr lang="ru-RU" sz="3200" b="1" dirty="0" smtClean="0"/>
              <a:t>»</a:t>
            </a:r>
            <a:r>
              <a:rPr lang="en-US" sz="3200" b="1" dirty="0"/>
              <a:t> </a:t>
            </a:r>
            <a:r>
              <a:rPr lang="ru-RU" sz="3200" b="1" dirty="0" smtClean="0"/>
              <a:t>фотографий</a:t>
            </a:r>
            <a:endParaRPr lang="uk-UA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67464" y="1844824"/>
            <a:ext cx="4174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 </a:t>
            </a:r>
            <a:r>
              <a:rPr lang="en-US" sz="2400" b="1" dirty="0">
                <a:solidFill>
                  <a:srgbClr val="00B050"/>
                </a:solidFill>
              </a:rPr>
              <a:t>JavaScript</a:t>
            </a:r>
            <a:r>
              <a:rPr lang="en-US" sz="2400" dirty="0"/>
              <a:t> – </a:t>
            </a:r>
            <a:r>
              <a:rPr lang="ru-RU" sz="2400" dirty="0"/>
              <a:t>изменять разметку страницы, ссылка на изображение в теге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img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src</a:t>
            </a:r>
            <a:r>
              <a:rPr lang="en-US" sz="2400" b="1" dirty="0" smtClean="0">
                <a:solidFill>
                  <a:srgbClr val="00B050"/>
                </a:solidFill>
              </a:rPr>
              <a:t>=‘…’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ru-RU" sz="2400" dirty="0"/>
              <a:t>тоже относиться к разметке </a:t>
            </a:r>
            <a:r>
              <a:rPr lang="ru-RU" sz="2400" dirty="0" smtClean="0"/>
              <a:t>страницы…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67464" y="4413011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</a:t>
            </a:r>
            <a:r>
              <a:rPr lang="ru-RU" sz="2400" dirty="0" smtClean="0"/>
              <a:t>шаблоном </a:t>
            </a:r>
            <a:r>
              <a:rPr lang="ru-RU" sz="2400" dirty="0" smtClean="0"/>
              <a:t>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-demo-example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</a:t>
            </a:r>
            <a:r>
              <a:rPr lang="en-US" sz="6000" b="1" dirty="0" smtClean="0"/>
              <a:t>JavaScript</a:t>
            </a:r>
            <a:r>
              <a:rPr lang="ru-RU" sz="6000" b="1" dirty="0" smtClean="0"/>
              <a:t> – язык </a:t>
            </a:r>
            <a:br>
              <a:rPr lang="ru-RU" sz="6000" b="1" dirty="0" smtClean="0"/>
            </a:br>
            <a:r>
              <a:rPr lang="ru-RU" sz="6000" b="1" dirty="0" smtClean="0"/>
              <a:t>программирования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35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445224"/>
            <a:ext cx="12192000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Три базовые технологии </a:t>
            </a:r>
            <a:r>
              <a:rPr lang="en-US" sz="3600" b="1" dirty="0" smtClean="0"/>
              <a:t>Front End </a:t>
            </a:r>
            <a:r>
              <a:rPr lang="ru-RU" sz="3600" b="1" dirty="0" smtClean="0"/>
              <a:t>разработки</a:t>
            </a:r>
            <a:endParaRPr lang="ru-RU" sz="36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958" y="1196752"/>
            <a:ext cx="10122083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564904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79" y="3212976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679" y="3841884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15679" y="4437112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679" y="4994012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413792"/>
            <a:ext cx="12192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</a:t>
            </a:r>
            <a:r>
              <a:rPr lang="ru-RU" sz="3600" b="1" dirty="0"/>
              <a:t> </a:t>
            </a:r>
            <a:r>
              <a:rPr lang="en-US" sz="3600" b="1" dirty="0" smtClean="0"/>
              <a:t>–</a:t>
            </a:r>
            <a:r>
              <a:rPr lang="ru-RU" sz="3600" b="1" dirty="0" smtClean="0"/>
              <a:t> язы</a:t>
            </a:r>
            <a:r>
              <a:rPr lang="ru-RU" sz="3600" b="1" dirty="0" smtClean="0"/>
              <a:t>к</a:t>
            </a:r>
            <a:r>
              <a:rPr lang="ru-RU" sz="3600" b="1" dirty="0" smtClean="0"/>
              <a:t> </a:t>
            </a:r>
            <a:r>
              <a:rPr lang="ru-RU" sz="3600" b="1" dirty="0"/>
              <a:t>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288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его </a:t>
            </a:r>
            <a:r>
              <a:rPr lang="ru-RU" sz="3200" i="1" dirty="0" smtClean="0"/>
              <a:t>«составные части»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858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5. Алгоритм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3992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63894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Алгоритм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27448" y="1196752"/>
            <a:ext cx="10153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Задача: </a:t>
            </a:r>
            <a:r>
              <a:rPr lang="ru-RU" sz="3200" dirty="0" smtClean="0"/>
              <a:t>Скрипт</a:t>
            </a:r>
            <a:r>
              <a:rPr lang="ru-RU" sz="3200" dirty="0"/>
              <a:t> </a:t>
            </a:r>
            <a:r>
              <a:rPr lang="ru-RU" sz="3200" dirty="0" smtClean="0"/>
              <a:t>должен </a:t>
            </a:r>
            <a:r>
              <a:rPr lang="ru-RU" sz="3200" dirty="0" smtClean="0"/>
              <a:t>рассчитывать </a:t>
            </a:r>
            <a:r>
              <a:rPr lang="ru-RU" sz="3200" dirty="0"/>
              <a:t>сколько гривен </a:t>
            </a:r>
            <a:r>
              <a:rPr lang="ru-RU" sz="3200" b="1" dirty="0"/>
              <a:t>в день</a:t>
            </a:r>
            <a:r>
              <a:rPr lang="ru-RU" sz="3200" dirty="0"/>
              <a:t> </a:t>
            </a:r>
            <a:r>
              <a:rPr lang="ru-RU" sz="3200" dirty="0" smtClean="0"/>
              <a:t>приносит вкладчику </a:t>
            </a:r>
            <a:r>
              <a:rPr lang="ru-RU" sz="3200" dirty="0"/>
              <a:t>депозит размещенный на </a:t>
            </a:r>
            <a:r>
              <a:rPr lang="ru-RU" sz="3200" b="1" dirty="0"/>
              <a:t>полтора года</a:t>
            </a:r>
            <a:r>
              <a:rPr lang="ru-RU" sz="3200" dirty="0"/>
              <a:t> </a:t>
            </a:r>
            <a:r>
              <a:rPr lang="ru-RU" sz="3200" dirty="0" smtClean="0"/>
              <a:t>по</a:t>
            </a:r>
            <a:r>
              <a:rPr lang="en-US" sz="3200" dirty="0" smtClean="0"/>
              <a:t> </a:t>
            </a:r>
            <a:r>
              <a:rPr lang="ru-RU" sz="3200" dirty="0" smtClean="0"/>
              <a:t>ставке в </a:t>
            </a:r>
            <a:r>
              <a:rPr lang="ru-RU" sz="3200" b="1" dirty="0" smtClean="0"/>
              <a:t>20%</a:t>
            </a:r>
            <a:r>
              <a:rPr lang="ru-RU" sz="3200" dirty="0" smtClean="0"/>
              <a:t> </a:t>
            </a:r>
            <a:r>
              <a:rPr lang="ru-RU" sz="3200" dirty="0"/>
              <a:t>годовых?</a:t>
            </a:r>
            <a:endParaRPr lang="uk-UA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7448" y="28529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Проблемы: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095654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7448" y="3478356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400" i="1" dirty="0"/>
              <a:t>Дан недостаточный объём данных или часть данных задана неявно, нужно уточнять;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Часть данных </a:t>
            </a:r>
            <a:r>
              <a:rPr lang="ru-RU" sz="2400" i="1" dirty="0" smtClean="0"/>
              <a:t>избыточна;</a:t>
            </a:r>
            <a:r>
              <a:rPr lang="ru-RU" sz="2400" i="1" dirty="0"/>
              <a:t/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Есть сторонние факторы, не известные заранее, </a:t>
            </a:r>
            <a:r>
              <a:rPr lang="ru-RU" sz="2400" i="1" dirty="0" smtClean="0"/>
              <a:t>но влияющие </a:t>
            </a:r>
            <a:r>
              <a:rPr lang="ru-RU" sz="2400" i="1" dirty="0"/>
              <a:t>на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316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1. </a:t>
            </a:r>
            <a:r>
              <a:rPr lang="ru-RU" sz="6000" b="1" dirty="0" smtClean="0"/>
              <a:t>Интерактивное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ru-RU" sz="6000" b="1" dirty="0" smtClean="0"/>
              <a:t>Программное </a:t>
            </a:r>
            <a:endParaRPr lang="ru-RU" sz="6000" b="1" dirty="0"/>
          </a:p>
          <a:p>
            <a:pPr algn="ctr"/>
            <a:r>
              <a:rPr lang="ru-RU" sz="6000" b="1" dirty="0"/>
              <a:t>О</a:t>
            </a:r>
            <a:r>
              <a:rPr lang="ru-RU" sz="6000" b="1" dirty="0" smtClean="0"/>
              <a:t>беспечение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58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063552" y="2411595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B050"/>
                </a:solidFill>
              </a:rPr>
              <a:t>Алгоритм: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063553" y="2915651"/>
            <a:ext cx="3035959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/>
              <a:t>1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Уточняем сумму депозита.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63552" y="342144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2.</a:t>
            </a:r>
            <a:r>
              <a:rPr lang="en-US" dirty="0"/>
              <a:t> </a:t>
            </a:r>
            <a:r>
              <a:rPr lang="ru-RU" dirty="0"/>
              <a:t>Рассчитываем сколько будет дохода за целый год</a:t>
            </a:r>
            <a:r>
              <a:rPr lang="en-US" dirty="0"/>
              <a:t>: </a:t>
            </a:r>
          </a:p>
          <a:p>
            <a:pPr marL="342900" indent="-342900" algn="ctr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Доход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умма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*(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20%/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100)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063552" y="406952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3. Считаем доход за 1 день</a:t>
            </a:r>
            <a:r>
              <a:rPr lang="en-US" dirty="0"/>
              <a:t>: </a:t>
            </a:r>
          </a:p>
          <a:p>
            <a:pPr marL="342900" indent="-342900" algn="ctr"/>
            <a:r>
              <a:rPr lang="ru-RU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= Доход /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Количество_дней_в_году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63552" y="5507939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5. Учитываем налог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Доход_день_после_налога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Сумма налога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063553" y="6156011"/>
            <a:ext cx="2585195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ru-RU" dirty="0"/>
              <a:t>6.</a:t>
            </a:r>
            <a:r>
              <a:rPr lang="en-US" dirty="0"/>
              <a:t> </a:t>
            </a:r>
            <a:r>
              <a:rPr lang="ru-RU" dirty="0"/>
              <a:t>Выводим результаты.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063552" y="4820376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4. </a:t>
            </a:r>
            <a:r>
              <a:rPr lang="ru-RU" dirty="0" err="1"/>
              <a:t>Расчитываем</a:t>
            </a:r>
            <a:r>
              <a:rPr lang="ru-RU" dirty="0"/>
              <a:t> налоги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Сумма_налога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(18% + 1,5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/100);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116632"/>
            <a:ext cx="1219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Алгоритмы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063552" y="105273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Задача: </a:t>
            </a:r>
            <a:r>
              <a:rPr lang="ru-RU" sz="2400" dirty="0" smtClean="0"/>
              <a:t>Скрипт</a:t>
            </a:r>
            <a:r>
              <a:rPr lang="ru-RU" sz="2400" dirty="0"/>
              <a:t> </a:t>
            </a:r>
            <a:r>
              <a:rPr lang="ru-RU" sz="2400" dirty="0" smtClean="0"/>
              <a:t>должен </a:t>
            </a:r>
            <a:r>
              <a:rPr lang="ru-RU" sz="2400" dirty="0" smtClean="0"/>
              <a:t>рассчитывать </a:t>
            </a:r>
            <a:r>
              <a:rPr lang="ru-RU" sz="2400" dirty="0"/>
              <a:t>сколько гривен </a:t>
            </a:r>
            <a:r>
              <a:rPr lang="ru-RU" sz="2400" b="1" dirty="0"/>
              <a:t>в день</a:t>
            </a:r>
            <a:r>
              <a:rPr lang="ru-RU" sz="2400" dirty="0"/>
              <a:t> </a:t>
            </a:r>
            <a:r>
              <a:rPr lang="ru-RU" sz="2400" dirty="0" smtClean="0"/>
              <a:t>приносит вкладчику </a:t>
            </a:r>
            <a:r>
              <a:rPr lang="ru-RU" sz="2400" dirty="0"/>
              <a:t>депозит размещенный на </a:t>
            </a:r>
            <a:r>
              <a:rPr lang="ru-RU" sz="2400" b="1" dirty="0"/>
              <a:t>полтора года</a:t>
            </a:r>
            <a:r>
              <a:rPr lang="ru-RU" sz="2400" dirty="0"/>
              <a:t> </a:t>
            </a:r>
            <a:r>
              <a:rPr lang="ru-RU" sz="2400" dirty="0" smtClean="0"/>
              <a:t>по</a:t>
            </a:r>
            <a:r>
              <a:rPr lang="en-US" sz="2400" dirty="0" smtClean="0"/>
              <a:t> </a:t>
            </a:r>
            <a:r>
              <a:rPr lang="ru-RU" sz="2400" dirty="0" smtClean="0"/>
              <a:t>ставке в </a:t>
            </a:r>
            <a:r>
              <a:rPr lang="ru-RU" sz="2400" b="1" dirty="0" smtClean="0"/>
              <a:t>20%</a:t>
            </a:r>
            <a:r>
              <a:rPr lang="ru-RU" sz="2400" dirty="0" smtClean="0"/>
              <a:t> </a:t>
            </a:r>
            <a:r>
              <a:rPr lang="ru-RU" sz="2400" dirty="0"/>
              <a:t>годовых?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4969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50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0992544" y="61786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39272"/>
            <a:ext cx="12192000" cy="79208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Prometheus</a:t>
            </a:r>
            <a:r>
              <a:rPr lang="ru-RU" sz="3200" b="1" dirty="0" smtClean="0"/>
              <a:t> </a:t>
            </a:r>
            <a:r>
              <a:rPr lang="en-US" sz="3200" b="1" dirty="0" smtClean="0"/>
              <a:t>| Harvard </a:t>
            </a:r>
            <a:r>
              <a:rPr lang="en-US" sz="3200" b="1" dirty="0"/>
              <a:t>CS50 |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v.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lang="uk-U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 descr="https://media.licdn.com/mpr/mpr/AAEAAQAAAAAAAAOWAAAAJDQyMDlhMGE0LWQzNDctNDM4OC1hNjMxLTg3YmJhNGVlYzkyO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378" y="1628800"/>
            <a:ext cx="7056784" cy="404916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908720"/>
            <a:ext cx="1648120" cy="206280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816568" y="5903464"/>
            <a:ext cx="90010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4"/>
              </a:rPr>
              <a:t>https://</a:t>
            </a:r>
            <a:r>
              <a:rPr lang="en-US" b="1" dirty="0">
                <a:hlinkClick r:id="rId4"/>
              </a:rPr>
              <a:t>courses.prometheus.org.ua/courses/course-v1:Prometheus+CS50+2019_T1/about</a:t>
            </a:r>
            <a:endParaRPr lang="ru-RU" sz="2400" b="1" dirty="0"/>
          </a:p>
        </p:txBody>
      </p:sp>
      <p:sp>
        <p:nvSpPr>
          <p:cNvPr id="9" name="TextBox 11"/>
          <p:cNvSpPr txBox="1"/>
          <p:nvPr/>
        </p:nvSpPr>
        <p:spPr>
          <a:xfrm>
            <a:off x="8472264" y="2314555"/>
            <a:ext cx="3045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Вводный курс по компьютерным наукам (</a:t>
            </a:r>
            <a:r>
              <a:rPr lang="en-US" sz="2400" i="1" dirty="0" smtClean="0"/>
              <a:t>Computer Science</a:t>
            </a:r>
            <a:r>
              <a:rPr lang="ru-RU" sz="2400" dirty="0" smtClean="0"/>
              <a:t>) и основам программирования от </a:t>
            </a:r>
            <a:r>
              <a:rPr lang="ru-RU" sz="2400" b="1" dirty="0" smtClean="0"/>
              <a:t>Гарвардского</a:t>
            </a:r>
            <a:r>
              <a:rPr lang="ru-RU" sz="2400" dirty="0" smtClean="0"/>
              <a:t> </a:t>
            </a:r>
            <a:r>
              <a:rPr lang="ru-RU" sz="2400" b="1" dirty="0" smtClean="0"/>
              <a:t>университета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51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.pinimg.com/originals/4a/e6/ce/4ae6ce356cdd6505e55261fde9f2a51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3404" r="2500" b="3538"/>
          <a:stretch/>
        </p:blipFill>
        <p:spPr bwMode="auto">
          <a:xfrm>
            <a:off x="-96687" y="10515"/>
            <a:ext cx="9001000" cy="6847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264352" y="2156984"/>
            <a:ext cx="2711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000" dirty="0" smtClean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000" b="1" dirty="0" smtClean="0">
                <a:solidFill>
                  <a:srgbClr val="0070C0"/>
                </a:solidFill>
              </a:rPr>
              <a:t>/Википедия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2524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572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img00.deviantart.net/0339/i/2012/182/c/c/ios_smooth_gui_psd__inspired_by_ios_6__by_theintenseplayer-d55mu7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417" r="58856" b="3704"/>
          <a:stretch/>
        </p:blipFill>
        <p:spPr bwMode="auto">
          <a:xfrm>
            <a:off x="0" y="0"/>
            <a:ext cx="617280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48128" y="620688"/>
            <a:ext cx="41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Элементы интерфейса первых версий </a:t>
            </a:r>
            <a:r>
              <a:rPr lang="en-US" sz="2400" b="1" dirty="0"/>
              <a:t>iOS.</a:t>
            </a:r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48128" y="2060848"/>
            <a:ext cx="3071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400" dirty="0" smtClean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400" b="1" dirty="0" smtClean="0">
                <a:solidFill>
                  <a:srgbClr val="0070C0"/>
                </a:solidFill>
              </a:rPr>
              <a:t>/Википедия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033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786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http://idesignstudio.net/wp-content/uploads/2015/04/07_Car_Branding_Mockup_02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710" y="1725256"/>
            <a:ext cx="3429393" cy="227898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https://privatbank.ua/img/bankomat.jpg"/>
          <p:cNvPicPr>
            <a:picLocks noChangeAspect="1" noChangeArrowheads="1"/>
          </p:cNvPicPr>
          <p:nvPr/>
        </p:nvPicPr>
        <p:blipFill>
          <a:blip r:embed="rId3" cstate="print"/>
          <a:srcRect b="5249"/>
          <a:stretch>
            <a:fillRect/>
          </a:stretch>
        </p:blipFill>
        <p:spPr bwMode="auto">
          <a:xfrm>
            <a:off x="8470570" y="1737323"/>
            <a:ext cx="1827804" cy="226774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" y="465313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Событийная модель управления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-1" y="476672"/>
            <a:ext cx="12192001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Интерактивное программное обеспечение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5589240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hlinkClick r:id="rId4"/>
              </a:rPr>
              <a:t>https://ru.wikipedia.org/wiki/Событийно-ориентированное_программирование</a:t>
            </a:r>
            <a:endParaRPr lang="uk-UA" sz="2000" b="1" dirty="0"/>
          </a:p>
        </p:txBody>
      </p:sp>
      <p:pic>
        <p:nvPicPr>
          <p:cNvPr id="1026" name="Picture 2" descr="Mythos Duo Bean To Cup Fully Automatic Coffee Mach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92" y="1726033"/>
            <a:ext cx="2278209" cy="227820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33772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Интерактивное программное обеспечение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817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alculator app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3" y="1199322"/>
            <a:ext cx="2554677" cy="454391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04" y="1261348"/>
            <a:ext cx="2751096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Ð ÐµÐ·ÑÐ»ÑÑÐ°Ñ Ð¿Ð¾ÑÑÐºÑ Ð·Ð¾Ð±ÑÐ°Ð¶ÐµÐ½Ñ Ð·Ð° Ð·Ð°Ð¿Ð¸ÑÐ¾Ð¼ &quot;telegram app io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03" y="1261348"/>
            <a:ext cx="2565225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624087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hlinkClick r:id="rId5"/>
              </a:rPr>
              <a:t>https://ru.wikipedia.org/wiki/Интерактивность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4028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 Интерактивное </a:t>
            </a:r>
            <a:r>
              <a:rPr lang="ru-RU" sz="6000" b="1" dirty="0"/>
              <a:t>программное </a:t>
            </a:r>
          </a:p>
          <a:p>
            <a:pPr algn="ctr"/>
            <a:r>
              <a:rPr lang="ru-RU" sz="6000" b="1" dirty="0"/>
              <a:t>обеспечение </a:t>
            </a:r>
          </a:p>
          <a:p>
            <a:pPr algn="ctr"/>
            <a:r>
              <a:rPr lang="ru-RU" sz="6000" b="1" dirty="0">
                <a:solidFill>
                  <a:srgbClr val="FFFF00"/>
                </a:solidFill>
              </a:rPr>
              <a:t>…в браузере…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HTML</a:t>
            </a:r>
            <a:r>
              <a:rPr lang="ru-RU" sz="5400" b="1" dirty="0">
                <a:latin typeface="+mj-lt"/>
                <a:ea typeface="+mj-ea"/>
                <a:cs typeface="+mj-cs"/>
              </a:rPr>
              <a:t> статичен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886" y="4293096"/>
            <a:ext cx="1021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 того как страница загрузиться в браузер она остаётся неизменной, информация на ней не изменяется. Чтобы получить другую информацию, нужно загрузить другую страницу. Однако пользователи (поработав </a:t>
            </a:r>
            <a:r>
              <a:rPr lang="ru-RU" sz="2400" dirty="0" smtClean="0"/>
              <a:t>с </a:t>
            </a:r>
            <a:r>
              <a:rPr lang="ru-RU" sz="2400" i="1" dirty="0" smtClean="0"/>
              <a:t>настольным программным обеспечением</a:t>
            </a:r>
            <a:r>
              <a:rPr lang="ru-RU" sz="2400" dirty="0" smtClean="0"/>
              <a:t>) </a:t>
            </a:r>
            <a:r>
              <a:rPr lang="ru-RU" sz="2400" dirty="0"/>
              <a:t>привыкли к какой-никакой но </a:t>
            </a:r>
            <a:r>
              <a:rPr lang="ru-RU" sz="2400" b="1" dirty="0"/>
              <a:t>интерактивности</a:t>
            </a:r>
            <a:r>
              <a:rPr lang="ru-RU" sz="2400" dirty="0" smtClean="0"/>
              <a:t>.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886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7261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3636" y="1767592"/>
            <a:ext cx="252075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Стрелка вправо 19"/>
          <p:cNvSpPr/>
          <p:nvPr/>
        </p:nvSpPr>
        <p:spPr>
          <a:xfrm>
            <a:off x="3820414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право 20"/>
          <p:cNvSpPr/>
          <p:nvPr/>
        </p:nvSpPr>
        <p:spPr>
          <a:xfrm>
            <a:off x="7666789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0" y="10231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Что неудивительно, </a:t>
            </a:r>
            <a:r>
              <a:rPr lang="ru-RU" sz="2400" dirty="0" smtClean="0"/>
              <a:t>ведь </a:t>
            </a:r>
            <a:r>
              <a:rPr lang="en-US" sz="2400" b="1" dirty="0" smtClean="0"/>
              <a:t>HTML</a:t>
            </a:r>
            <a:r>
              <a:rPr lang="en-US" sz="2400" dirty="0" smtClean="0"/>
              <a:t> (</a:t>
            </a:r>
            <a:r>
              <a:rPr lang="ru-RU" sz="2400" dirty="0" smtClean="0"/>
              <a:t>и </a:t>
            </a:r>
            <a:r>
              <a:rPr lang="en-US" sz="2400" b="1" dirty="0" smtClean="0"/>
              <a:t>CSS</a:t>
            </a:r>
            <a:r>
              <a:rPr lang="en-US" sz="2400" dirty="0" smtClean="0"/>
              <a:t>) </a:t>
            </a:r>
            <a:r>
              <a:rPr lang="ru-RU" sz="2400" dirty="0" smtClean="0"/>
              <a:t>не является языком программирования.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148478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HTML/CSS –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декларативные языки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5480" y="2622391"/>
            <a:ext cx="936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Декларативные</a:t>
            </a:r>
            <a:r>
              <a:rPr lang="ru-RU" sz="2800" dirty="0"/>
              <a:t> языки при помощи директив позволяют указать какой результат мы хотим получить, но не путь его достижения (путь его достижения определяет компьютер). Побочный эффект: всё что не предусмотрено имеющимися директивами – реализовать не получится.</a:t>
            </a:r>
            <a:endParaRPr lang="uk-UA" sz="28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20536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695</Words>
  <Application>Microsoft Office PowerPoint</Application>
  <PresentationFormat>Широкоэкранный</PresentationFormat>
  <Paragraphs>87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Segoe UI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 JavaScript?</vt:lpstr>
      <vt:lpstr>Задачи JavaScript</vt:lpstr>
      <vt:lpstr>Презентация PowerPoint</vt:lpstr>
      <vt:lpstr>Презентация PowerPoint</vt:lpstr>
      <vt:lpstr>Презентация PowerPoint</vt:lpstr>
      <vt:lpstr>Три базовые технологии Front End разработки</vt:lpstr>
      <vt:lpstr>JavaScript – язык программирования</vt:lpstr>
      <vt:lpstr>Презентация PowerPoint</vt:lpstr>
      <vt:lpstr>Алгоритм</vt:lpstr>
      <vt:lpstr>Презентация PowerPoint</vt:lpstr>
      <vt:lpstr>Презентация PowerPoint</vt:lpstr>
      <vt:lpstr>Prometheus | Harvard CS50 | v.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508</cp:revision>
  <dcterms:created xsi:type="dcterms:W3CDTF">2014-11-20T09:08:59Z</dcterms:created>
  <dcterms:modified xsi:type="dcterms:W3CDTF">2020-11-02T09:38:14Z</dcterms:modified>
</cp:coreProperties>
</file>