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59" r:id="rId2"/>
    <p:sldId id="350" r:id="rId3"/>
    <p:sldId id="290" r:id="rId4"/>
    <p:sldId id="319" r:id="rId5"/>
    <p:sldId id="291" r:id="rId6"/>
    <p:sldId id="317" r:id="rId7"/>
    <p:sldId id="313" r:id="rId8"/>
    <p:sldId id="318" r:id="rId9"/>
    <p:sldId id="320" r:id="rId10"/>
    <p:sldId id="344" r:id="rId11"/>
    <p:sldId id="352" r:id="rId12"/>
    <p:sldId id="354" r:id="rId13"/>
    <p:sldId id="355" r:id="rId14"/>
    <p:sldId id="356" r:id="rId15"/>
    <p:sldId id="345" r:id="rId16"/>
    <p:sldId id="348" r:id="rId17"/>
    <p:sldId id="357" r:id="rId18"/>
    <p:sldId id="358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1494" autoAdjust="0"/>
  </p:normalViewPr>
  <p:slideViewPr>
    <p:cSldViewPr>
      <p:cViewPr varScale="1">
        <p:scale>
          <a:sx n="106" d="100"/>
          <a:sy n="106" d="100"/>
        </p:scale>
        <p:origin x="9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21.11.2020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590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21.11.2020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21.11.2020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21.11.2020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21.11.2020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21.11.2020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21.11.2020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5css.ru/jsref/dom_obj_event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функции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2. Функции и события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268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07568" y="325146"/>
            <a:ext cx="9984432" cy="583574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Функции и события</a:t>
            </a:r>
            <a:endParaRPr lang="ru-RU" sz="40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31399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240" y="4318064"/>
            <a:ext cx="8633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Функции</a:t>
            </a:r>
            <a:r>
              <a:rPr lang="ru-RU" sz="2000" dirty="0" smtClean="0"/>
              <a:t> используются в </a:t>
            </a:r>
            <a:r>
              <a:rPr lang="ru-RU" sz="2000" b="1" dirty="0" smtClean="0"/>
              <a:t>событийной модели </a:t>
            </a:r>
            <a:r>
              <a:rPr lang="ru-RU" sz="2000" dirty="0" smtClean="0"/>
              <a:t>управления. Поскольку функция это в первую очередь «заготовка» кода, то их удобно использовать для </a:t>
            </a:r>
            <a:r>
              <a:rPr lang="ru-RU" sz="2000" b="1" dirty="0" smtClean="0"/>
              <a:t>подписки</a:t>
            </a:r>
            <a:r>
              <a:rPr lang="ru-RU" sz="2000" dirty="0" smtClean="0"/>
              <a:t> </a:t>
            </a:r>
            <a:r>
              <a:rPr lang="ru-RU" sz="2000" b="1" dirty="0" smtClean="0"/>
              <a:t>на</a:t>
            </a:r>
            <a:r>
              <a:rPr lang="ru-RU" sz="2000" dirty="0" smtClean="0"/>
              <a:t> </a:t>
            </a:r>
            <a:r>
              <a:rPr lang="ru-RU" sz="2000" b="1" dirty="0" smtClean="0"/>
              <a:t>события</a:t>
            </a:r>
            <a:r>
              <a:rPr lang="ru-RU" sz="2000" dirty="0" smtClean="0"/>
              <a:t>. Мы определяем функцию и «сообщаем» браузеру когда она должна быть вызвана </a:t>
            </a:r>
            <a:r>
              <a:rPr lang="en-US" sz="2000" dirty="0"/>
              <a:t>(</a:t>
            </a:r>
            <a:r>
              <a:rPr lang="ru-RU" sz="2000" dirty="0"/>
              <a:t>например, при помощи </a:t>
            </a:r>
            <a:r>
              <a:rPr lang="ru-RU" sz="2000" dirty="0" smtClean="0"/>
              <a:t>атрибутов тегов:</a:t>
            </a:r>
            <a:r>
              <a:rPr lang="en-US" sz="2000" dirty="0" smtClean="0"/>
              <a:t> </a:t>
            </a:r>
            <a:r>
              <a:rPr lang="en-US" sz="2000" b="1" dirty="0" err="1" smtClean="0"/>
              <a:t>onclick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onmouseenter</a:t>
            </a:r>
            <a:r>
              <a:rPr lang="en-US" sz="2000" dirty="0" smtClean="0"/>
              <a:t> </a:t>
            </a:r>
            <a:r>
              <a:rPr lang="ru-RU" sz="2000" dirty="0" smtClean="0"/>
              <a:t>и т.д.</a:t>
            </a:r>
            <a:r>
              <a:rPr lang="en-US" sz="2000" dirty="0" smtClean="0"/>
              <a:t>)</a:t>
            </a:r>
            <a:r>
              <a:rPr lang="ru-RU" sz="2000" dirty="0" smtClean="0"/>
              <a:t>.  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052736"/>
            <a:ext cx="7821420" cy="3055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JavaScript mouse event - dblclick ev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207568" cy="684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30262" y="6083166"/>
            <a:ext cx="6098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4"/>
              </a:rPr>
              <a:t>https://</a:t>
            </a:r>
            <a:r>
              <a:rPr lang="ru-RU" sz="2400" b="1" dirty="0" smtClean="0">
                <a:hlinkClick r:id="rId4"/>
              </a:rPr>
              <a:t>html5css.ru/jsref/dom_obj_event.php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176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3. Обращение к тегу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7444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583574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Обращение к тегу и работа с его данными</a:t>
            </a:r>
            <a:endParaRPr lang="ru-RU" sz="40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31399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488" y="4167693"/>
            <a:ext cx="9793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Самый простой способ обратится к тегу – по его </a:t>
            </a:r>
            <a:r>
              <a:rPr lang="en-US" sz="2400" b="1" dirty="0" smtClean="0"/>
              <a:t>id</a:t>
            </a:r>
            <a:r>
              <a:rPr lang="en-US" sz="2400" dirty="0" smtClean="0"/>
              <a:t>. </a:t>
            </a:r>
            <a:r>
              <a:rPr lang="ru-RU" sz="2400" dirty="0" smtClean="0"/>
              <a:t>Для </a:t>
            </a:r>
            <a:r>
              <a:rPr lang="ru-RU" sz="2400" dirty="0" smtClean="0"/>
              <a:t>тегов</a:t>
            </a:r>
            <a:r>
              <a:rPr lang="en-US" sz="2400" dirty="0" smtClean="0"/>
              <a:t> c </a:t>
            </a:r>
            <a:r>
              <a:rPr lang="ru-RU" sz="2400" b="1" dirty="0" smtClean="0"/>
              <a:t>атрибутом</a:t>
            </a:r>
            <a:r>
              <a:rPr lang="ru-RU" sz="2400" dirty="0" smtClean="0"/>
              <a:t> </a:t>
            </a:r>
            <a:r>
              <a:rPr lang="en-US" sz="2400" b="1" dirty="0" smtClean="0"/>
              <a:t>id</a:t>
            </a:r>
            <a:r>
              <a:rPr lang="ru-RU" sz="2400" dirty="0" smtClean="0"/>
              <a:t> </a:t>
            </a:r>
            <a:r>
              <a:rPr lang="ru-RU" sz="2400" dirty="0" smtClean="0"/>
              <a:t>браузер создаёт переменную через которую у нас есть доступ к объекту-тегу. Для того, чтобы получить доступ к содержимому тега мы можем воспользоваться его свойством </a:t>
            </a:r>
            <a:r>
              <a:rPr lang="en-US" sz="2400" b="1" dirty="0" smtClean="0"/>
              <a:t>.</a:t>
            </a:r>
            <a:r>
              <a:rPr lang="en-US" sz="2400" b="1" dirty="0" err="1" smtClean="0"/>
              <a:t>innerHTML</a:t>
            </a:r>
            <a:r>
              <a:rPr lang="en-US" sz="2400" dirty="0" smtClean="0"/>
              <a:t>.  </a:t>
            </a:r>
            <a:r>
              <a:rPr lang="ru-RU" sz="2400" dirty="0" smtClean="0"/>
              <a:t>Для элементов ввода (</a:t>
            </a:r>
            <a:r>
              <a:rPr lang="en-US" sz="2400" b="1" dirty="0" smtClean="0"/>
              <a:t>input</a:t>
            </a:r>
            <a:r>
              <a:rPr lang="ru-RU" sz="2400" dirty="0" smtClean="0"/>
              <a:t>) используется свойство </a:t>
            </a:r>
            <a:r>
              <a:rPr lang="en-US" sz="2400" b="1" dirty="0" smtClean="0"/>
              <a:t>.value </a:t>
            </a:r>
            <a:r>
              <a:rPr lang="en-US" sz="2400" dirty="0" smtClean="0"/>
              <a:t>(</a:t>
            </a:r>
            <a:r>
              <a:rPr lang="ru-RU" sz="2400" dirty="0" smtClean="0"/>
              <a:t>для элементов ввода типа </a:t>
            </a:r>
            <a:r>
              <a:rPr lang="en-US" sz="2400" b="1" dirty="0" smtClean="0"/>
              <a:t>checkbox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свойство </a:t>
            </a:r>
            <a:r>
              <a:rPr lang="en-US" sz="2400" b="1" dirty="0" smtClean="0"/>
              <a:t>.checked</a:t>
            </a:r>
            <a:r>
              <a:rPr lang="en-US" sz="2400" dirty="0" smtClean="0"/>
              <a:t>).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68760"/>
            <a:ext cx="7551762" cy="2682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4. Немного практики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062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692696"/>
            <a:ext cx="12192000" cy="583574"/>
          </a:xfrm>
        </p:spPr>
        <p:txBody>
          <a:bodyPr>
            <a:noAutofit/>
          </a:bodyPr>
          <a:lstStyle/>
          <a:p>
            <a:r>
              <a:rPr lang="ru-RU" sz="3600" b="1" dirty="0"/>
              <a:t>Депозитный </a:t>
            </a:r>
            <a:r>
              <a:rPr lang="ru-RU" sz="3600" b="1" dirty="0" smtClean="0"/>
              <a:t>калькулятор </a:t>
            </a:r>
            <a:r>
              <a:rPr lang="ru-RU" sz="3600" b="1" dirty="0" smtClean="0">
                <a:solidFill>
                  <a:srgbClr val="00B050"/>
                </a:solidFill>
              </a:rPr>
              <a:t>с разметкой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19151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5520" y="1687448"/>
            <a:ext cx="9289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депозита, годовая процентная ставка, и срок размещения вклада в месяцах. Необходимо </a:t>
            </a:r>
            <a:r>
              <a:rPr lang="ru-RU" sz="2800" b="1" dirty="0"/>
              <a:t>рассчитать</a:t>
            </a:r>
            <a:r>
              <a:rPr lang="ru-RU" sz="2800" dirty="0"/>
              <a:t> сколько денег по окончанию получит вкладчик (сумма </a:t>
            </a:r>
            <a:r>
              <a:rPr lang="ru-RU" sz="2800" b="1" dirty="0"/>
              <a:t>вклада</a:t>
            </a:r>
            <a:r>
              <a:rPr lang="ru-RU" sz="2800" dirty="0"/>
              <a:t> + </a:t>
            </a:r>
            <a:r>
              <a:rPr lang="ru-RU" sz="2800" b="1" dirty="0"/>
              <a:t>проценты</a:t>
            </a:r>
            <a:r>
              <a:rPr lang="ru-RU" sz="2800" dirty="0"/>
              <a:t>). </a:t>
            </a:r>
            <a:r>
              <a:rPr lang="ru-RU" sz="2800" b="1" dirty="0" smtClean="0"/>
              <a:t>Считать</a:t>
            </a:r>
            <a:r>
              <a:rPr lang="ru-RU" sz="2800" dirty="0"/>
              <a:t>, что расчёт процентов выполняется </a:t>
            </a:r>
            <a:r>
              <a:rPr lang="ru-RU" sz="2800" dirty="0" smtClean="0"/>
              <a:t>помесячно</a:t>
            </a:r>
            <a:r>
              <a:rPr lang="en-US" sz="2800" dirty="0" smtClean="0"/>
              <a:t> (</a:t>
            </a:r>
            <a:r>
              <a:rPr lang="ru-RU" sz="2800" dirty="0" smtClean="0"/>
              <a:t>и их капитализация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ru-RU" sz="2800" dirty="0"/>
              <a:t>без влияния количества дней в месяце, также не </a:t>
            </a:r>
            <a:r>
              <a:rPr lang="ru-RU" sz="2800" dirty="0" smtClean="0"/>
              <a:t>учитываем </a:t>
            </a:r>
            <a:r>
              <a:rPr lang="ru-RU" sz="2800" dirty="0"/>
              <a:t>налоги.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223792" y="4941168"/>
                <a:ext cx="6424259" cy="114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𝑹𝒆𝒔𝒖𝒍𝒕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  <m:t>𝑹𝒂𝒕𝒆</m:t>
                                  </m:r>
                                </m:num>
                                <m:den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𝑻𝒆𝒓𝒎</m:t>
                          </m:r>
                        </m:sup>
                      </m:sSup>
                    </m:oMath>
                  </m:oMathPara>
                </a14:m>
                <a:endParaRPr lang="ru-RU" sz="3200" b="1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4941168"/>
                <a:ext cx="6424259" cy="11410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9211" y="4747098"/>
            <a:ext cx="3628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Формула капитализации: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7158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541170"/>
            <a:ext cx="12192000" cy="5835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Депозитный калькулятор, с разметкой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415433" y="6237312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58699" y="5775647"/>
            <a:ext cx="6130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В </a:t>
            </a:r>
            <a:r>
              <a:rPr lang="ru-RU" sz="2400" b="1" dirty="0" err="1" smtClean="0"/>
              <a:t>репозитории</a:t>
            </a:r>
            <a:r>
              <a:rPr lang="ru-RU" sz="2400" b="1" dirty="0" smtClean="0"/>
              <a:t> занятия: </a:t>
            </a:r>
            <a:r>
              <a:rPr lang="en-US" sz="2400" b="1" dirty="0" smtClean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/demo-template</a:t>
            </a:r>
            <a:endParaRPr lang="uk-UA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0808"/>
            <a:ext cx="12191999" cy="29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0015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792088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Индекс массы тела, с разметкой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01308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431" y="4843026"/>
            <a:ext cx="10243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/>
              <a:t>Реализуйте </a:t>
            </a:r>
            <a:r>
              <a:rPr lang="ru-RU" sz="2700" b="1" dirty="0" smtClean="0"/>
              <a:t>расчёт</a:t>
            </a:r>
            <a:r>
              <a:rPr lang="ru-RU" sz="2700" dirty="0" smtClean="0"/>
              <a:t> и </a:t>
            </a:r>
            <a:r>
              <a:rPr lang="ru-RU" sz="2700" b="1" dirty="0" smtClean="0"/>
              <a:t>вывод</a:t>
            </a:r>
            <a:r>
              <a:rPr lang="ru-RU" sz="2700" dirty="0" smtClean="0"/>
              <a:t> </a:t>
            </a:r>
            <a:r>
              <a:rPr lang="ru-RU" sz="2700" b="1" dirty="0" smtClean="0">
                <a:solidFill>
                  <a:srgbClr val="00B0F0"/>
                </a:solidFill>
              </a:rPr>
              <a:t>индекса массы тела </a:t>
            </a:r>
            <a:r>
              <a:rPr lang="ru-RU" sz="2700" dirty="0" smtClean="0"/>
              <a:t>(и диагноза) </a:t>
            </a:r>
            <a:r>
              <a:rPr lang="ru-RU" sz="2700" b="1" dirty="0" smtClean="0"/>
              <a:t>в разметку</a:t>
            </a:r>
            <a:r>
              <a:rPr lang="ru-RU" sz="2700" dirty="0" smtClean="0"/>
              <a:t> </a:t>
            </a:r>
            <a:r>
              <a:rPr lang="en-US" sz="2700" dirty="0" smtClean="0"/>
              <a:t>HTML-</a:t>
            </a:r>
            <a:r>
              <a:rPr lang="ru-RU" sz="2700" dirty="0" smtClean="0"/>
              <a:t>документа. </a:t>
            </a:r>
            <a:r>
              <a:rPr lang="ru-RU" sz="2700" b="1" dirty="0" smtClean="0"/>
              <a:t>Разметку</a:t>
            </a:r>
            <a:r>
              <a:rPr lang="ru-RU" sz="2700" dirty="0" smtClean="0"/>
              <a:t> </a:t>
            </a:r>
            <a:r>
              <a:rPr lang="ru-RU" sz="2700" b="1" dirty="0" smtClean="0"/>
              <a:t>необходимо</a:t>
            </a:r>
            <a:r>
              <a:rPr lang="ru-RU" sz="2700" dirty="0" smtClean="0"/>
              <a:t> предварительно </a:t>
            </a:r>
            <a:r>
              <a:rPr lang="ru-RU" sz="2700" b="1" dirty="0" smtClean="0"/>
              <a:t>подготовить</a:t>
            </a:r>
            <a:r>
              <a:rPr lang="ru-RU" sz="2700" dirty="0" smtClean="0"/>
              <a:t> (</a:t>
            </a:r>
            <a:r>
              <a:rPr lang="en-US" sz="2700" b="1" dirty="0" smtClean="0"/>
              <a:t>Bootstrap</a:t>
            </a:r>
            <a:r>
              <a:rPr lang="en-US" sz="2700" dirty="0" smtClean="0"/>
              <a:t> </a:t>
            </a:r>
            <a:r>
              <a:rPr lang="ru-RU" sz="2700" dirty="0" smtClean="0"/>
              <a:t>может помочь</a:t>
            </a:r>
            <a:r>
              <a:rPr lang="ru-RU" sz="2700" dirty="0" smtClean="0"/>
              <a:t>). Учите возможность того, что пользователь по ошибке введёт сантиметры.</a:t>
            </a:r>
            <a:endParaRPr lang="uk-UA" sz="27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981567"/>
            <a:ext cx="6696744" cy="3727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2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 smtClean="0"/>
              <a:t>1. Функции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36722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b="1" dirty="0" smtClean="0"/>
              <a:t>Функции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095" y="1370511"/>
            <a:ext cx="9577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</a:t>
            </a:r>
            <a:r>
              <a:rPr lang="ru-RU" sz="2400" dirty="0" smtClean="0"/>
              <a:t>которого, как правило, </a:t>
            </a:r>
            <a:r>
              <a:rPr lang="ru-RU" sz="2400" dirty="0"/>
              <a:t>есть имя, который можно вызывать из любого места в программе</a:t>
            </a:r>
            <a:r>
              <a:rPr lang="ru-RU" sz="2400" dirty="0" smtClean="0"/>
              <a:t>. </a:t>
            </a:r>
            <a:r>
              <a:rPr lang="ru-RU" sz="2400" b="1" dirty="0"/>
              <a:t>Функции</a:t>
            </a:r>
            <a:r>
              <a:rPr lang="ru-RU" sz="2400" dirty="0"/>
              <a:t> уменьшают </a:t>
            </a:r>
            <a:r>
              <a:rPr lang="ru-RU" sz="2400" dirty="0" smtClean="0"/>
              <a:t>дублирование </a:t>
            </a:r>
            <a:r>
              <a:rPr lang="ru-RU" sz="2400" dirty="0"/>
              <a:t>кода в программе, код функции пишется один </a:t>
            </a:r>
            <a:r>
              <a:rPr lang="ru-RU" sz="2400" dirty="0" smtClean="0"/>
              <a:t>раз - </a:t>
            </a:r>
            <a:r>
              <a:rPr lang="ru-RU" sz="2400" dirty="0"/>
              <a:t>используется многократно.  </a:t>
            </a:r>
            <a:endParaRPr lang="uk-UA" sz="2400" dirty="0"/>
          </a:p>
        </p:txBody>
      </p:sp>
      <p:sp>
        <p:nvSpPr>
          <p:cNvPr id="3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Стрелка вправо 30"/>
          <p:cNvSpPr/>
          <p:nvPr/>
        </p:nvSpPr>
        <p:spPr>
          <a:xfrm>
            <a:off x="6438627" y="4230216"/>
            <a:ext cx="936104" cy="7920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826" y="3257946"/>
            <a:ext cx="3720545" cy="278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 descr="http://spiceryshop.com.ua/sites/default/files/imagecache/product_full/dlja_borscha_100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0216" y="3087216"/>
            <a:ext cx="1395400" cy="3078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63552" y="2564904"/>
            <a:ext cx="8856984" cy="255454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ru-RU" sz="3200" dirty="0"/>
              <a:t>С </a:t>
            </a:r>
            <a:r>
              <a:rPr lang="ru-RU" sz="3200" b="1" dirty="0"/>
              <a:t>функциями</a:t>
            </a:r>
            <a:r>
              <a:rPr lang="ru-RU" sz="3200" dirty="0"/>
              <a:t> мы уже сталкивались: </a:t>
            </a:r>
            <a:r>
              <a:rPr lang="en-US" sz="3200" b="1" dirty="0"/>
              <a:t>alert()</a:t>
            </a:r>
            <a:r>
              <a:rPr lang="en-US" sz="3200" dirty="0"/>
              <a:t>,</a:t>
            </a:r>
            <a:r>
              <a:rPr lang="en-US" sz="3200" b="1" dirty="0"/>
              <a:t> prompt()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en-US" sz="3200" b="1" dirty="0" err="1"/>
              <a:t>parseInt</a:t>
            </a:r>
            <a:r>
              <a:rPr lang="en-US" sz="3200" b="1" dirty="0"/>
              <a:t>()</a:t>
            </a:r>
            <a:r>
              <a:rPr lang="en-US" sz="3200" dirty="0"/>
              <a:t> </a:t>
            </a:r>
            <a:r>
              <a:rPr lang="ru-RU" sz="3200" dirty="0"/>
              <a:t>и т.д. Для нас это просто названия, мы не знаем как они устроены, но мы знаем, что передав ей определенные </a:t>
            </a:r>
            <a:r>
              <a:rPr lang="ru-RU" sz="3200" b="1" dirty="0"/>
              <a:t>параметры</a:t>
            </a:r>
            <a:r>
              <a:rPr lang="ru-RU" sz="3200" dirty="0"/>
              <a:t> мы получим на выходе ожидаемый </a:t>
            </a:r>
            <a:r>
              <a:rPr lang="ru-RU" sz="3200" b="1" dirty="0"/>
              <a:t>результат</a:t>
            </a:r>
            <a:r>
              <a:rPr lang="ru-RU" sz="3200" dirty="0"/>
              <a:t>.</a:t>
            </a: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620688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Функции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867" y="1433356"/>
            <a:ext cx="9361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 есть имя, который можно вызывать из любого места в программе.  </a:t>
            </a:r>
            <a:r>
              <a:rPr lang="ru-RU" sz="2400" b="1" dirty="0"/>
              <a:t>Функции</a:t>
            </a:r>
            <a:r>
              <a:rPr lang="ru-RU" sz="2400" dirty="0"/>
              <a:t> уменьшают количество кода в программе, код функции пишется один раз, используется многократно.  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3311628"/>
            <a:ext cx="5436886" cy="2808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4"/>
          <p:cNvSpPr txBox="1">
            <a:spLocks/>
          </p:cNvSpPr>
          <p:nvPr/>
        </p:nvSpPr>
        <p:spPr>
          <a:xfrm>
            <a:off x="0" y="404664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Функции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148478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Основной отличительный знак </a:t>
            </a:r>
            <a:r>
              <a:rPr lang="ru-RU" sz="2400" b="1" dirty="0"/>
              <a:t>функций</a:t>
            </a:r>
            <a:r>
              <a:rPr lang="ru-RU" sz="2400" dirty="0"/>
              <a:t> – круглые скобки: </a:t>
            </a:r>
            <a:r>
              <a:rPr lang="ru-RU" sz="2400" dirty="0" smtClean="0"/>
              <a:t>например </a:t>
            </a:r>
            <a:r>
              <a:rPr lang="en-US" sz="2400" b="1" dirty="0" smtClean="0">
                <a:solidFill>
                  <a:srgbClr val="0070C0"/>
                </a:solidFill>
              </a:rPr>
              <a:t>alert</a:t>
            </a:r>
            <a:r>
              <a:rPr lang="ru-RU" sz="2400" b="1" dirty="0">
                <a:solidFill>
                  <a:srgbClr val="0070C0"/>
                </a:solidFill>
              </a:rPr>
              <a:t>() </a:t>
            </a:r>
            <a:r>
              <a:rPr lang="ru-RU" sz="2400" dirty="0"/>
              <a:t>Круглые скобки делают сразу два дела: говорят браузеру что мы хотим </a:t>
            </a:r>
            <a:r>
              <a:rPr lang="ru-RU" sz="2400" b="1" dirty="0"/>
              <a:t>выполнить</a:t>
            </a:r>
            <a:r>
              <a:rPr lang="ru-RU" sz="2400" dirty="0"/>
              <a:t> </a:t>
            </a:r>
            <a:r>
              <a:rPr lang="ru-RU" sz="2400" b="1" dirty="0"/>
              <a:t>функцию</a:t>
            </a:r>
            <a:r>
              <a:rPr lang="ru-RU" sz="2400" dirty="0"/>
              <a:t> имя которой стоит перед скобками, и позволяет передать </a:t>
            </a:r>
            <a:r>
              <a:rPr lang="ru-RU" sz="2400" b="1" dirty="0"/>
              <a:t>функции</a:t>
            </a:r>
            <a:r>
              <a:rPr lang="ru-RU" sz="2400" dirty="0"/>
              <a:t> </a:t>
            </a:r>
            <a:r>
              <a:rPr lang="ru-RU" sz="2400" b="1" dirty="0"/>
              <a:t>параметры</a:t>
            </a:r>
            <a:r>
              <a:rPr lang="ru-RU" sz="2400" dirty="0"/>
              <a:t> (если они необходимы для работы функции):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1744" y="5220490"/>
            <a:ext cx="541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alert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sz="3200" b="1" dirty="0"/>
              <a:t>“</a:t>
            </a:r>
            <a:r>
              <a:rPr lang="ru-RU" sz="3200" b="1" dirty="0">
                <a:solidFill>
                  <a:srgbClr val="00B050"/>
                </a:solidFill>
              </a:rPr>
              <a:t>Сообщение на экран</a:t>
            </a:r>
            <a:r>
              <a:rPr lang="en-US" sz="3200" b="1" dirty="0"/>
              <a:t>”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dirty="0"/>
              <a:t>;</a:t>
            </a:r>
            <a:endParaRPr lang="ru-RU" sz="3200" b="1" dirty="0"/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2279576" y="4077072"/>
            <a:ext cx="2304256" cy="936104"/>
          </a:xfrm>
          <a:prstGeom prst="wedgeRectCallout">
            <a:avLst>
              <a:gd name="adj1" fmla="val 32035"/>
              <a:gd name="adj2" fmla="val 7324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Имя функции которую вызываем (выполняем).</a:t>
            </a:r>
          </a:p>
        </p:txBody>
      </p:sp>
      <p:sp>
        <p:nvSpPr>
          <p:cNvPr id="12" name="Прямоугольная выноска 11"/>
          <p:cNvSpPr/>
          <p:nvPr/>
        </p:nvSpPr>
        <p:spPr>
          <a:xfrm>
            <a:off x="4799856" y="4077072"/>
            <a:ext cx="2304256" cy="936104"/>
          </a:xfrm>
          <a:prstGeom prst="wedgeRectCallout">
            <a:avLst>
              <a:gd name="adj1" fmla="val -45678"/>
              <a:gd name="adj2" fmla="val 762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Скобки, признак того, что мы именно вызываем функцию.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7248128" y="4077072"/>
            <a:ext cx="2736304" cy="936104"/>
          </a:xfrm>
          <a:prstGeom prst="wedgeRectCallout">
            <a:avLst>
              <a:gd name="adj1" fmla="val -25836"/>
              <a:gd name="adj2" fmla="val 7731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Параметры функции (данные которые функция обрабатывает).</a:t>
            </a:r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0" y="476672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Функции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4320480" cy="178510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70C0"/>
                </a:solidFill>
              </a:rPr>
              <a:t>Параметры функции (аргументы) </a:t>
            </a:r>
            <a:r>
              <a:rPr lang="ru-RU" sz="2200" dirty="0"/>
              <a:t>– такие себе «переменные» которые передаются функции при каждом вызове, и могут влиять на результат её работы.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6040" y="1052736"/>
            <a:ext cx="4032448" cy="17851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B050"/>
                </a:solidFill>
              </a:rPr>
              <a:t>Возвращаемое значение </a:t>
            </a:r>
            <a:r>
              <a:rPr lang="ru-RU" sz="2200" dirty="0"/>
              <a:t>– возможность функции вернуть результат своей работы, при необходимости. Возврат делается оператором </a:t>
            </a:r>
            <a:r>
              <a:rPr lang="en-US" sz="2200" b="1" dirty="0">
                <a:solidFill>
                  <a:srgbClr val="00B050"/>
                </a:solidFill>
              </a:rPr>
              <a:t>return</a:t>
            </a:r>
            <a:r>
              <a:rPr lang="en-US" sz="2200" dirty="0"/>
              <a:t>.</a:t>
            </a:r>
            <a:endParaRPr lang="uk-UA" sz="2200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0" y="44624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Параметры функции и возвращаемое значение</a:t>
            </a:r>
            <a:endParaRPr lang="uk-UA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656540"/>
            <a:ext cx="6934200" cy="283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Соединительная линия уступом 13"/>
          <p:cNvCxnSpPr>
            <a:stCxn id="8" idx="3"/>
          </p:cNvCxnSpPr>
          <p:nvPr/>
        </p:nvCxnSpPr>
        <p:spPr>
          <a:xfrm flipH="1">
            <a:off x="6600056" y="1945288"/>
            <a:ext cx="3888432" cy="3499936"/>
          </a:xfrm>
          <a:prstGeom prst="bentConnector3">
            <a:avLst>
              <a:gd name="adj1" fmla="val -5879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7" idx="1"/>
          </p:cNvCxnSpPr>
          <p:nvPr/>
        </p:nvCxnSpPr>
        <p:spPr>
          <a:xfrm rot="10800000" flipH="1" flipV="1">
            <a:off x="1991544" y="1945288"/>
            <a:ext cx="1872208" cy="2203792"/>
          </a:xfrm>
          <a:prstGeom prst="bentConnector4">
            <a:avLst>
              <a:gd name="adj1" fmla="val -12210"/>
              <a:gd name="adj2" fmla="val 9982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332656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Подробнее о параметрах функции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4874" y="1221720"/>
            <a:ext cx="88876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Параметры</a:t>
            </a:r>
            <a:r>
              <a:rPr lang="ru-RU" sz="2000" dirty="0"/>
              <a:t> внутри </a:t>
            </a:r>
            <a:r>
              <a:rPr lang="ru-RU" sz="2000" b="1" dirty="0"/>
              <a:t>функции</a:t>
            </a:r>
            <a:r>
              <a:rPr lang="ru-RU" sz="2000" dirty="0"/>
              <a:t> ведут себя как временные переменные, которые живут только пока </a:t>
            </a:r>
            <a:r>
              <a:rPr lang="ru-RU" sz="2000" b="1" dirty="0"/>
              <a:t>функция выполняется</a:t>
            </a:r>
            <a:r>
              <a:rPr lang="ru-RU" sz="2000" dirty="0"/>
              <a:t>, при старте им присваивается те значения которые </a:t>
            </a:r>
            <a:r>
              <a:rPr lang="ru-RU" sz="2000" b="1" dirty="0"/>
              <a:t>переданы функции </a:t>
            </a:r>
            <a:r>
              <a:rPr lang="ru-RU" sz="2000" dirty="0"/>
              <a:t>при вызове. Не обязательно передавать </a:t>
            </a:r>
            <a:r>
              <a:rPr lang="ru-RU" sz="2000" b="1" dirty="0"/>
              <a:t>функции</a:t>
            </a:r>
            <a:r>
              <a:rPr lang="ru-RU" sz="2000" dirty="0"/>
              <a:t> все </a:t>
            </a:r>
            <a:r>
              <a:rPr lang="ru-RU" sz="2000" b="1" dirty="0"/>
              <a:t>параметры </a:t>
            </a:r>
            <a:r>
              <a:rPr lang="ru-RU" sz="2000" dirty="0"/>
              <a:t>которые предусмотрены её заголовком, НО в таком случае</a:t>
            </a:r>
            <a:r>
              <a:rPr lang="en-US" sz="2000" dirty="0"/>
              <a:t> </a:t>
            </a:r>
            <a:r>
              <a:rPr lang="ru-RU" sz="2000" dirty="0"/>
              <a:t>их значение будет </a:t>
            </a:r>
            <a:r>
              <a:rPr lang="en-US" sz="2000" b="1" dirty="0" smtClean="0"/>
              <a:t>undefined</a:t>
            </a:r>
            <a:r>
              <a:rPr lang="en-US" sz="2000" dirty="0" smtClean="0"/>
              <a:t>.</a:t>
            </a:r>
            <a:endParaRPr lang="uk-UA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212976"/>
            <a:ext cx="7715572" cy="3158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72008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Практическая ценность функций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9536" y="1484784"/>
            <a:ext cx="8352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2800" dirty="0"/>
              <a:t>Уменьшаем </a:t>
            </a:r>
            <a:r>
              <a:rPr lang="ru-RU" sz="2800" b="1" dirty="0"/>
              <a:t>дублирование</a:t>
            </a:r>
            <a:r>
              <a:rPr lang="ru-RU" sz="2800" dirty="0"/>
              <a:t> (повторение) кода;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800" dirty="0"/>
              <a:t>Проще вносить </a:t>
            </a:r>
            <a:r>
              <a:rPr lang="ru-RU" sz="2800" b="1" dirty="0"/>
              <a:t>изменения</a:t>
            </a:r>
            <a:r>
              <a:rPr lang="ru-RU" sz="2800" dirty="0"/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800" b="1" dirty="0"/>
              <a:t>Абстрагирование</a:t>
            </a:r>
            <a:r>
              <a:rPr lang="ru-RU" sz="2800" dirty="0"/>
              <a:t> от </a:t>
            </a:r>
            <a:r>
              <a:rPr lang="ru-RU" sz="2800" dirty="0" smtClean="0"/>
              <a:t>деталей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9" y="3326854"/>
            <a:ext cx="6934200" cy="283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616</Words>
  <Application>Microsoft Office PowerPoint</Application>
  <PresentationFormat>Широкоэкранный</PresentationFormat>
  <Paragraphs>54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Segoe UI Semibold</vt:lpstr>
      <vt:lpstr>Тема Office</vt:lpstr>
      <vt:lpstr>Презентация PowerPoint</vt:lpstr>
      <vt:lpstr>Презентация PowerPoint</vt:lpstr>
      <vt:lpstr>Функции в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Практическая ценность функций</vt:lpstr>
      <vt:lpstr>Презентация PowerPoint</vt:lpstr>
      <vt:lpstr>Функции и события</vt:lpstr>
      <vt:lpstr>Презентация PowerPoint</vt:lpstr>
      <vt:lpstr>Обращение к тегу и работа с его данными</vt:lpstr>
      <vt:lpstr>Презентация PowerPoint</vt:lpstr>
      <vt:lpstr>Депозитный калькулятор с разметкой</vt:lpstr>
      <vt:lpstr>Депозитный калькулятор, с разметкой</vt:lpstr>
      <vt:lpstr>Презентация PowerPoint</vt:lpstr>
      <vt:lpstr>Индекс массы тела, с разметкой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576</cp:revision>
  <dcterms:created xsi:type="dcterms:W3CDTF">2014-11-20T09:08:59Z</dcterms:created>
  <dcterms:modified xsi:type="dcterms:W3CDTF">2020-11-21T12:27:11Z</dcterms:modified>
</cp:coreProperties>
</file>