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409" r:id="rId2"/>
    <p:sldId id="410" r:id="rId3"/>
    <p:sldId id="326" r:id="rId4"/>
    <p:sldId id="419" r:id="rId5"/>
    <p:sldId id="412" r:id="rId6"/>
    <p:sldId id="385" r:id="rId7"/>
    <p:sldId id="414" r:id="rId8"/>
    <p:sldId id="366" r:id="rId9"/>
    <p:sldId id="314" r:id="rId10"/>
    <p:sldId id="369" r:id="rId11"/>
    <p:sldId id="378" r:id="rId12"/>
    <p:sldId id="379" r:id="rId13"/>
    <p:sldId id="415" r:id="rId14"/>
    <p:sldId id="393" r:id="rId15"/>
    <p:sldId id="417" r:id="rId16"/>
    <p:sldId id="418" r:id="rId17"/>
    <p:sldId id="413" r:id="rId18"/>
    <p:sldId id="416" r:id="rId1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1DD7C71-431B-4B4E-9044-ACC384B90C80}">
          <p14:sldIdLst>
            <p14:sldId id="409"/>
            <p14:sldId id="410"/>
            <p14:sldId id="326"/>
            <p14:sldId id="419"/>
            <p14:sldId id="412"/>
            <p14:sldId id="385"/>
            <p14:sldId id="414"/>
            <p14:sldId id="366"/>
            <p14:sldId id="314"/>
            <p14:sldId id="369"/>
            <p14:sldId id="378"/>
            <p14:sldId id="379"/>
            <p14:sldId id="415"/>
            <p14:sldId id="393"/>
            <p14:sldId id="417"/>
            <p14:sldId id="418"/>
            <p14:sldId id="413"/>
            <p14:sldId id="4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91494" autoAdjust="0"/>
  </p:normalViewPr>
  <p:slideViewPr>
    <p:cSldViewPr>
      <p:cViewPr varScale="1">
        <p:scale>
          <a:sx n="106" d="100"/>
          <a:sy n="106" d="100"/>
        </p:scale>
        <p:origin x="378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22.12.2020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47919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03233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22.12.2020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22.12.2020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22.12.2020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22.12.2020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22.12.2020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22.12.2020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22.12.2020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22.12.2020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22.12.2020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22.12.2020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22.12.2020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22.12.2020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dom-nod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FF00"/>
                </a:solidFill>
                <a:latin typeface="+mj-lt"/>
              </a:rPr>
              <a:t>J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ava</a:t>
            </a:r>
            <a:r>
              <a:rPr lang="en-US" sz="4400" b="1" dirty="0" smtClean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cript: </a:t>
            </a:r>
            <a:r>
              <a:rPr lang="ru-RU" sz="4400" b="1" dirty="0" smtClean="0">
                <a:solidFill>
                  <a:schemeClr val="bg1"/>
                </a:solidFill>
                <a:latin typeface="+mj-lt"/>
              </a:rPr>
              <a:t>объекты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22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326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Изменение содержимого элемента и/или его свойств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1584" y="1244553"/>
            <a:ext cx="828092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У тегов</a:t>
            </a:r>
            <a:r>
              <a:rPr lang="en-US" sz="2200" dirty="0"/>
              <a:t> </a:t>
            </a:r>
            <a:r>
              <a:rPr lang="ru-RU" sz="2200" dirty="0"/>
              <a:t>(</a:t>
            </a:r>
            <a:r>
              <a:rPr lang="ru-RU" sz="2200" b="1" dirty="0"/>
              <a:t>элементов</a:t>
            </a:r>
            <a:r>
              <a:rPr lang="ru-RU" sz="2200" dirty="0"/>
              <a:t> </a:t>
            </a:r>
            <a:r>
              <a:rPr lang="en-US" sz="2200" b="1" dirty="0"/>
              <a:t>HTML-</a:t>
            </a:r>
            <a:r>
              <a:rPr lang="ru-RU" sz="2200" b="1" dirty="0"/>
              <a:t>документа</a:t>
            </a:r>
            <a:r>
              <a:rPr lang="ru-RU" sz="2200" dirty="0"/>
              <a:t>) есть ряд свойства определяющие его содержимое и внешний вид:</a:t>
            </a:r>
          </a:p>
          <a:p>
            <a:pPr algn="ctr"/>
            <a:r>
              <a:rPr lang="ru-RU" sz="2400" b="1" dirty="0"/>
              <a:t>…</a:t>
            </a:r>
            <a:endParaRPr lang="ru-RU" sz="2200" b="1" dirty="0"/>
          </a:p>
          <a:p>
            <a:r>
              <a:rPr lang="en-US" sz="2200" b="1" dirty="0"/>
              <a:t>.</a:t>
            </a:r>
            <a:r>
              <a:rPr lang="en-US" sz="2200" b="1" dirty="0" err="1"/>
              <a:t>innerHTML</a:t>
            </a:r>
            <a:r>
              <a:rPr lang="en-US" sz="2200" dirty="0"/>
              <a:t> – </a:t>
            </a:r>
            <a:r>
              <a:rPr lang="ru-RU" sz="2200" dirty="0"/>
              <a:t>свойство определяющее (или задающее) содержимое тега (его контент), т.е. всё то что находиться между открывающимся и закрывающимся тегом;</a:t>
            </a:r>
            <a:r>
              <a:rPr lang="en-US" sz="2200" b="1" dirty="0"/>
              <a:t> </a:t>
            </a:r>
            <a:endParaRPr lang="ru-RU" sz="2200" b="1" dirty="0"/>
          </a:p>
          <a:p>
            <a:endParaRPr lang="ru-RU" sz="2200" b="1" dirty="0"/>
          </a:p>
          <a:p>
            <a:r>
              <a:rPr lang="en-US" sz="2200" b="1" dirty="0"/>
              <a:t>.style</a:t>
            </a:r>
            <a:r>
              <a:rPr lang="en-US" sz="2200" dirty="0"/>
              <a:t> – </a:t>
            </a:r>
            <a:r>
              <a:rPr lang="ru-RU" sz="2200" dirty="0"/>
              <a:t>свойство определяющее объект со всеми поддерживаемыми браузером стилевые свойства;</a:t>
            </a:r>
            <a:endParaRPr lang="en-US" sz="2200" dirty="0"/>
          </a:p>
          <a:p>
            <a:endParaRPr lang="en-US" sz="2200" dirty="0"/>
          </a:p>
          <a:p>
            <a:r>
              <a:rPr lang="en-US" sz="2200" b="1" dirty="0" smtClean="0"/>
              <a:t>.</a:t>
            </a:r>
            <a:r>
              <a:rPr lang="en-US" sz="2200" b="1" dirty="0" err="1"/>
              <a:t>classList</a:t>
            </a:r>
            <a:r>
              <a:rPr lang="en-US" sz="2200" b="1" dirty="0"/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список классов тега (в виде массива, методы </a:t>
            </a:r>
            <a:r>
              <a:rPr lang="en-US" sz="2200" b="1" dirty="0"/>
              <a:t>.</a:t>
            </a:r>
            <a:r>
              <a:rPr lang="en-US" sz="2200" b="1" dirty="0" err="1"/>
              <a:t>classList.add</a:t>
            </a:r>
            <a:r>
              <a:rPr lang="en-US" sz="2200" b="1" dirty="0"/>
              <a:t>() </a:t>
            </a:r>
            <a:r>
              <a:rPr lang="ru-RU" sz="2200" dirty="0"/>
              <a:t>и </a:t>
            </a:r>
            <a:r>
              <a:rPr lang="en-US" sz="2200" b="1" dirty="0" err="1"/>
              <a:t>classList.remove</a:t>
            </a:r>
            <a:r>
              <a:rPr lang="en-US" sz="2200" b="1" dirty="0"/>
              <a:t>() </a:t>
            </a:r>
            <a:r>
              <a:rPr lang="ru-RU" sz="2200" dirty="0"/>
              <a:t>позволяют добавлять и удалять классы тега). А метод </a:t>
            </a:r>
            <a:r>
              <a:rPr lang="en-US" sz="2200" b="1" dirty="0"/>
              <a:t>.</a:t>
            </a:r>
            <a:r>
              <a:rPr lang="en-US" sz="2200" b="1" dirty="0" err="1"/>
              <a:t>classList.contains</a:t>
            </a:r>
            <a:r>
              <a:rPr lang="en-US" sz="2200" b="1" dirty="0"/>
              <a:t>() </a:t>
            </a:r>
            <a:r>
              <a:rPr lang="ru-RU" sz="2200" dirty="0"/>
              <a:t>позволяет узнать есть ли класс в списке.</a:t>
            </a:r>
            <a:endParaRPr lang="ru-RU" sz="2200" b="1" dirty="0"/>
          </a:p>
          <a:p>
            <a:pPr algn="ctr"/>
            <a:r>
              <a:rPr lang="ru-RU" sz="24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92604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3. </a:t>
            </a:r>
            <a:r>
              <a:rPr lang="en-US" sz="6000" b="1" dirty="0" smtClean="0"/>
              <a:t>JavaScript </a:t>
            </a:r>
            <a:r>
              <a:rPr lang="ru-RU" sz="6000" b="1" dirty="0" smtClean="0"/>
              <a:t>и </a:t>
            </a:r>
            <a:r>
              <a:rPr lang="ru-RU" sz="6000" b="1" dirty="0"/>
              <a:t>интерактивность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8080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3265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События и интерактивность</a:t>
            </a:r>
            <a:endParaRPr lang="ru-RU" sz="4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83432" y="3717032"/>
            <a:ext cx="105131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События </a:t>
            </a:r>
            <a:r>
              <a:rPr lang="en-US" sz="2800" b="1" dirty="0" err="1" smtClean="0"/>
              <a:t>oninput</a:t>
            </a:r>
            <a:r>
              <a:rPr lang="en-US" sz="2800" dirty="0" smtClean="0"/>
              <a:t> </a:t>
            </a:r>
            <a:r>
              <a:rPr lang="ru-RU" sz="2800" dirty="0"/>
              <a:t>у элемента ввода отвечает за моменты когда </a:t>
            </a:r>
            <a:r>
              <a:rPr lang="ru-RU" sz="2800" b="1" dirty="0"/>
              <a:t>осуществляется ввод данных </a:t>
            </a:r>
            <a:r>
              <a:rPr lang="ru-RU" sz="2800" dirty="0"/>
              <a:t>в </a:t>
            </a:r>
            <a:r>
              <a:rPr lang="ru-RU" sz="2800" dirty="0" smtClean="0"/>
              <a:t>элемент</a:t>
            </a:r>
            <a:r>
              <a:rPr lang="en-US" sz="2800" dirty="0" smtClean="0"/>
              <a:t> </a:t>
            </a:r>
            <a:r>
              <a:rPr lang="ru-RU" sz="2800" dirty="0" smtClean="0"/>
              <a:t>ввода, </a:t>
            </a:r>
            <a:r>
              <a:rPr lang="ru-RU" sz="2800" dirty="0"/>
              <a:t>т.е. в процессе ввода</a:t>
            </a:r>
            <a:r>
              <a:rPr lang="ru-RU" sz="2800" dirty="0" smtClean="0"/>
              <a:t>, например </a:t>
            </a:r>
            <a:r>
              <a:rPr lang="ru-RU" sz="2800" dirty="0"/>
              <a:t>когда пользователь вводит новые </a:t>
            </a:r>
            <a:r>
              <a:rPr lang="ru-RU" sz="2800" dirty="0" smtClean="0"/>
              <a:t>символы. </a:t>
            </a:r>
            <a:r>
              <a:rPr lang="ru-RU" sz="2800" b="1" dirty="0" smtClean="0"/>
              <a:t>Отслеживание</a:t>
            </a:r>
            <a:r>
              <a:rPr lang="ru-RU" sz="2800" dirty="0" smtClean="0"/>
              <a:t> этого </a:t>
            </a:r>
            <a:r>
              <a:rPr lang="ru-RU" sz="2800" b="1" dirty="0" smtClean="0"/>
              <a:t>события</a:t>
            </a:r>
            <a:r>
              <a:rPr lang="ru-RU" sz="2800" dirty="0" smtClean="0"/>
              <a:t> позволяет в </a:t>
            </a:r>
            <a:r>
              <a:rPr lang="ru-RU" sz="2800" b="1" dirty="0" smtClean="0"/>
              <a:t>динамике</a:t>
            </a:r>
            <a:r>
              <a:rPr lang="ru-RU" sz="2800" dirty="0" smtClean="0"/>
              <a:t> </a:t>
            </a:r>
            <a:r>
              <a:rPr lang="ru-RU" sz="2800" b="1" dirty="0" smtClean="0"/>
              <a:t>реагировать</a:t>
            </a:r>
            <a:r>
              <a:rPr lang="ru-RU" sz="2800" dirty="0" smtClean="0"/>
              <a:t> на действия пользователя. 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83432" y="1397094"/>
            <a:ext cx="105131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Функции</a:t>
            </a:r>
            <a:r>
              <a:rPr lang="ru-RU" sz="2800" dirty="0"/>
              <a:t> тесно </a:t>
            </a:r>
            <a:r>
              <a:rPr lang="ru-RU" sz="2800" b="1" dirty="0"/>
              <a:t>связаны с обработкой событий</a:t>
            </a:r>
            <a:r>
              <a:rPr lang="ru-RU" sz="2800" dirty="0"/>
              <a:t>, мы можем указать браузеру </a:t>
            </a:r>
            <a:r>
              <a:rPr lang="ru-RU" sz="2800" b="1" dirty="0"/>
              <a:t>какую функцию необходимо вызывать, в случае наступления какого-либо события</a:t>
            </a:r>
            <a:r>
              <a:rPr lang="ru-RU" sz="2800" dirty="0"/>
              <a:t>. События это не только клик мышкой, но и, например изменение данных в элементе ввода.</a:t>
            </a:r>
          </a:p>
        </p:txBody>
      </p:sp>
    </p:spTree>
    <p:extLst>
      <p:ext uri="{BB962C8B-B14F-4D97-AF65-F5344CB8AC3E}">
        <p14:creationId xmlns:p14="http://schemas.microsoft.com/office/powerpoint/2010/main" val="1173245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4. Немного практики </a:t>
            </a:r>
            <a:r>
              <a:rPr lang="en-US" sz="6000" b="1" dirty="0" smtClean="0"/>
              <a:t>#1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825803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Элементы, события и интерактивность в </a:t>
            </a:r>
            <a:r>
              <a:rPr lang="en-US" sz="3600" b="1" dirty="0"/>
              <a:t>JavaScript</a:t>
            </a:r>
            <a:endParaRPr lang="ru-RU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486093" y="3092767"/>
            <a:ext cx="5010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Воспользуйтесь шаблоном в </a:t>
            </a:r>
            <a:r>
              <a:rPr lang="ru-RU" sz="2400" dirty="0" err="1" smtClean="0"/>
              <a:t>репозитории</a:t>
            </a:r>
            <a:r>
              <a:rPr lang="ru-RU" sz="2400" dirty="0" smtClean="0"/>
              <a:t> занятия:</a:t>
            </a:r>
            <a:br>
              <a:rPr lang="ru-RU" sz="2400" dirty="0" smtClean="0"/>
            </a:b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/accessibility-demo-template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484784"/>
            <a:ext cx="5704484" cy="45365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4195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5</a:t>
            </a:r>
            <a:r>
              <a:rPr lang="ru-RU" sz="6000" b="1" dirty="0" smtClean="0"/>
              <a:t>. Немного практики </a:t>
            </a:r>
            <a:r>
              <a:rPr lang="en-US" sz="6000" b="1" dirty="0" smtClean="0"/>
              <a:t>#2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292967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Модальные окна / Тег </a:t>
            </a:r>
            <a:r>
              <a:rPr lang="en-US" sz="4400" b="1" dirty="0" smtClean="0"/>
              <a:t>&lt;dialog&gt;</a:t>
            </a:r>
            <a:endParaRPr lang="ru-RU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672064" y="3080863"/>
            <a:ext cx="5010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Воспользуйтесь шаблоном в </a:t>
            </a:r>
            <a:r>
              <a:rPr lang="ru-RU" sz="2400" dirty="0" err="1" smtClean="0"/>
              <a:t>репозитории</a:t>
            </a:r>
            <a:r>
              <a:rPr lang="ru-RU" sz="2400" dirty="0" smtClean="0"/>
              <a:t> занятия:</a:t>
            </a:r>
            <a:br>
              <a:rPr lang="ru-RU" sz="2400" dirty="0" smtClean="0"/>
            </a:b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 smtClean="0">
                <a:solidFill>
                  <a:srgbClr val="0070C0"/>
                </a:solidFill>
              </a:rPr>
              <a:t>src</a:t>
            </a:r>
            <a:r>
              <a:rPr lang="en-US" sz="2400" b="1" dirty="0" smtClean="0">
                <a:solidFill>
                  <a:srgbClr val="0070C0"/>
                </a:solidFill>
              </a:rPr>
              <a:t>/dialog-demo-template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1959" r="11689" b="879"/>
          <a:stretch/>
        </p:blipFill>
        <p:spPr>
          <a:xfrm>
            <a:off x="767408" y="1844824"/>
            <a:ext cx="5389876" cy="39327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3438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529700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064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Игра «Угадай число», с разметкой</a:t>
            </a:r>
            <a:endParaRPr lang="ru-RU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51384" y="1268760"/>
            <a:ext cx="11089232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Скрипт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загадывает число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(от 1 до 100 включительно) и даёт игроку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попыток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его угадать, если пользователь не угадал - скрипт сообщает, что он проиграл и игра сообщает ему какой ответ был правильный.  Если игрок угадал игра сообщает, что он выиграл. Для генерации чисел используйте функцию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Игра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при неправильных ответах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должна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давать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подсказку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 том число которое ввёл пользователь больше или меньше загаданного.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17106"/>
          <a:stretch/>
        </p:blipFill>
        <p:spPr>
          <a:xfrm>
            <a:off x="1127448" y="3488020"/>
            <a:ext cx="6472225" cy="33565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7931055" y="4581128"/>
            <a:ext cx="360040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Приведенный пример интерфейса может быть переделан вами по вашему усмотрению.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171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/>
              <a:t>1. Объект / Ассоциативный массив</a:t>
            </a:r>
            <a:endParaRPr lang="uk-UA" sz="5400" b="1" dirty="0"/>
          </a:p>
        </p:txBody>
      </p:sp>
    </p:spTree>
    <p:extLst>
      <p:ext uri="{BB962C8B-B14F-4D97-AF65-F5344CB8AC3E}">
        <p14:creationId xmlns:p14="http://schemas.microsoft.com/office/powerpoint/2010/main" val="189692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Объекты</a:t>
            </a:r>
            <a:r>
              <a:rPr lang="en-US" b="1" dirty="0" smtClean="0"/>
              <a:t> ?!</a:t>
            </a:r>
            <a:endParaRPr lang="uk-UA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09432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s://image.freepik.com/free-photo/one-tangerine-with-green-leaves-in-a-white-background-mandarin_73289-1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1" t="11864" r="6530" b="10170"/>
          <a:stretch/>
        </p:blipFill>
        <p:spPr bwMode="auto">
          <a:xfrm>
            <a:off x="839416" y="1484784"/>
            <a:ext cx="5328592" cy="382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096" y="1484784"/>
            <a:ext cx="5256584" cy="42023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260648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Объекты</a:t>
            </a:r>
            <a:r>
              <a:rPr lang="en-US" b="1" dirty="0" smtClean="0"/>
              <a:t> </a:t>
            </a:r>
            <a:r>
              <a:rPr lang="ru-RU" b="1" dirty="0" smtClean="0"/>
              <a:t>в </a:t>
            </a:r>
            <a:r>
              <a:rPr lang="en-US" b="1" dirty="0" smtClean="0"/>
              <a:t>JavaScript</a:t>
            </a:r>
            <a:endParaRPr lang="uk-UA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09432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816080" y="1727753"/>
            <a:ext cx="48245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Объекты в </a:t>
            </a:r>
            <a:r>
              <a:rPr lang="en-US" sz="2400" b="1" dirty="0" smtClean="0"/>
              <a:t>JavaScript</a:t>
            </a:r>
            <a:r>
              <a:rPr lang="ru-RU" sz="2400" dirty="0" smtClean="0"/>
              <a:t> </a:t>
            </a:r>
            <a:r>
              <a:rPr lang="en-US" sz="2400" dirty="0" smtClean="0"/>
              <a:t>– </a:t>
            </a:r>
            <a:r>
              <a:rPr lang="ru-RU" sz="2400" dirty="0" smtClean="0"/>
              <a:t>структура данных</a:t>
            </a:r>
            <a:r>
              <a:rPr lang="en-US" sz="2400" dirty="0" smtClean="0"/>
              <a:t> (</a:t>
            </a:r>
            <a:r>
              <a:rPr lang="ru-RU" sz="2400" dirty="0" smtClean="0"/>
              <a:t>т.н. </a:t>
            </a:r>
            <a:r>
              <a:rPr lang="ru-RU" sz="2400" i="1" dirty="0" smtClean="0"/>
              <a:t>ассоциативный массив</a:t>
            </a:r>
            <a:r>
              <a:rPr lang="en-US" sz="2400" dirty="0" smtClean="0"/>
              <a:t>)</a:t>
            </a:r>
            <a:r>
              <a:rPr lang="ru-RU" sz="2400" dirty="0" smtClean="0"/>
              <a:t>, в которой ключами</a:t>
            </a:r>
            <a:r>
              <a:rPr lang="en-US" sz="2400" dirty="0" smtClean="0"/>
              <a:t> (</a:t>
            </a:r>
            <a:r>
              <a:rPr lang="ru-RU" sz="2400" b="1" dirty="0" smtClean="0"/>
              <a:t>индексами</a:t>
            </a:r>
            <a:r>
              <a:rPr lang="en-US" sz="2400" dirty="0" smtClean="0"/>
              <a:t>)</a:t>
            </a:r>
            <a:r>
              <a:rPr lang="ru-RU" sz="2400" dirty="0" smtClean="0"/>
              <a:t> к ячейкам с данными выступают </a:t>
            </a:r>
            <a:r>
              <a:rPr lang="ru-RU" sz="2400" b="1" dirty="0" smtClean="0"/>
              <a:t>строки</a:t>
            </a:r>
            <a:r>
              <a:rPr lang="en-US" sz="2400" dirty="0" smtClean="0"/>
              <a:t>.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b="1" dirty="0" smtClean="0"/>
              <a:t>Объекты</a:t>
            </a:r>
            <a:r>
              <a:rPr lang="ru-RU" sz="2400" dirty="0" smtClean="0"/>
              <a:t> в </a:t>
            </a:r>
            <a:r>
              <a:rPr lang="en-US" sz="2400" b="1" dirty="0" smtClean="0"/>
              <a:t>JavaScript</a:t>
            </a:r>
            <a:r>
              <a:rPr lang="en-US" sz="2400" dirty="0" smtClean="0"/>
              <a:t> </a:t>
            </a:r>
            <a:r>
              <a:rPr lang="ru-RU" sz="2400" dirty="0" smtClean="0"/>
              <a:t>применяются повсеместно, </a:t>
            </a:r>
            <a:r>
              <a:rPr lang="ru-RU" sz="2400" b="1" dirty="0" smtClean="0"/>
              <a:t>строки</a:t>
            </a:r>
            <a:r>
              <a:rPr lang="ru-RU" sz="2400" dirty="0" smtClean="0"/>
              <a:t>, </a:t>
            </a:r>
            <a:r>
              <a:rPr lang="ru-RU" sz="2400" b="1" dirty="0" smtClean="0"/>
              <a:t>массивы</a:t>
            </a:r>
            <a:r>
              <a:rPr lang="ru-RU" sz="2400" dirty="0" smtClean="0"/>
              <a:t> и даже каждый </a:t>
            </a:r>
            <a:r>
              <a:rPr lang="ru-RU" sz="2400" b="1" dirty="0" smtClean="0"/>
              <a:t>тег </a:t>
            </a:r>
            <a:r>
              <a:rPr lang="ru-RU" sz="2400" dirty="0" smtClean="0"/>
              <a:t>в разметк</a:t>
            </a:r>
            <a:r>
              <a:rPr lang="ru-RU" sz="2400" b="1" dirty="0" smtClean="0"/>
              <a:t>е</a:t>
            </a:r>
            <a:r>
              <a:rPr lang="ru-RU" sz="2400" dirty="0" smtClean="0"/>
              <a:t> – представляет собой </a:t>
            </a:r>
            <a:r>
              <a:rPr lang="ru-RU" sz="2400" b="1" dirty="0" smtClean="0"/>
              <a:t>объект</a:t>
            </a:r>
            <a:r>
              <a:rPr lang="ru-RU" sz="2400" dirty="0" smtClean="0"/>
              <a:t>. </a:t>
            </a:r>
            <a:endParaRPr lang="uk-UA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329191"/>
            <a:ext cx="6000750" cy="4238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3974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9443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Объект</a:t>
            </a:r>
            <a:r>
              <a:rPr lang="en-US" sz="3600" b="1" dirty="0" smtClean="0"/>
              <a:t> -</a:t>
            </a:r>
            <a:r>
              <a:rPr lang="ru-RU" sz="3600" b="1" dirty="0" smtClean="0"/>
              <a:t> ссылочная структура</a:t>
            </a:r>
            <a:endParaRPr lang="ru-RU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07568" y="2132856"/>
            <a:ext cx="84249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В переменных хранятся не сами </a:t>
            </a:r>
            <a:r>
              <a:rPr lang="ru-RU" sz="3200" b="1" dirty="0" smtClean="0"/>
              <a:t>объекты</a:t>
            </a:r>
            <a:r>
              <a:rPr lang="ru-RU" sz="3200" dirty="0" smtClean="0"/>
              <a:t> а </a:t>
            </a:r>
            <a:r>
              <a:rPr lang="ru-RU" sz="3200" b="1" dirty="0" smtClean="0"/>
              <a:t>ссылки</a:t>
            </a:r>
            <a:r>
              <a:rPr lang="ru-RU" sz="3200" dirty="0" smtClean="0"/>
              <a:t> на области памяти где объекты расположены, поэтому при «копировании» переменной присваивается </a:t>
            </a:r>
            <a:r>
              <a:rPr lang="ru-RU" sz="3200" b="1" dirty="0" smtClean="0"/>
              <a:t>ссылка на объект</a:t>
            </a:r>
            <a:r>
              <a:rPr lang="ru-RU" sz="3200" dirty="0" smtClean="0"/>
              <a:t>. И обе переменные позволяют работать с одним и тем же </a:t>
            </a:r>
            <a:r>
              <a:rPr lang="ru-RU" sz="3200" b="1" dirty="0" smtClean="0"/>
              <a:t>объектом</a:t>
            </a:r>
            <a:r>
              <a:rPr lang="ru-RU" sz="3200" dirty="0" smtClean="0"/>
              <a:t>.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4841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2.</a:t>
            </a:r>
            <a:r>
              <a:rPr lang="en-US" sz="6000" b="1" dirty="0" smtClean="0"/>
              <a:t> </a:t>
            </a:r>
            <a:r>
              <a:rPr lang="en-US" sz="6000" b="1" dirty="0" smtClean="0">
                <a:solidFill>
                  <a:srgbClr val="FFFF00"/>
                </a:solidFill>
              </a:rPr>
              <a:t>D</a:t>
            </a:r>
            <a:r>
              <a:rPr lang="en-US" sz="6000" b="1" dirty="0" smtClean="0"/>
              <a:t>ocument </a:t>
            </a:r>
            <a:r>
              <a:rPr lang="en-US" sz="6000" b="1" dirty="0" smtClean="0">
                <a:solidFill>
                  <a:srgbClr val="FFFF00"/>
                </a:solidFill>
              </a:rPr>
              <a:t>O</a:t>
            </a:r>
            <a:r>
              <a:rPr lang="en-US" sz="6000" b="1" dirty="0" smtClean="0"/>
              <a:t>bject </a:t>
            </a:r>
            <a:r>
              <a:rPr lang="en-US" sz="6000" b="1" dirty="0" smtClean="0">
                <a:solidFill>
                  <a:srgbClr val="FFFF00"/>
                </a:solidFill>
              </a:rPr>
              <a:t>M</a:t>
            </a:r>
            <a:r>
              <a:rPr lang="en-US" sz="6000" b="1" dirty="0" smtClean="0"/>
              <a:t>odel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597087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70489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DOM – Document Object Model</a:t>
            </a:r>
            <a:endParaRPr lang="ru-RU" sz="4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141277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(объектная модель документа)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95500" y="2420888"/>
            <a:ext cx="900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Стандарт который определяет из каких </a:t>
            </a:r>
            <a:r>
              <a:rPr lang="ru-RU" sz="3200" b="1" dirty="0"/>
              <a:t>объектов</a:t>
            </a:r>
            <a:r>
              <a:rPr lang="ru-RU" sz="3200" dirty="0"/>
              <a:t> браузер собирает </a:t>
            </a:r>
            <a:r>
              <a:rPr lang="ru-RU" sz="3200" b="1" dirty="0"/>
              <a:t>дерево документа</a:t>
            </a:r>
            <a:r>
              <a:rPr lang="ru-RU" sz="3200" dirty="0"/>
              <a:t>, и какие </a:t>
            </a:r>
            <a:r>
              <a:rPr lang="ru-RU" sz="3200" b="1" dirty="0"/>
              <a:t>свойства</a:t>
            </a:r>
            <a:r>
              <a:rPr lang="ru-RU" sz="3200" dirty="0"/>
              <a:t> есть у этих </a:t>
            </a:r>
            <a:r>
              <a:rPr lang="ru-RU" sz="3200" b="1" dirty="0" smtClean="0"/>
              <a:t>объектов</a:t>
            </a:r>
            <a:r>
              <a:rPr lang="ru-RU" sz="3200" dirty="0" smtClean="0"/>
              <a:t>.</a:t>
            </a:r>
            <a:r>
              <a:rPr lang="en-US" sz="3200" dirty="0" smtClean="0"/>
              <a:t> </a:t>
            </a:r>
            <a:r>
              <a:rPr lang="ru-RU" sz="3200" dirty="0" smtClean="0"/>
              <a:t>В соответствии со стандартом </a:t>
            </a:r>
            <a:r>
              <a:rPr lang="en-US" sz="3200" b="1" dirty="0" smtClean="0"/>
              <a:t>DOM</a:t>
            </a:r>
            <a:r>
              <a:rPr lang="en-US" sz="3200" dirty="0" smtClean="0"/>
              <a:t> </a:t>
            </a:r>
            <a:r>
              <a:rPr lang="ru-RU" sz="3200" dirty="0" smtClean="0"/>
              <a:t>каждый </a:t>
            </a:r>
            <a:r>
              <a:rPr lang="ru-RU" sz="3200" b="1" dirty="0" smtClean="0"/>
              <a:t>тег</a:t>
            </a:r>
            <a:r>
              <a:rPr lang="ru-RU" sz="3200" dirty="0" smtClean="0"/>
              <a:t> </a:t>
            </a:r>
            <a:r>
              <a:rPr lang="en-US" sz="3200" b="1" dirty="0" smtClean="0"/>
              <a:t>HTML</a:t>
            </a:r>
            <a:r>
              <a:rPr lang="ru-RU" sz="3200" b="1" dirty="0" smtClean="0"/>
              <a:t>-документа</a:t>
            </a:r>
            <a:r>
              <a:rPr lang="ru-RU" sz="3200" dirty="0" smtClean="0"/>
              <a:t>, в </a:t>
            </a:r>
            <a:r>
              <a:rPr lang="en-US" sz="3200" b="1" dirty="0" smtClean="0"/>
              <a:t>JavaScript</a:t>
            </a:r>
            <a:r>
              <a:rPr lang="ru-RU" sz="3200" dirty="0"/>
              <a:t> </a:t>
            </a:r>
            <a:r>
              <a:rPr lang="ru-RU" sz="3200" dirty="0" smtClean="0"/>
              <a:t>представлен </a:t>
            </a:r>
            <a:r>
              <a:rPr lang="ru-RU" sz="3200" b="1" dirty="0" smtClean="0"/>
              <a:t>объектом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0" y="578610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Подробнее: </a:t>
            </a:r>
            <a:r>
              <a:rPr lang="en-US" sz="2800" b="1" dirty="0">
                <a:hlinkClick r:id="rId2"/>
              </a:rPr>
              <a:t>https://</a:t>
            </a:r>
            <a:r>
              <a:rPr lang="en-US" sz="2800" b="1" dirty="0" smtClean="0">
                <a:hlinkClick r:id="rId2"/>
              </a:rPr>
              <a:t>learn.javascript.ru/dom-nodes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54537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17481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34397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Чтобы управлять тегом его сначала нужно найти…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5440" y="1339461"/>
            <a:ext cx="104532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css_selector</a:t>
            </a:r>
            <a:r>
              <a:rPr lang="en-US" sz="3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ru-RU" sz="2400" dirty="0"/>
              <a:t>возвращает </a:t>
            </a:r>
            <a:r>
              <a:rPr lang="ru-RU" sz="2400" b="1" dirty="0" err="1" smtClean="0"/>
              <a:t>псевдомассив</a:t>
            </a:r>
            <a:r>
              <a:rPr lang="ru-RU" sz="2400" dirty="0" smtClean="0"/>
              <a:t> </a:t>
            </a:r>
            <a:r>
              <a:rPr lang="ru-RU" sz="2400" b="1" dirty="0"/>
              <a:t>объектов</a:t>
            </a:r>
            <a:r>
              <a:rPr lang="ru-RU" sz="2400" dirty="0"/>
              <a:t> </a:t>
            </a:r>
            <a:r>
              <a:rPr lang="ru-RU" sz="2400" dirty="0" smtClean="0"/>
              <a:t>(</a:t>
            </a:r>
            <a:r>
              <a:rPr lang="ru-RU" sz="2400" i="1" dirty="0" smtClean="0"/>
              <a:t>тегов</a:t>
            </a:r>
            <a:r>
              <a:rPr lang="ru-RU" sz="2400" dirty="0"/>
              <a:t>)  которые соответствуют </a:t>
            </a:r>
            <a:r>
              <a:rPr lang="en-US" sz="2400" b="1" dirty="0" err="1"/>
              <a:t>css</a:t>
            </a:r>
            <a:r>
              <a:rPr lang="en-US" sz="2400" b="1" dirty="0"/>
              <a:t>-</a:t>
            </a:r>
            <a:r>
              <a:rPr lang="ru-RU" sz="2400" b="1" dirty="0"/>
              <a:t>селектору </a:t>
            </a:r>
            <a:r>
              <a:rPr lang="ru-RU" sz="2400" dirty="0" smtClean="0"/>
              <a:t>переданному в </a:t>
            </a:r>
            <a:r>
              <a:rPr lang="ru-RU" sz="2400" dirty="0"/>
              <a:t>качестве </a:t>
            </a:r>
            <a:r>
              <a:rPr lang="ru-RU" sz="2400" b="1" dirty="0" smtClean="0"/>
              <a:t>параметра</a:t>
            </a:r>
            <a:r>
              <a:rPr lang="ru-RU" sz="2400" dirty="0" smtClean="0"/>
              <a:t> функции;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055440" y="3041665"/>
            <a:ext cx="10513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css_selector</a:t>
            </a:r>
            <a:r>
              <a:rPr lang="en-US" sz="3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 smtClean="0"/>
              <a:t> </a:t>
            </a:r>
            <a:r>
              <a:rPr lang="ru-RU" sz="2400" dirty="0" smtClean="0"/>
              <a:t>возвращает первый найденный, в документе, </a:t>
            </a:r>
            <a:r>
              <a:rPr lang="ru-RU" sz="2400" b="1" dirty="0" smtClean="0"/>
              <a:t>объект</a:t>
            </a:r>
            <a:r>
              <a:rPr lang="ru-RU" sz="2400" dirty="0" smtClean="0"/>
              <a:t> </a:t>
            </a:r>
            <a:r>
              <a:rPr lang="ru-RU" sz="2400" dirty="0"/>
              <a:t>(</a:t>
            </a:r>
            <a:r>
              <a:rPr lang="ru-RU" sz="2400" i="1" dirty="0" smtClean="0"/>
              <a:t>тег</a:t>
            </a:r>
            <a:r>
              <a:rPr lang="ru-RU" sz="2400" dirty="0" smtClean="0"/>
              <a:t>) соответствующий </a:t>
            </a:r>
            <a:r>
              <a:rPr lang="en-US" sz="2400" b="1" dirty="0" err="1"/>
              <a:t>css</a:t>
            </a:r>
            <a:r>
              <a:rPr lang="en-US" sz="2400" b="1" dirty="0"/>
              <a:t>-</a:t>
            </a:r>
            <a:r>
              <a:rPr lang="ru-RU" sz="2400" b="1" dirty="0"/>
              <a:t>селектору </a:t>
            </a:r>
            <a:r>
              <a:rPr lang="ru-RU" sz="2400" dirty="0"/>
              <a:t>переданному в качестве </a:t>
            </a:r>
            <a:r>
              <a:rPr lang="ru-RU" sz="2400" b="1" dirty="0"/>
              <a:t>параметра</a:t>
            </a:r>
            <a:r>
              <a:rPr lang="ru-RU" sz="2400" dirty="0"/>
              <a:t> функции;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5440" y="4653136"/>
            <a:ext cx="105131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3600" b="1" dirty="0"/>
              <a:t> </a:t>
            </a:r>
            <a:r>
              <a:rPr lang="en-US" sz="2400" dirty="0"/>
              <a:t>– </a:t>
            </a:r>
            <a:r>
              <a:rPr lang="ru-RU" sz="2400" dirty="0"/>
              <a:t>элементы у которых есть</a:t>
            </a:r>
            <a:r>
              <a:rPr lang="en-US" sz="2400" dirty="0"/>
              <a:t> </a:t>
            </a:r>
            <a:r>
              <a:rPr lang="ru-RU" sz="2400" dirty="0"/>
              <a:t>атрибут </a:t>
            </a:r>
            <a:r>
              <a:rPr lang="en-US" sz="2400" b="1" dirty="0"/>
              <a:t>id</a:t>
            </a:r>
            <a:r>
              <a:rPr lang="ru-RU" sz="2400" dirty="0"/>
              <a:t> можно использовать без поиска, такие элементы доступны как </a:t>
            </a:r>
            <a:r>
              <a:rPr lang="ru-RU" sz="2400" b="1" dirty="0"/>
              <a:t>глобальные</a:t>
            </a:r>
            <a:r>
              <a:rPr lang="ru-RU" sz="2400" dirty="0"/>
              <a:t> </a:t>
            </a:r>
            <a:r>
              <a:rPr lang="ru-RU" sz="2400" b="1" dirty="0"/>
              <a:t>переменные</a:t>
            </a:r>
            <a:r>
              <a:rPr lang="ru-RU" sz="2400" dirty="0"/>
              <a:t> (с именем </a:t>
            </a:r>
            <a:r>
              <a:rPr lang="ru-RU" sz="2400" dirty="0" smtClean="0"/>
              <a:t>совпадающим с </a:t>
            </a:r>
            <a:r>
              <a:rPr lang="en-US" sz="2400" b="1" dirty="0"/>
              <a:t>id</a:t>
            </a:r>
            <a:r>
              <a:rPr lang="ru-RU" sz="2400" dirty="0"/>
              <a:t>)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5325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2053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4131829" y="1484784"/>
            <a:ext cx="792088" cy="3053546"/>
          </a:xfrm>
          <a:prstGeom prst="leftBrace">
            <a:avLst>
              <a:gd name="adj1" fmla="val 30527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5087888" y="1988840"/>
            <a:ext cx="16706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/>
              <a:t>…</a:t>
            </a:r>
          </a:p>
          <a:p>
            <a:r>
              <a:rPr lang="ru-RU" sz="2400" b="1" i="1" dirty="0"/>
              <a:t>…</a:t>
            </a:r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innerHTML</a:t>
            </a:r>
            <a:endParaRPr lang="en-US" sz="2400" b="1" i="1" dirty="0"/>
          </a:p>
          <a:p>
            <a:r>
              <a:rPr lang="en-US" sz="2400" b="1" i="1" dirty="0" smtClean="0"/>
              <a:t>.</a:t>
            </a:r>
            <a:r>
              <a:rPr lang="en-US" sz="2400" b="1" i="1" dirty="0"/>
              <a:t>style { … }</a:t>
            </a:r>
            <a:endParaRPr lang="ru-RU" sz="2400" b="1" i="1" dirty="0"/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classList</a:t>
            </a:r>
            <a:endParaRPr lang="ru-RU" sz="2400" b="1" i="1" dirty="0"/>
          </a:p>
          <a:p>
            <a:r>
              <a:rPr lang="ru-RU" sz="2400" b="1" i="1" dirty="0"/>
              <a:t>…</a:t>
            </a:r>
            <a:endParaRPr lang="en-US" sz="2400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4176744" y="235691"/>
            <a:ext cx="4070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Из чего «сделан» тег?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27648" y="5216952"/>
            <a:ext cx="7056784" cy="12003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Каждому </a:t>
            </a:r>
            <a:r>
              <a:rPr lang="ru-RU" sz="2400" b="1" dirty="0" smtClean="0"/>
              <a:t>тег</a:t>
            </a:r>
            <a:r>
              <a:rPr lang="ru-RU" sz="2400" dirty="0" smtClean="0"/>
              <a:t>, в </a:t>
            </a:r>
            <a:r>
              <a:rPr lang="en-US" sz="2400" dirty="0" smtClean="0"/>
              <a:t>JavaScript</a:t>
            </a:r>
            <a:r>
              <a:rPr lang="ru-RU" sz="2400" dirty="0" smtClean="0"/>
              <a:t>, </a:t>
            </a:r>
            <a:r>
              <a:rPr lang="ru-RU" sz="2400" b="1" dirty="0" smtClean="0"/>
              <a:t>представлен объектом</a:t>
            </a:r>
            <a:r>
              <a:rPr lang="ru-RU" sz="2400" dirty="0" smtClean="0"/>
              <a:t>, </a:t>
            </a:r>
            <a:r>
              <a:rPr lang="ru-RU" sz="2400" dirty="0"/>
              <a:t>который хранит всё </a:t>
            </a:r>
            <a:r>
              <a:rPr lang="ru-RU" sz="2400" b="1" dirty="0"/>
              <a:t>содержимое</a:t>
            </a:r>
            <a:r>
              <a:rPr lang="ru-RU" sz="2400" dirty="0"/>
              <a:t>, все </a:t>
            </a:r>
            <a:r>
              <a:rPr lang="ru-RU" sz="2400" b="1" dirty="0"/>
              <a:t>стили</a:t>
            </a:r>
            <a:r>
              <a:rPr lang="ru-RU" sz="2400" dirty="0"/>
              <a:t> и все </a:t>
            </a:r>
            <a:r>
              <a:rPr lang="ru-RU" sz="2400" b="1" dirty="0"/>
              <a:t>атрибуты</a:t>
            </a:r>
            <a:r>
              <a:rPr lang="ru-RU" sz="2400" dirty="0"/>
              <a:t> </a:t>
            </a:r>
            <a:r>
              <a:rPr lang="ru-RU" sz="2400" b="1" dirty="0"/>
              <a:t>тега</a:t>
            </a:r>
            <a:r>
              <a:rPr lang="ru-RU" sz="2400" dirty="0"/>
              <a:t>. Разумеется их можно </a:t>
            </a:r>
            <a:r>
              <a:rPr lang="ru-RU" sz="2400" b="1" dirty="0"/>
              <a:t>менять</a:t>
            </a:r>
            <a:r>
              <a:rPr lang="ru-RU" sz="2400" dirty="0"/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7568" y="2657614"/>
            <a:ext cx="1760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&lt;TAG/&gt;</a:t>
            </a:r>
            <a:endParaRPr lang="uk-UA" sz="4000" b="1" dirty="0"/>
          </a:p>
        </p:txBody>
      </p:sp>
      <p:sp>
        <p:nvSpPr>
          <p:cNvPr id="12" name="Левая фигурная скобка 11"/>
          <p:cNvSpPr/>
          <p:nvPr/>
        </p:nvSpPr>
        <p:spPr>
          <a:xfrm>
            <a:off x="6672064" y="2204864"/>
            <a:ext cx="792088" cy="2343792"/>
          </a:xfrm>
          <a:prstGeom prst="leftBrace">
            <a:avLst>
              <a:gd name="adj1" fmla="val 30527"/>
              <a:gd name="adj2" fmla="val 50000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576266" y="2287198"/>
            <a:ext cx="19768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…</a:t>
            </a:r>
          </a:p>
          <a:p>
            <a:r>
              <a:rPr lang="en-US" sz="2400" b="1" i="1" dirty="0"/>
              <a:t>.color</a:t>
            </a:r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fontSize</a:t>
            </a:r>
            <a:endParaRPr lang="en-US" sz="2400" b="1" i="1" dirty="0"/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borderRadius</a:t>
            </a:r>
            <a:endParaRPr lang="en-US" sz="2400" b="1" i="1" dirty="0"/>
          </a:p>
          <a:p>
            <a:r>
              <a:rPr lang="en-US" sz="2400" b="1" i="1" dirty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4861</TotalTime>
  <Words>607</Words>
  <Application>Microsoft Office PowerPoint</Application>
  <PresentationFormat>Широкоэкранный</PresentationFormat>
  <Paragraphs>66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Segoe UI Semibold</vt:lpstr>
      <vt:lpstr>Тема Office</vt:lpstr>
      <vt:lpstr>Презентация PowerPoint</vt:lpstr>
      <vt:lpstr>Презентация PowerPoint</vt:lpstr>
      <vt:lpstr>Объекты ?!</vt:lpstr>
      <vt:lpstr>Объекты в JavaScript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665</cp:revision>
  <dcterms:created xsi:type="dcterms:W3CDTF">2014-11-20T09:08:59Z</dcterms:created>
  <dcterms:modified xsi:type="dcterms:W3CDTF">2020-12-21T22:18:12Z</dcterms:modified>
</cp:coreProperties>
</file>