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386" r:id="rId2"/>
    <p:sldId id="326" r:id="rId3"/>
    <p:sldId id="327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28" r:id="rId13"/>
    <p:sldId id="339" r:id="rId14"/>
    <p:sldId id="340" r:id="rId15"/>
    <p:sldId id="342" r:id="rId16"/>
    <p:sldId id="390" r:id="rId17"/>
    <p:sldId id="341" r:id="rId18"/>
    <p:sldId id="384" r:id="rId19"/>
    <p:sldId id="385" r:id="rId20"/>
    <p:sldId id="376" r:id="rId21"/>
    <p:sldId id="377" r:id="rId22"/>
    <p:sldId id="362" r:id="rId23"/>
    <p:sldId id="357" r:id="rId24"/>
    <p:sldId id="358" r:id="rId25"/>
    <p:sldId id="347" r:id="rId26"/>
    <p:sldId id="350" r:id="rId27"/>
    <p:sldId id="351" r:id="rId28"/>
    <p:sldId id="352" r:id="rId29"/>
    <p:sldId id="371" r:id="rId30"/>
    <p:sldId id="354" r:id="rId31"/>
    <p:sldId id="355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357"/>
            <p14:sldId id="358"/>
            <p14:sldId id="347"/>
            <p14:sldId id="350"/>
            <p14:sldId id="351"/>
            <p14:sldId id="352"/>
            <p14:sldId id="37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youtu.be/_nrQbO3iXgI?t=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sandbox.io/s/inspiring-gareth-oyu8k?file=/index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FF00"/>
                </a:solidFill>
                <a:latin typeface="+mj-lt"/>
              </a:rPr>
              <a:t>H</a:t>
            </a: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400" b="1" dirty="0" err="1" smtClean="0">
                <a:solidFill>
                  <a:srgbClr val="FFFF00"/>
                </a:solidFill>
                <a:latin typeface="+mj-lt"/>
              </a:rPr>
              <a:t>T</a:t>
            </a:r>
            <a:r>
              <a:rPr lang="en-US" sz="4400" b="1" dirty="0" err="1" smtClean="0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Инструменты разработчика (</a:t>
            </a:r>
            <a:r>
              <a:rPr lang="en-US" sz="4400" b="1" dirty="0" err="1" smtClean="0"/>
              <a:t>WebDevTools</a:t>
            </a:r>
            <a:r>
              <a:rPr lang="ru-RU" sz="4400" b="1" dirty="0" smtClean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Получить к ним доступ </a:t>
            </a:r>
            <a:r>
              <a:rPr lang="ru-RU" sz="2400" dirty="0" smtClean="0"/>
              <a:t>можно</a:t>
            </a:r>
            <a:r>
              <a:rPr lang="uk-UA" sz="2400" dirty="0" smtClean="0"/>
              <a:t> по </a:t>
            </a:r>
            <a:r>
              <a:rPr lang="ru-RU" sz="2400" dirty="0" smtClean="0"/>
              <a:t>нажатию</a:t>
            </a:r>
            <a:r>
              <a:rPr lang="uk-UA" sz="2400" dirty="0" smtClean="0"/>
              <a:t> </a:t>
            </a:r>
            <a:r>
              <a:rPr lang="en-US" sz="2400" b="1" dirty="0" smtClean="0"/>
              <a:t>F12</a:t>
            </a:r>
            <a:r>
              <a:rPr lang="uk-UA" sz="2400" b="1" dirty="0" smtClean="0"/>
              <a:t> </a:t>
            </a:r>
            <a:r>
              <a:rPr lang="uk-UA" sz="2400" dirty="0" smtClean="0"/>
              <a:t>(</a:t>
            </a:r>
            <a:r>
              <a:rPr lang="ru-RU" sz="2400" dirty="0" smtClean="0"/>
              <a:t>или</a:t>
            </a:r>
            <a:r>
              <a:rPr lang="uk-UA" sz="2400" dirty="0" smtClean="0"/>
              <a:t> </a:t>
            </a:r>
            <a:r>
              <a:rPr lang="en-US" sz="2400" b="1" dirty="0" err="1" smtClean="0"/>
              <a:t>Ctrl+Shift+I</a:t>
            </a:r>
            <a:r>
              <a:rPr lang="en-US" sz="2400" b="1" dirty="0" smtClean="0"/>
              <a:t> </a:t>
            </a:r>
            <a:r>
              <a:rPr lang="uk-UA" sz="2400" dirty="0" smtClean="0"/>
              <a:t>в </a:t>
            </a:r>
            <a:r>
              <a:rPr lang="ru-RU" sz="2400" dirty="0" smtClean="0"/>
              <a:t>некоторых браузерах</a:t>
            </a:r>
            <a:r>
              <a:rPr lang="uk-UA" sz="2400" dirty="0" smtClean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Инструменты разработчика (</a:t>
            </a:r>
            <a:r>
              <a:rPr lang="en-US" sz="4400" b="1" dirty="0" err="1" smtClean="0"/>
              <a:t>WebDevTools</a:t>
            </a:r>
            <a:r>
              <a:rPr lang="ru-RU" sz="4400" b="1" dirty="0" smtClean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Получить к ним доступ </a:t>
            </a:r>
            <a:r>
              <a:rPr lang="ru-RU" sz="2400" dirty="0" smtClean="0"/>
              <a:t>можно</a:t>
            </a:r>
            <a:r>
              <a:rPr lang="uk-UA" sz="2400" dirty="0" smtClean="0"/>
              <a:t> по </a:t>
            </a:r>
            <a:r>
              <a:rPr lang="ru-RU" sz="2400" dirty="0" smtClean="0"/>
              <a:t>нажатию</a:t>
            </a:r>
            <a:r>
              <a:rPr lang="uk-UA" sz="2400" dirty="0" smtClean="0"/>
              <a:t> </a:t>
            </a:r>
            <a:r>
              <a:rPr lang="en-US" sz="2400" b="1" dirty="0" smtClean="0"/>
              <a:t>F12</a:t>
            </a:r>
            <a:r>
              <a:rPr lang="uk-UA" sz="2400" b="1" dirty="0" smtClean="0"/>
              <a:t> </a:t>
            </a:r>
            <a:r>
              <a:rPr lang="uk-UA" sz="2400" dirty="0" smtClean="0"/>
              <a:t>(</a:t>
            </a:r>
            <a:r>
              <a:rPr lang="ru-RU" sz="2400" dirty="0" smtClean="0"/>
              <a:t>или</a:t>
            </a:r>
            <a:r>
              <a:rPr lang="uk-UA" sz="2400" dirty="0" smtClean="0"/>
              <a:t> </a:t>
            </a:r>
            <a:r>
              <a:rPr lang="en-US" sz="2400" b="1" dirty="0" err="1" smtClean="0"/>
              <a:t>Ctrl+Shift+I</a:t>
            </a:r>
            <a:r>
              <a:rPr lang="en-US" sz="2400" b="1" dirty="0" smtClean="0"/>
              <a:t> </a:t>
            </a:r>
            <a:r>
              <a:rPr lang="uk-UA" sz="2400" dirty="0" smtClean="0"/>
              <a:t>в </a:t>
            </a:r>
            <a:r>
              <a:rPr lang="ru-RU" sz="2400" dirty="0" smtClean="0"/>
              <a:t>некоторых браузерах</a:t>
            </a:r>
            <a:r>
              <a:rPr lang="uk-UA" sz="2400" dirty="0" smtClean="0"/>
              <a:t>). </a:t>
            </a:r>
            <a:r>
              <a:rPr lang="ru-RU" sz="2400" dirty="0"/>
              <a:t>Закладка </a:t>
            </a:r>
            <a:r>
              <a:rPr lang="en-US" sz="2400" b="1" dirty="0" smtClean="0"/>
              <a:t>Elements</a:t>
            </a:r>
            <a:r>
              <a:rPr lang="en-US" sz="2400" dirty="0" smtClean="0"/>
              <a:t> </a:t>
            </a:r>
            <a:r>
              <a:rPr lang="ru-RU" sz="2400" dirty="0" smtClean="0"/>
              <a:t>отображает текущую версию разметки (</a:t>
            </a:r>
            <a:r>
              <a:rPr lang="en-US" sz="2400" b="1" dirty="0" smtClean="0"/>
              <a:t>HTML-</a:t>
            </a:r>
            <a:r>
              <a:rPr lang="ru-RU" sz="2400" b="1" dirty="0" smtClean="0"/>
              <a:t>теги</a:t>
            </a:r>
            <a:r>
              <a:rPr lang="ru-RU" sz="2400" dirty="0" smtClean="0"/>
              <a:t>, и связанны</a:t>
            </a:r>
            <a:r>
              <a:rPr lang="uk-UA" sz="2400" dirty="0" smtClean="0"/>
              <a:t>е</a:t>
            </a:r>
            <a:r>
              <a:rPr lang="en-US" sz="2400" dirty="0" smtClean="0"/>
              <a:t> </a:t>
            </a:r>
            <a:r>
              <a:rPr lang="ru-RU" sz="2400" dirty="0" smtClean="0"/>
              <a:t>с ними </a:t>
            </a:r>
            <a:r>
              <a:rPr lang="en-US" sz="2400" b="1" dirty="0" smtClean="0"/>
              <a:t>CSS-</a:t>
            </a:r>
            <a:r>
              <a:rPr lang="uk-UA" sz="2400" b="1" dirty="0" err="1" smtClean="0"/>
              <a:t>стили</a:t>
            </a:r>
            <a:r>
              <a:rPr lang="ru-RU" sz="2400" dirty="0" smtClean="0"/>
              <a:t>)</a:t>
            </a:r>
            <a:r>
              <a:rPr lang="uk-UA" sz="2400" dirty="0" smtClean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79" y="2821836"/>
            <a:ext cx="12223080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Строчно</a:t>
            </a:r>
            <a:r>
              <a:rPr lang="uk-UA" sz="6600" b="1" dirty="0" smtClean="0"/>
              <a:t>/</a:t>
            </a:r>
            <a:r>
              <a:rPr lang="uk-UA" sz="6600" b="1" dirty="0" err="1" smtClean="0"/>
              <a:t>блочная</a:t>
            </a:r>
            <a:r>
              <a:rPr lang="uk-UA" sz="6600" b="1" dirty="0" smtClean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2636912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rgbClr val="0070C0"/>
                </a:solidFill>
              </a:rPr>
              <a:t>СТРОЧНЫЕ</a:t>
            </a:r>
            <a:r>
              <a:rPr lang="ru-RU" sz="4800" b="1" dirty="0" smtClean="0"/>
              <a:t> </a:t>
            </a:r>
            <a:r>
              <a:rPr lang="ru-RU" sz="4800" b="1" dirty="0"/>
              <a:t>и </a:t>
            </a:r>
            <a:r>
              <a:rPr lang="ru-RU" sz="4800" b="1" dirty="0" smtClean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ru-RU" sz="4800" b="1" dirty="0" smtClean="0"/>
              <a:t>(</a:t>
            </a:r>
            <a:r>
              <a:rPr lang="en-US" sz="4800" b="1" dirty="0" smtClean="0">
                <a:solidFill>
                  <a:srgbClr val="0070C0"/>
                </a:solidFill>
              </a:rPr>
              <a:t>INLINE</a:t>
            </a:r>
            <a:r>
              <a:rPr lang="en-US" sz="4800" b="1" dirty="0" smtClean="0"/>
              <a:t> </a:t>
            </a:r>
            <a:r>
              <a:rPr lang="en-US" sz="4800" b="1" dirty="0"/>
              <a:t>&amp; </a:t>
            </a:r>
            <a:r>
              <a:rPr lang="en-US" sz="4800" b="1" dirty="0" smtClean="0">
                <a:solidFill>
                  <a:srgbClr val="00B050"/>
                </a:solidFill>
              </a:rPr>
              <a:t>BLOCK</a:t>
            </a:r>
            <a:r>
              <a:rPr lang="ru-RU" sz="4800" b="1" dirty="0" smtClean="0"/>
              <a:t>)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312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Все </a:t>
            </a:r>
            <a:r>
              <a:rPr lang="ru-RU" sz="3200" b="1" dirty="0" smtClean="0"/>
              <a:t>теги внутри </a:t>
            </a:r>
            <a:r>
              <a:rPr lang="en-US" sz="3200" b="1" dirty="0" smtClean="0">
                <a:solidFill>
                  <a:srgbClr val="7030A0"/>
                </a:solidFill>
              </a:rPr>
              <a:t>&lt;BODY&gt; </a:t>
            </a:r>
            <a:r>
              <a:rPr lang="ru-RU" sz="3200" b="1" dirty="0" smtClean="0"/>
              <a:t>относятся </a:t>
            </a:r>
            <a:r>
              <a:rPr lang="ru-RU" sz="32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 smtClean="0"/>
              <a:t>Строчно</a:t>
            </a:r>
            <a:r>
              <a:rPr lang="ru-RU" sz="4800" b="1" dirty="0" smtClean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</a:t>
            </a:r>
            <a:r>
              <a:rPr lang="ru-RU" sz="2400" dirty="0" smtClean="0"/>
              <a:t>занимает на странице прямоугольную область. </a:t>
            </a:r>
            <a:r>
              <a:rPr lang="ru-RU" sz="2400" dirty="0"/>
              <a:t>Такой элемент занимает всю доступную ширину, </a:t>
            </a:r>
            <a:r>
              <a:rPr lang="ru-RU" sz="2400" dirty="0" smtClean="0"/>
              <a:t>а высота </a:t>
            </a:r>
            <a:r>
              <a:rPr lang="ru-RU" sz="2400" dirty="0"/>
              <a:t>элемента определяется его </a:t>
            </a:r>
            <a:r>
              <a:rPr lang="ru-RU" sz="2400" dirty="0" smtClean="0"/>
              <a:t>содержимым (он </a:t>
            </a:r>
            <a:r>
              <a:rPr lang="ru-RU" sz="2400" dirty="0"/>
              <a:t>всегда начинается с новой </a:t>
            </a:r>
            <a:r>
              <a:rPr lang="ru-RU" sz="2400" dirty="0" smtClean="0"/>
              <a:t>строки).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</a:t>
            </a:r>
            <a:r>
              <a:rPr lang="ru-RU" sz="2400" dirty="0" smtClean="0"/>
              <a:t>частью строки текста без (как </a:t>
            </a:r>
            <a:r>
              <a:rPr lang="ru-RU" sz="2400" dirty="0"/>
              <a:t>правило </a:t>
            </a:r>
            <a:r>
              <a:rPr lang="ru-RU" sz="2400" dirty="0" smtClean="0"/>
              <a:t>внутри блочного </a:t>
            </a:r>
            <a:r>
              <a:rPr lang="ru-RU" sz="2400" dirty="0"/>
              <a:t>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 smtClean="0"/>
              <a:t>)</a:t>
            </a:r>
            <a:r>
              <a:rPr lang="en-US" sz="5400" b="1" dirty="0" smtClean="0"/>
              <a:t> </a:t>
            </a:r>
            <a:r>
              <a:rPr lang="uk-UA" sz="5400" b="1" dirty="0" smtClean="0"/>
              <a:t>теги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 smtClean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Валидация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/>
              <a:t>Валидатор</a:t>
            </a:r>
            <a:r>
              <a:rPr lang="ru-RU" sz="4400" b="1" dirty="0" smtClean="0"/>
              <a:t> разметки</a:t>
            </a:r>
            <a:r>
              <a:rPr lang="en-US" sz="4400" b="1" dirty="0" smtClean="0"/>
              <a:t> (HTML)</a:t>
            </a:r>
            <a:r>
              <a:rPr lang="ru-RU" sz="4400" b="1" dirty="0" smtClean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/>
              <a:t>Валидация</a:t>
            </a:r>
            <a:r>
              <a:rPr lang="ru-RU" sz="2800" dirty="0" smtClean="0"/>
              <a:t> – проверка на соответствие (</a:t>
            </a:r>
            <a:r>
              <a:rPr lang="ru-RU" sz="2800" i="1" dirty="0" smtClean="0"/>
              <a:t>проверка на корректность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6. </a:t>
            </a:r>
            <a:r>
              <a:rPr lang="uk-UA" sz="6600" b="1" dirty="0" smtClean="0"/>
              <a:t>Семантика </a:t>
            </a:r>
            <a:r>
              <a:rPr lang="en-US" sz="6600" b="1" dirty="0" smtClean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HTML 5.x </a:t>
            </a:r>
            <a:r>
              <a:rPr lang="ru-RU" sz="2800" dirty="0" smtClean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/>
              <a:t>Семантика </a:t>
            </a:r>
            <a:r>
              <a:rPr lang="en-US" sz="4800" b="1" dirty="0" smtClean="0"/>
              <a:t>HTML</a:t>
            </a:r>
            <a:endParaRPr lang="en-US" sz="4800" b="1" dirty="0"/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</a:t>
            </a:r>
            <a:r>
              <a:rPr lang="ru-RU" sz="2400" b="1" dirty="0" smtClean="0">
                <a:hlinkClick r:id="rId3"/>
              </a:rPr>
              <a:t>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7. </a:t>
            </a:r>
            <a:r>
              <a:rPr lang="uk-UA" sz="6600" b="1" dirty="0" smtClean="0"/>
              <a:t>…у</a:t>
            </a:r>
            <a:r>
              <a:rPr lang="ru-RU" sz="6600" b="1" dirty="0" smtClean="0"/>
              <a:t> </a:t>
            </a:r>
            <a:r>
              <a:rPr lang="en-US" sz="6600" b="1" dirty="0"/>
              <a:t>HTML </a:t>
            </a:r>
            <a:r>
              <a:rPr lang="ru-RU" sz="6600" b="1" dirty="0"/>
              <a:t>есть </a:t>
            </a:r>
            <a:r>
              <a:rPr lang="ru-RU" sz="6600" b="1" dirty="0" smtClean="0"/>
              <a:t>проблемы…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869" y="1484784"/>
            <a:ext cx="9657636" cy="3816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Можно ли при помощи </a:t>
            </a:r>
            <a:r>
              <a:rPr lang="en-US" sz="2400" b="1" dirty="0"/>
              <a:t>HTML</a:t>
            </a:r>
            <a:r>
              <a:rPr lang="en-US" sz="2400" dirty="0"/>
              <a:t> </a:t>
            </a:r>
            <a:r>
              <a:rPr lang="ru-RU" sz="2400" dirty="0"/>
              <a:t>добиться такого результата?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834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8923" b="5974"/>
          <a:stretch/>
        </p:blipFill>
        <p:spPr bwMode="auto">
          <a:xfrm>
            <a:off x="767409" y="1412776"/>
            <a:ext cx="10225136" cy="33123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407" y="5036983"/>
            <a:ext cx="1097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Есть проблемы: </a:t>
            </a:r>
            <a:r>
              <a:rPr lang="ru-RU" sz="2400" dirty="0"/>
              <a:t>захламляется </a:t>
            </a:r>
            <a:r>
              <a:rPr lang="en-US" sz="2400" b="1" dirty="0" smtClean="0"/>
              <a:t>HTML</a:t>
            </a:r>
            <a:r>
              <a:rPr lang="ru-RU" sz="2400" b="1" dirty="0" smtClean="0"/>
              <a:t>-разметка</a:t>
            </a:r>
            <a:r>
              <a:rPr lang="ru-RU" sz="2400" dirty="0"/>
              <a:t>, многократно дублируется один и тот же код, </a:t>
            </a:r>
            <a:r>
              <a:rPr lang="ru-RU" sz="2400" dirty="0" smtClean="0"/>
              <a:t>сложно </a:t>
            </a:r>
            <a:r>
              <a:rPr lang="ru-RU" sz="2400" dirty="0"/>
              <a:t>вносить изменения.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Эти проблемы позволяет решить язык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но это уже совсем другая история…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374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HTML </a:t>
            </a:r>
            <a:r>
              <a:rPr lang="ru-RU" sz="4800" b="1" dirty="0"/>
              <a:t>и оформление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75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</a:t>
            </a:r>
            <a:r>
              <a:rPr lang="ru-RU" sz="6600" b="1" dirty="0" smtClean="0"/>
              <a:t>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919536" y="1236882"/>
            <a:ext cx="844562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1. </a:t>
            </a:r>
            <a:r>
              <a:rPr lang="ru-RU" sz="2400" b="1" dirty="0"/>
              <a:t>Узнать, что такое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спецсимволы</a:t>
            </a:r>
            <a:r>
              <a:rPr lang="ru-RU" sz="2400" b="1" dirty="0"/>
              <a:t> </a:t>
            </a:r>
            <a:r>
              <a:rPr lang="ru-RU" sz="2400" b="1" dirty="0" smtClean="0"/>
              <a:t>в </a:t>
            </a:r>
            <a:r>
              <a:rPr lang="en-US" sz="2400" b="1" dirty="0" smtClean="0"/>
              <a:t>HTML </a:t>
            </a:r>
            <a:r>
              <a:rPr lang="ru-RU" sz="2400" b="1" dirty="0"/>
              <a:t>зачем нужны, как правильно </a:t>
            </a:r>
            <a:r>
              <a:rPr lang="ru-RU" sz="2400" b="1" dirty="0" smtClean="0"/>
              <a:t>использовать</a:t>
            </a:r>
            <a:r>
              <a:rPr lang="en-US" sz="2400" b="1" dirty="0"/>
              <a:t>;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14104" y="3096058"/>
            <a:ext cx="4896544" cy="919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2. </a:t>
            </a:r>
            <a:r>
              <a:rPr lang="ru-RU" sz="2400" b="1" dirty="0"/>
              <a:t>Узнать, для чего нужны следующие теги:</a:t>
            </a:r>
            <a:endParaRPr lang="en-US" sz="16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85988" y="5373216"/>
            <a:ext cx="828092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3. </a:t>
            </a:r>
            <a:r>
              <a:rPr lang="ru-RU" sz="2400" b="1" dirty="0" smtClean="0"/>
              <a:t>Узнать зачем нужны атрибуты </a:t>
            </a:r>
            <a:r>
              <a:rPr lang="en-US" sz="2400" b="1" dirty="0" smtClean="0">
                <a:solidFill>
                  <a:srgbClr val="0070C0"/>
                </a:solidFill>
              </a:rPr>
              <a:t>ID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и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135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Домашнее задания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672064" y="2276872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--&gt;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&lt;div&gt;, &lt;span&gt;, &lt;h1&gt;-&lt;h6&gt;,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&lt;td&gt;, &lt;dialog&gt;,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2060848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 smtClean="0"/>
              <a:t>)</a:t>
            </a:r>
            <a:r>
              <a:rPr lang="ru-RU" sz="2800" dirty="0" smtClean="0"/>
              <a:t>. Если </a:t>
            </a:r>
            <a:r>
              <a:rPr lang="ru-RU" sz="2800" dirty="0"/>
              <a:t>не хочется разглашать личную информацию – можно </a:t>
            </a:r>
            <a:r>
              <a:rPr lang="ru-RU" sz="2800" dirty="0" smtClean="0"/>
              <a:t>приукрасить </a:t>
            </a:r>
            <a:r>
              <a:rPr lang="ru-RU" sz="2800" dirty="0" smtClean="0">
                <a:sym typeface="Wingdings" panose="05000000000000000000" pitchFamily="2" charset="2"/>
              </a:rPr>
              <a:t>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ru-RU" sz="2800" dirty="0" smtClean="0">
                <a:sym typeface="Wingdings" panose="05000000000000000000" pitchFamily="2" charset="2"/>
              </a:rPr>
              <a:t>Теги </a:t>
            </a:r>
            <a:r>
              <a:rPr lang="en-US" sz="2800" b="1" dirty="0" smtClean="0">
                <a:sym typeface="Wingdings" panose="05000000000000000000" pitchFamily="2" charset="2"/>
              </a:rPr>
              <a:t>&lt;</a:t>
            </a:r>
            <a:r>
              <a:rPr lang="en-US" sz="2800" b="1" dirty="0" err="1" smtClean="0">
                <a:sym typeface="Wingdings" panose="05000000000000000000" pitchFamily="2" charset="2"/>
              </a:rPr>
              <a:t>ul</a:t>
            </a:r>
            <a:r>
              <a:rPr lang="en-US" sz="2800" b="1" dirty="0" smtClean="0">
                <a:sym typeface="Wingdings" panose="05000000000000000000" pitchFamily="2" charset="2"/>
              </a:rPr>
              <a:t>&gt;/&lt;li&gt; </a:t>
            </a:r>
            <a:r>
              <a:rPr lang="ru-RU" sz="2800" dirty="0" smtClean="0">
                <a:sym typeface="Wingdings" panose="05000000000000000000" pitchFamily="2" charset="2"/>
              </a:rPr>
              <a:t>и </a:t>
            </a:r>
            <a:r>
              <a:rPr lang="en-US" sz="2800" b="1" dirty="0" smtClean="0">
                <a:sym typeface="Wingdings" panose="05000000000000000000" pitchFamily="2" charset="2"/>
              </a:rPr>
              <a:t>&lt;table&gt; </a:t>
            </a:r>
            <a:r>
              <a:rPr lang="ru-RU" sz="2800" dirty="0" smtClean="0">
                <a:sym typeface="Wingdings" panose="05000000000000000000" pitchFamily="2" charset="2"/>
              </a:rPr>
              <a:t>могут </a:t>
            </a:r>
            <a:r>
              <a:rPr lang="ru-RU" sz="2800" dirty="0">
                <a:sym typeface="Wingdings" panose="05000000000000000000" pitchFamily="2" charset="2"/>
              </a:rPr>
              <a:t>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/>
              <a:t>Домашнее задания</a:t>
            </a:r>
            <a:endParaRPr lang="uk-UA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4113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90872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– </a:t>
            </a:r>
            <a:r>
              <a:rPr lang="ru-RU" sz="3300" b="1" dirty="0"/>
              <a:t>язык</a:t>
            </a:r>
            <a:r>
              <a:rPr lang="en-US" sz="3300" b="1" dirty="0"/>
              <a:t> </a:t>
            </a:r>
            <a:r>
              <a:rPr lang="ru-RU" sz="3300" b="1" dirty="0" smtClean="0"/>
              <a:t>оформления </a:t>
            </a:r>
            <a:r>
              <a:rPr lang="ru-RU" sz="3300" b="1" dirty="0"/>
              <a:t>разметки</a:t>
            </a:r>
            <a:endParaRPr lang="ru-RU" sz="33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145" y="2060848"/>
            <a:ext cx="2808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000" dirty="0"/>
              <a:t> в обучении, поэтому к следующему занятию жду, что </a:t>
            </a:r>
            <a:r>
              <a:rPr lang="ru-RU" sz="20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000" b="1" dirty="0" smtClean="0">
                <a:solidFill>
                  <a:srgbClr val="00B050"/>
                </a:solidFill>
              </a:rPr>
              <a:t>целях и задачах </a:t>
            </a:r>
            <a:r>
              <a:rPr lang="ru-RU" sz="2000" b="1" dirty="0">
                <a:solidFill>
                  <a:srgbClr val="00B050"/>
                </a:solidFill>
              </a:rPr>
              <a:t>языка </a:t>
            </a:r>
            <a:r>
              <a:rPr lang="en-US" sz="2000" b="1" dirty="0">
                <a:solidFill>
                  <a:srgbClr val="00B050"/>
                </a:solidFill>
              </a:rPr>
              <a:t>CSS</a:t>
            </a:r>
            <a:r>
              <a:rPr lang="ru-RU" sz="2000" b="1" dirty="0">
                <a:solidFill>
                  <a:srgbClr val="00B050"/>
                </a:solidFill>
              </a:rPr>
              <a:t>.</a:t>
            </a:r>
            <a:endParaRPr lang="uk-UA" sz="2000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86031" y="5013176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https://youtu.be/_nrQbO3iXgI?t=35</a:t>
            </a:r>
            <a:endParaRPr lang="uk-UA" sz="2800" b="1" dirty="0"/>
          </a:p>
        </p:txBody>
      </p:sp>
      <p:pic>
        <p:nvPicPr>
          <p:cNvPr id="14" name="Picture 2" descr="https://cdn.lynda.com/course/609030/609030-636924001224806192-16x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983330"/>
            <a:ext cx="4542934" cy="2555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1</a:t>
            </a:r>
            <a:r>
              <a:rPr lang="uk-UA" sz="6600" b="1" dirty="0" smtClean="0"/>
              <a:t>. Структура </a:t>
            </a:r>
            <a:r>
              <a:rPr lang="uk-UA" sz="6600" b="1" dirty="0" err="1" smtClean="0"/>
              <a:t>файлов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Абсолютный путь: </a:t>
            </a:r>
            <a:r>
              <a:rPr lang="en-US" b="1" dirty="0" smtClean="0">
                <a:solidFill>
                  <a:srgbClr val="00B050"/>
                </a:solidFill>
              </a:rPr>
              <a:t>https://site.com/page1.html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Относительный путь: </a:t>
            </a:r>
            <a:r>
              <a:rPr lang="en-US" b="1" dirty="0" smtClean="0"/>
              <a:t> </a:t>
            </a:r>
            <a:r>
              <a:rPr lang="ru-RU" b="1" dirty="0" smtClean="0">
                <a:solidFill>
                  <a:srgbClr val="0070C0"/>
                </a:solidFill>
              </a:rPr>
              <a:t>.</a:t>
            </a:r>
            <a:r>
              <a:rPr lang="en-US" b="1" dirty="0" smtClean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</a:rPr>
              <a:t>   ./assets/</a:t>
            </a:r>
            <a:r>
              <a:rPr lang="en-US" b="1" dirty="0" err="1" smtClean="0">
                <a:solidFill>
                  <a:srgbClr val="0070C0"/>
                </a:solidFill>
              </a:rPr>
              <a:t>img</a:t>
            </a:r>
            <a:r>
              <a:rPr lang="en-US" b="1" dirty="0" smtClean="0">
                <a:solidFill>
                  <a:srgbClr val="0070C0"/>
                </a:solidFill>
              </a:rPr>
              <a:t>/pic1.jpg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файла (страницы), 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файл, каталога). При </a:t>
            </a:r>
            <a:r>
              <a:rPr lang="ru-RU" sz="2000" b="1" dirty="0" smtClean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 smtClean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 smtClean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551384" y="836712"/>
            <a:ext cx="7632848" cy="4752528"/>
            <a:chOff x="911424" y="476672"/>
            <a:chExt cx="9391969" cy="568863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424" y="476672"/>
              <a:ext cx="9391969" cy="5688632"/>
            </a:xfrm>
            <a:prstGeom prst="rect">
              <a:avLst/>
            </a:prstGeom>
          </p:spPr>
        </p:pic>
        <p:pic>
          <p:nvPicPr>
            <p:cNvPr id="1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440" y="7647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512" y="3152378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414" y="352476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4340510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17" y="515625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4"/>
          <a:srcRect b="20271"/>
          <a:stretch/>
        </p:blipFill>
        <p:spPr>
          <a:xfrm>
            <a:off x="5951984" y="2031124"/>
            <a:ext cx="4700432" cy="3267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Удобная структура для домашних заданий на хостинге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Пример: </a:t>
            </a:r>
            <a:r>
              <a:rPr lang="en-US" sz="2400" b="1" dirty="0">
                <a:hlinkClick r:id="rId5"/>
              </a:rPr>
              <a:t>https://codesandbox.io/s/inspiring-gareth-oyu8k?file=/</a:t>
            </a:r>
            <a:r>
              <a:rPr lang="en-US" sz="2400" b="1" dirty="0" smtClean="0">
                <a:hlinkClick r:id="rId5"/>
              </a:rPr>
              <a:t>index.html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Live Server – </a:t>
            </a:r>
            <a:r>
              <a:rPr lang="ru-RU" sz="2400" dirty="0" smtClean="0"/>
              <a:t>расширение</a:t>
            </a:r>
            <a:r>
              <a:rPr lang="uk-UA" sz="2400" dirty="0" smtClean="0"/>
              <a:t> к </a:t>
            </a:r>
            <a:r>
              <a:rPr lang="en-US" sz="2400" b="1" dirty="0" smtClean="0"/>
              <a:t>Visual Studio Code </a:t>
            </a:r>
            <a:r>
              <a:rPr lang="ru-RU" sz="2400" dirty="0" smtClean="0"/>
              <a:t>позволяющая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запускать локальный</a:t>
            </a:r>
            <a:r>
              <a:rPr lang="ru-RU" sz="2400" b="1" dirty="0" smtClean="0"/>
              <a:t> веб-сервер</a:t>
            </a:r>
            <a:r>
              <a:rPr lang="ru-RU" sz="2400" dirty="0" smtClean="0"/>
              <a:t> с целью отладки и тестирования</a:t>
            </a:r>
            <a:endParaRPr lang="uk-UA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3</a:t>
            </a:r>
            <a:r>
              <a:rPr lang="uk-UA" sz="6600" b="1" dirty="0" smtClean="0"/>
              <a:t>. </a:t>
            </a:r>
            <a:r>
              <a:rPr lang="uk-UA" sz="6600" b="1" dirty="0" err="1" smtClean="0"/>
              <a:t>Инструменты</a:t>
            </a:r>
            <a:r>
              <a:rPr lang="uk-UA" sz="6600" b="1" dirty="0" smtClean="0"/>
              <a:t> </a:t>
            </a:r>
            <a:r>
              <a:rPr lang="uk-UA" sz="6600" b="1" dirty="0" err="1" smtClean="0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696</Words>
  <Application>Microsoft Office PowerPoint</Application>
  <PresentationFormat>Широкоэкранный</PresentationFormat>
  <Paragraphs>93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Segoe UI Semibold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2020-12-09T10:39:05Z</dcterms:modified>
</cp:coreProperties>
</file>