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92" r:id="rId2"/>
    <p:sldId id="258" r:id="rId3"/>
    <p:sldId id="259" r:id="rId4"/>
    <p:sldId id="260" r:id="rId5"/>
    <p:sldId id="261" r:id="rId6"/>
    <p:sldId id="262" r:id="rId7"/>
    <p:sldId id="263" r:id="rId8"/>
    <p:sldId id="293" r:id="rId9"/>
    <p:sldId id="294" r:id="rId10"/>
    <p:sldId id="295" r:id="rId11"/>
    <p:sldId id="29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1" r:id="rId25"/>
    <p:sldId id="297" r:id="rId26"/>
    <p:sldId id="298" r:id="rId27"/>
    <p:sldId id="282" r:id="rId28"/>
    <p:sldId id="283" r:id="rId29"/>
    <p:sldId id="284" r:id="rId30"/>
    <p:sldId id="285" r:id="rId31"/>
    <p:sldId id="286" r:id="rId32"/>
    <p:sldId id="299" r:id="rId33"/>
    <p:sldId id="287" r:id="rId34"/>
    <p:sldId id="288" r:id="rId35"/>
    <p:sldId id="289" r:id="rId36"/>
    <p:sldId id="290" r:id="rId37"/>
    <p:sldId id="291" r:id="rId3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292"/>
            <p14:sldId id="258"/>
            <p14:sldId id="259"/>
            <p14:sldId id="260"/>
            <p14:sldId id="261"/>
            <p14:sldId id="262"/>
            <p14:sldId id="263"/>
            <p14:sldId id="293"/>
            <p14:sldId id="294"/>
            <p14:sldId id="295"/>
            <p14:sldId id="296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8"/>
            <p14:sldId id="279"/>
            <p14:sldId id="280"/>
            <p14:sldId id="281"/>
            <p14:sldId id="297"/>
            <p14:sldId id="298"/>
            <p14:sldId id="282"/>
            <p14:sldId id="283"/>
            <p14:sldId id="284"/>
            <p14:sldId id="285"/>
            <p14:sldId id="286"/>
            <p14:sldId id="299"/>
            <p14:sldId id="287"/>
            <p14:sldId id="288"/>
            <p14:sldId id="28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7" autoAdjust="0"/>
    <p:restoredTop sz="94660"/>
  </p:normalViewPr>
  <p:slideViewPr>
    <p:cSldViewPr>
      <p:cViewPr varScale="1">
        <p:scale>
          <a:sx n="109" d="100"/>
          <a:sy n="109" d="100"/>
        </p:scale>
        <p:origin x="64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14.12.2020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55317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14.12.2020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14.12.2020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14.12.2020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14.12.2020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14.12.2020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14.12.2020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14.12.2020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14.12.2020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14.12.2020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14.12.2020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14.12.2020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14.12.2020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ebref.ru/css/typ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ebref.ru/css/background-image" TargetMode="External"/><Relationship Id="rId3" Type="http://schemas.openxmlformats.org/officeDocument/2006/relationships/hyperlink" Target="https://webref.ru/css/color" TargetMode="External"/><Relationship Id="rId7" Type="http://schemas.openxmlformats.org/officeDocument/2006/relationships/hyperlink" Target="https://webref.ru/css/value/radial-gradient" TargetMode="External"/><Relationship Id="rId2" Type="http://schemas.openxmlformats.org/officeDocument/2006/relationships/hyperlink" Target="https://webref.ru/css/value/colo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ref.ru/css/value/linear-gradient" TargetMode="External"/><Relationship Id="rId5" Type="http://schemas.openxmlformats.org/officeDocument/2006/relationships/hyperlink" Target="https://webref.ru/css/background-color" TargetMode="External"/><Relationship Id="rId4" Type="http://schemas.openxmlformats.org/officeDocument/2006/relationships/hyperlink" Target="https://webref.ru/css/background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ebref.ru/css/type/text" TargetMode="External"/><Relationship Id="rId3" Type="http://schemas.openxmlformats.org/officeDocument/2006/relationships/hyperlink" Target="https://webref.ru/css/text-shadow" TargetMode="External"/><Relationship Id="rId7" Type="http://schemas.openxmlformats.org/officeDocument/2006/relationships/image" Target="../media/image14.png"/><Relationship Id="rId2" Type="http://schemas.openxmlformats.org/officeDocument/2006/relationships/hyperlink" Target="https://webref.ru/css/text-decor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ref.ru/css/font-size" TargetMode="External"/><Relationship Id="rId5" Type="http://schemas.openxmlformats.org/officeDocument/2006/relationships/hyperlink" Target="https://webref.ru/css/font-weight" TargetMode="External"/><Relationship Id="rId4" Type="http://schemas.openxmlformats.org/officeDocument/2006/relationships/hyperlink" Target="https://webref.ru/css/font-style" TargetMode="External"/><Relationship Id="rId9" Type="http://schemas.openxmlformats.org/officeDocument/2006/relationships/hyperlink" Target="https://webref.ru/css/text-align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html/span" TargetMode="External"/><Relationship Id="rId2" Type="http://schemas.openxmlformats.org/officeDocument/2006/relationships/hyperlink" Target="https://webref.ru/html/div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background-size" TargetMode="External"/><Relationship Id="rId2" Type="http://schemas.openxmlformats.org/officeDocument/2006/relationships/hyperlink" Target="https://webref.ru/css/background-imag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webref.ru/css/background-position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jigsaw.w3.org/css-validator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ebref.ru/cs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ebref.ru/recipe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mycolor.space/gradient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youtube.com/watch?v=LDJMfzTlkSI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fuel.com/free-png/aamse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youtu.be/5ibNZAmyDV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FF00"/>
                </a:solidFill>
                <a:latin typeface="+mj-lt"/>
              </a:rPr>
              <a:t>C</a:t>
            </a:r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ascading </a:t>
            </a:r>
            <a:r>
              <a:rPr lang="en-US" sz="4400" b="1" dirty="0" smtClean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tyle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heets</a:t>
            </a:r>
            <a:endParaRPr lang="uk-UA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85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334397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В отдельном файле с </a:t>
            </a:r>
            <a:r>
              <a:rPr lang="en-US" sz="3600" b="1" dirty="0" smtClean="0"/>
              <a:t>CSS-</a:t>
            </a:r>
            <a:r>
              <a:rPr lang="ru-RU" sz="3600" b="1" dirty="0" smtClean="0"/>
              <a:t>кодом</a:t>
            </a:r>
            <a:endParaRPr lang="en-US" sz="4800" b="1" dirty="0">
              <a:solidFill>
                <a:srgbClr val="00B05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104112" y="1772816"/>
            <a:ext cx="47525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style.css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9337" y="5301208"/>
            <a:ext cx="79929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При помощи тега </a:t>
            </a:r>
            <a:endParaRPr lang="en-US" sz="3200" b="1" dirty="0" smtClean="0"/>
          </a:p>
          <a:p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&lt;link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=‘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stylesheet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=‘./style.css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uk-UA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9376" y="4068361"/>
            <a:ext cx="6194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endParaRPr lang="uk-UA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124744"/>
            <a:ext cx="6194236" cy="28803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12" y="2416173"/>
            <a:ext cx="4752528" cy="27393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260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334397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/>
              <a:t>inline-</a:t>
            </a:r>
            <a:r>
              <a:rPr lang="ru-RU" sz="4400" b="1" dirty="0" smtClean="0"/>
              <a:t>стили в атрибуты </a:t>
            </a:r>
            <a:r>
              <a:rPr lang="en-US" sz="4400" b="1" dirty="0" smtClean="0">
                <a:solidFill>
                  <a:srgbClr val="00B0F0"/>
                </a:solidFill>
              </a:rPr>
              <a:t>style</a:t>
            </a:r>
            <a:endParaRPr lang="en-US" sz="6000" b="1" dirty="0">
              <a:solidFill>
                <a:srgbClr val="00B0F0"/>
              </a:solidFill>
            </a:endParaRPr>
          </a:p>
        </p:txBody>
      </p:sp>
      <p:sp>
        <p:nvSpPr>
          <p:cNvPr id="1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412776"/>
            <a:ext cx="10782300" cy="3714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839416" y="5427221"/>
            <a:ext cx="10782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Свойства</a:t>
            </a:r>
            <a:r>
              <a:rPr lang="ru-RU" sz="2400" dirty="0" smtClean="0"/>
              <a:t> заданные таким образом </a:t>
            </a:r>
            <a:r>
              <a:rPr lang="ru-RU" sz="2400" b="1" dirty="0" smtClean="0"/>
              <a:t>будут применены </a:t>
            </a:r>
            <a:r>
              <a:rPr lang="ru-RU" sz="2400" dirty="0" smtClean="0"/>
              <a:t>только к эту самому </a:t>
            </a:r>
            <a:r>
              <a:rPr lang="ru-RU" sz="2400" b="1" dirty="0" smtClean="0"/>
              <a:t>конкретному тегу</a:t>
            </a:r>
            <a:r>
              <a:rPr lang="ru-RU" sz="2400" dirty="0" smtClean="0"/>
              <a:t>. И не затронет другие теги это типа.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905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/>
              <a:t>3. </a:t>
            </a:r>
            <a:r>
              <a:rPr lang="ru-RU" sz="7200" b="1" dirty="0" smtClean="0"/>
              <a:t>Что </a:t>
            </a:r>
            <a:r>
              <a:rPr lang="en-US" sz="7200" b="1" dirty="0"/>
              <a:t>CSS </a:t>
            </a:r>
            <a:r>
              <a:rPr lang="ru-RU" sz="7200" b="1" dirty="0"/>
              <a:t>может </a:t>
            </a:r>
            <a:r>
              <a:rPr lang="en-US" sz="7200" b="1" dirty="0" smtClean="0"/>
              <a:t/>
            </a:r>
            <a:br>
              <a:rPr lang="en-US" sz="7200" b="1" dirty="0" smtClean="0"/>
            </a:br>
            <a:r>
              <a:rPr lang="ru-RU" sz="7200" b="1" dirty="0" smtClean="0"/>
              <a:t>нам </a:t>
            </a:r>
            <a:r>
              <a:rPr lang="ru-RU" sz="7200" b="1" dirty="0"/>
              <a:t>предложить?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198425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83384" y="548680"/>
            <a:ext cx="3491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CSS </a:t>
            </a:r>
            <a:r>
              <a:rPr lang="ru-RU" sz="3200" b="1" dirty="0"/>
              <a:t>по категориям</a:t>
            </a:r>
            <a:endParaRPr lang="ru-RU" sz="2000" i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272654" y="5013176"/>
            <a:ext cx="42158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hlinkClick r:id="rId2"/>
              </a:rPr>
              <a:t>https://webref.ru/css/type</a:t>
            </a:r>
            <a:endParaRPr lang="ru-RU" sz="28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76"/>
            <a:ext cx="4023466" cy="68427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15880" y="2363396"/>
            <a:ext cx="540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/>
              <a:t>CSS</a:t>
            </a:r>
            <a:r>
              <a:rPr lang="en-US" sz="2400" dirty="0" smtClean="0"/>
              <a:t> </a:t>
            </a:r>
            <a:r>
              <a:rPr lang="ru-RU" sz="2400" dirty="0" smtClean="0"/>
              <a:t>отвечает за большое количество аспектов оформления, и начнём мы с свойств позволяющих задать </a:t>
            </a:r>
            <a:r>
              <a:rPr lang="ru-RU" sz="2400" b="1" dirty="0" smtClean="0"/>
              <a:t>оформление текста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396749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/>
              <a:t>4. </a:t>
            </a:r>
            <a:r>
              <a:rPr lang="ru-RU" sz="7200" b="1" dirty="0" smtClean="0"/>
              <a:t>На </a:t>
            </a:r>
            <a:r>
              <a:rPr lang="ru-RU" sz="7200" b="1" dirty="0"/>
              <a:t>практике…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412393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464152" y="1124744"/>
            <a:ext cx="338437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Подготовьте разметку на основе таких команд </a:t>
            </a:r>
            <a:r>
              <a:rPr lang="en-US" sz="2400" b="1" dirty="0" smtClean="0"/>
              <a:t>Emmet</a:t>
            </a:r>
            <a:r>
              <a:rPr lang="en-US" sz="2400" dirty="0" smtClean="0"/>
              <a:t>’</a:t>
            </a:r>
            <a:r>
              <a:rPr lang="uk-UA" sz="2400" dirty="0" smtClean="0"/>
              <a:t>а</a:t>
            </a:r>
            <a:r>
              <a:rPr lang="en-US" sz="2400" dirty="0" smtClean="0"/>
              <a:t> </a:t>
            </a:r>
            <a:r>
              <a:rPr lang="uk-UA" sz="2400" dirty="0" smtClean="0"/>
              <a:t>в </a:t>
            </a:r>
            <a:r>
              <a:rPr lang="en-US" sz="2400" b="1" dirty="0" err="1" smtClean="0"/>
              <a:t>VSCode</a:t>
            </a:r>
            <a:r>
              <a:rPr lang="en-US" sz="2400" b="1" dirty="0" smtClean="0"/>
              <a:t> </a:t>
            </a:r>
            <a:r>
              <a:rPr lang="en-US" sz="2400" dirty="0" smtClean="0"/>
              <a:t>(</a:t>
            </a:r>
            <a:r>
              <a:rPr lang="uk-UA" sz="2400" dirty="0" smtClean="0"/>
              <a:t>команд</a:t>
            </a:r>
            <a:r>
              <a:rPr lang="ru-RU" sz="2400" dirty="0" smtClean="0"/>
              <a:t>ы выполняются по одной</a:t>
            </a:r>
            <a:r>
              <a:rPr lang="en-US" sz="2400" dirty="0" smtClean="0"/>
              <a:t>)</a:t>
            </a:r>
          </a:p>
          <a:p>
            <a:endParaRPr lang="ru-RU" sz="2400" dirty="0"/>
          </a:p>
          <a:p>
            <a:r>
              <a:rPr lang="en-US" sz="2400" dirty="0" smtClean="0"/>
              <a:t>1)</a:t>
            </a:r>
            <a:r>
              <a:rPr lang="uk-UA" sz="2400" dirty="0" smtClean="0"/>
              <a:t>Каркас </a:t>
            </a:r>
            <a:r>
              <a:rPr lang="en-US" sz="2400" dirty="0" smtClean="0"/>
              <a:t>HTML</a:t>
            </a:r>
            <a:r>
              <a:rPr lang="uk-UA" sz="2400" dirty="0" smtClean="0"/>
              <a:t>-</a:t>
            </a:r>
            <a:r>
              <a:rPr lang="uk-UA" sz="2400" dirty="0" err="1" smtClean="0"/>
              <a:t>разметки</a:t>
            </a:r>
            <a:r>
              <a:rPr lang="en-US" sz="2400" dirty="0" smtClean="0"/>
              <a:t>;</a:t>
            </a:r>
            <a:endParaRPr lang="uk-UA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2) </a:t>
            </a:r>
            <a:r>
              <a:rPr lang="uk-UA" sz="2400" dirty="0" smtClean="0"/>
              <a:t>Один заголовок </a:t>
            </a:r>
            <a:r>
              <a:rPr lang="en-US" sz="2400" b="1" dirty="0" smtClean="0"/>
              <a:t>&lt;h1&gt; </a:t>
            </a:r>
            <a:r>
              <a:rPr lang="uk-UA" sz="2400" dirty="0" smtClean="0"/>
              <a:t>с 10-ю словами;</a:t>
            </a:r>
          </a:p>
          <a:p>
            <a:endParaRPr lang="uk-UA" sz="2400" dirty="0" smtClean="0"/>
          </a:p>
          <a:p>
            <a:r>
              <a:rPr lang="uk-UA" sz="2400" dirty="0" smtClean="0"/>
              <a:t>3) Три </a:t>
            </a:r>
            <a:r>
              <a:rPr lang="ru-RU" sz="2400" dirty="0" smtClean="0"/>
              <a:t>параграфа </a:t>
            </a:r>
            <a:r>
              <a:rPr lang="en-US" sz="2400" b="1" dirty="0" smtClean="0"/>
              <a:t>&lt;p&gt; </a:t>
            </a:r>
            <a:r>
              <a:rPr lang="uk-UA" sz="2400" dirty="0" smtClean="0"/>
              <a:t>с 70-ю словами </a:t>
            </a:r>
            <a:r>
              <a:rPr lang="ru-RU" sz="2400" dirty="0" smtClean="0"/>
              <a:t>каждый.</a:t>
            </a:r>
            <a:endParaRPr lang="ru-RU" sz="2400" b="1" dirty="0"/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9499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68696" y="332656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CSS </a:t>
            </a:r>
            <a:r>
              <a:rPr lang="ru-RU" sz="3200" b="1" dirty="0"/>
              <a:t>на практике</a:t>
            </a:r>
            <a:endParaRPr lang="ru-RU" sz="2000" i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1412776"/>
            <a:ext cx="6257925" cy="4038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78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7369" y="243805"/>
            <a:ext cx="109452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В консоли разработчика</a:t>
            </a:r>
            <a:r>
              <a:rPr lang="en-US" sz="2800" b="1" dirty="0"/>
              <a:t> (F12</a:t>
            </a:r>
            <a:r>
              <a:rPr lang="en-US" sz="2800" b="1" dirty="0" smtClean="0"/>
              <a:t>)</a:t>
            </a:r>
            <a:r>
              <a:rPr lang="ru-RU" sz="2800" b="1" dirty="0" smtClean="0"/>
              <a:t>, в закладке </a:t>
            </a:r>
            <a:r>
              <a:rPr lang="en-US" sz="2800" b="1" dirty="0" smtClean="0"/>
              <a:t>Elements (</a:t>
            </a:r>
            <a:r>
              <a:rPr lang="ru-RU" sz="2800" b="1" dirty="0" smtClean="0"/>
              <a:t>в</a:t>
            </a:r>
            <a:r>
              <a:rPr lang="en-US" sz="2800" b="1" dirty="0" smtClean="0"/>
              <a:t> </a:t>
            </a:r>
            <a:r>
              <a:rPr lang="ru-RU" sz="2800" b="1" dirty="0" smtClean="0"/>
              <a:t>её подразделе </a:t>
            </a:r>
            <a:r>
              <a:rPr lang="en-US" sz="2800" b="1" dirty="0" smtClean="0"/>
              <a:t>Styles)</a:t>
            </a:r>
            <a:r>
              <a:rPr lang="ru-RU" sz="2800" b="1" dirty="0" smtClean="0"/>
              <a:t>, </a:t>
            </a:r>
            <a:r>
              <a:rPr lang="ru-RU" sz="2800" b="1" dirty="0"/>
              <a:t>инспектор объектов</a:t>
            </a:r>
            <a:r>
              <a:rPr lang="en-US" sz="2800" b="1" dirty="0"/>
              <a:t> </a:t>
            </a:r>
            <a:r>
              <a:rPr lang="ru-RU" sz="2800" b="1" dirty="0"/>
              <a:t>покажет как браузер </a:t>
            </a:r>
            <a:r>
              <a:rPr lang="ru-RU" sz="2800" b="1" dirty="0">
                <a:solidFill>
                  <a:schemeClr val="accent6">
                    <a:lumMod val="75000"/>
                  </a:schemeClr>
                </a:solidFill>
              </a:rPr>
              <a:t>применяет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CSS</a:t>
            </a:r>
            <a:r>
              <a:rPr lang="ru-RU" sz="2800" b="1" dirty="0">
                <a:solidFill>
                  <a:schemeClr val="accent6">
                    <a:lumMod val="75000"/>
                  </a:schemeClr>
                </a:solidFill>
              </a:rPr>
              <a:t> к конкретным тегам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1700808"/>
            <a:ext cx="3844583" cy="158417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3645024"/>
            <a:ext cx="3844583" cy="28451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56040" y="2117470"/>
            <a:ext cx="3168352" cy="224763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Прямоугольник 1"/>
          <p:cNvSpPr/>
          <p:nvPr/>
        </p:nvSpPr>
        <p:spPr>
          <a:xfrm>
            <a:off x="5879976" y="4606096"/>
            <a:ext cx="532859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К </a:t>
            </a:r>
            <a:r>
              <a:rPr lang="ru-RU" sz="2000" dirty="0"/>
              <a:t>одному тегу могут применятся сразу несколько правил, эти правила могут противоречить друг </a:t>
            </a:r>
            <a:r>
              <a:rPr lang="ru-RU" sz="2000" dirty="0" smtClean="0"/>
              <a:t>другу, этот вопрос мы разберём детально вместе с вопросом селекторов.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5755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/>
              <a:t>5. </a:t>
            </a:r>
            <a:r>
              <a:rPr lang="ru-RU" sz="7200" b="1" dirty="0" smtClean="0"/>
              <a:t>Селекторы/Приоритеты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401397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2438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Два слова о селекторах…</a:t>
            </a:r>
            <a:endParaRPr lang="ru-RU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911424" y="1124744"/>
            <a:ext cx="8064896" cy="2700829"/>
            <a:chOff x="214653" y="448096"/>
            <a:chExt cx="8064896" cy="2700829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 rotWithShape="1">
            <a:blip r:embed="rId2"/>
            <a:srcRect b="37475"/>
            <a:stretch/>
          </p:blipFill>
          <p:spPr>
            <a:xfrm>
              <a:off x="214653" y="448096"/>
              <a:ext cx="8064896" cy="2700829"/>
            </a:xfrm>
            <a:prstGeom prst="rect">
              <a:avLst/>
            </a:prstGeom>
          </p:spPr>
        </p:pic>
        <p:sp>
          <p:nvSpPr>
            <p:cNvPr id="10" name="Стрелка вправо 9"/>
            <p:cNvSpPr/>
            <p:nvPr/>
          </p:nvSpPr>
          <p:spPr>
            <a:xfrm>
              <a:off x="3094973" y="753624"/>
              <a:ext cx="852960" cy="385652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Стрелка вправо 10"/>
            <p:cNvSpPr/>
            <p:nvPr/>
          </p:nvSpPr>
          <p:spPr>
            <a:xfrm>
              <a:off x="3094973" y="2114727"/>
              <a:ext cx="852960" cy="385652"/>
            </a:xfrm>
            <a:prstGeom prst="rightArrow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176120" y="1248436"/>
            <a:ext cx="2714601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i="1" dirty="0" smtClean="0"/>
              <a:t>Селектор по названию тега, затрагивает все теги с указанным названием;</a:t>
            </a:r>
            <a:endParaRPr lang="uk-UA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5519936" y="3501008"/>
            <a:ext cx="5411735" cy="147732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ru-RU" i="1" dirty="0" smtClean="0"/>
              <a:t>Селектор по названию класса, затрагивает все теги у которых есть указанный класс в атрибуте </a:t>
            </a:r>
            <a:r>
              <a:rPr lang="en-US" b="1" i="1" dirty="0" smtClean="0"/>
              <a:t>class</a:t>
            </a:r>
            <a:r>
              <a:rPr lang="en-US" i="1" dirty="0" smtClean="0"/>
              <a:t>. </a:t>
            </a:r>
            <a:r>
              <a:rPr lang="ru-RU" i="1" dirty="0" smtClean="0"/>
              <a:t>Название класса мы придумываем самостоятельно.</a:t>
            </a:r>
            <a:r>
              <a:rPr lang="en-US" i="1" dirty="0" smtClean="0"/>
              <a:t> </a:t>
            </a:r>
            <a:r>
              <a:rPr lang="uk-UA" i="1" dirty="0" err="1" smtClean="0"/>
              <a:t>Такое</a:t>
            </a:r>
            <a:r>
              <a:rPr lang="uk-UA" i="1" dirty="0" smtClean="0"/>
              <a:t> правило </a:t>
            </a:r>
            <a:r>
              <a:rPr lang="uk-UA" i="1" dirty="0" err="1" smtClean="0"/>
              <a:t>приоритетнее</a:t>
            </a:r>
            <a:r>
              <a:rPr lang="uk-UA" i="1" dirty="0" smtClean="0"/>
              <a:t>, </a:t>
            </a:r>
            <a:r>
              <a:rPr lang="uk-UA" i="1" dirty="0" err="1" smtClean="0"/>
              <a:t>чем</a:t>
            </a:r>
            <a:r>
              <a:rPr lang="uk-UA" i="1" dirty="0" smtClean="0"/>
              <a:t> правило с </a:t>
            </a:r>
            <a:r>
              <a:rPr lang="uk-UA" i="1" dirty="0" err="1" smtClean="0"/>
              <a:t>названием</a:t>
            </a:r>
            <a:r>
              <a:rPr lang="uk-UA" i="1" dirty="0" smtClean="0"/>
              <a:t> </a:t>
            </a:r>
            <a:r>
              <a:rPr lang="uk-UA" i="1" dirty="0" err="1" smtClean="0"/>
              <a:t>тега</a:t>
            </a:r>
            <a:r>
              <a:rPr lang="uk-UA" i="1" dirty="0" smtClean="0"/>
              <a:t>.</a:t>
            </a:r>
            <a:endParaRPr lang="uk-UA" i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343472" y="5426642"/>
            <a:ext cx="9505056" cy="882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базе 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селекторов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построен механизм 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приоритетов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Вопросу 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селекторов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приоритетов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мы посвятим одно из 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следующих </a:t>
            </a:r>
            <a:r>
              <a:rPr lang="ru-RU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занятий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2288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/>
              <a:t>6. </a:t>
            </a:r>
            <a:r>
              <a:rPr lang="ru-RU" sz="7200" b="1" dirty="0" smtClean="0"/>
              <a:t>Задание </a:t>
            </a:r>
            <a:r>
              <a:rPr lang="ru-RU" sz="7200" b="1" dirty="0"/>
              <a:t>цвета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55881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/>
              <a:t>1. </a:t>
            </a:r>
            <a:r>
              <a:rPr lang="ru-RU" sz="7200" b="1" dirty="0" smtClean="0"/>
              <a:t>…у </a:t>
            </a:r>
            <a:r>
              <a:rPr lang="en-US" sz="7200" b="1" dirty="0"/>
              <a:t>HTML </a:t>
            </a:r>
            <a:r>
              <a:rPr lang="ru-RU" sz="7200" b="1" dirty="0"/>
              <a:t>есть проблемы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15721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39615" y="200834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Способы задание цвета в </a:t>
            </a:r>
            <a:r>
              <a:rPr lang="en-US" sz="4000" b="1" dirty="0"/>
              <a:t>CSS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30932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47528" y="980728"/>
            <a:ext cx="9073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Свойство </a:t>
            </a:r>
            <a:r>
              <a:rPr lang="en-US" sz="2400" b="1" dirty="0" smtClean="0">
                <a:solidFill>
                  <a:srgbClr val="0070C0"/>
                </a:solidFill>
              </a:rPr>
              <a:t>color</a:t>
            </a:r>
            <a:r>
              <a:rPr lang="en-US" sz="2400" dirty="0" smtClean="0"/>
              <a:t> </a:t>
            </a:r>
            <a:r>
              <a:rPr lang="ru-RU" sz="2400" dirty="0" smtClean="0"/>
              <a:t>задаёт цвет текста в теге, свойство </a:t>
            </a:r>
            <a:r>
              <a:rPr lang="en-US" sz="2400" b="1" dirty="0" smtClean="0">
                <a:solidFill>
                  <a:srgbClr val="00B050"/>
                </a:solidFill>
              </a:rPr>
              <a:t>background-color</a:t>
            </a:r>
            <a:r>
              <a:rPr lang="en-US" sz="2400" dirty="0" smtClean="0"/>
              <a:t> </a:t>
            </a:r>
            <a:r>
              <a:rPr lang="ru-RU" sz="2400" dirty="0" smtClean="0"/>
              <a:t>задаёт цвет фона для тега (по умолчанию фон прозрачный), также может быть использовано универсальной свойство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background</a:t>
            </a:r>
            <a:r>
              <a:rPr lang="ru-RU" sz="2400" dirty="0" smtClean="0"/>
              <a:t>.</a:t>
            </a:r>
            <a:endParaRPr lang="uk-UA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875963" y="2204864"/>
            <a:ext cx="383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Значение цвета может быть задано: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271464" y="2704852"/>
            <a:ext cx="100811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Константой: </a:t>
            </a:r>
            <a:r>
              <a:rPr lang="en-US" b="1" dirty="0" smtClean="0">
                <a:solidFill>
                  <a:srgbClr val="00B050"/>
                </a:solidFill>
              </a:rPr>
              <a:t>red</a:t>
            </a:r>
            <a:r>
              <a:rPr lang="en-US" b="1" dirty="0" smtClean="0"/>
              <a:t>,</a:t>
            </a:r>
            <a:r>
              <a:rPr lang="en-US" b="1" dirty="0" smtClean="0">
                <a:solidFill>
                  <a:srgbClr val="00B050"/>
                </a:solidFill>
              </a:rPr>
              <a:t> green</a:t>
            </a:r>
            <a:r>
              <a:rPr lang="en-US" b="1" dirty="0" smtClean="0"/>
              <a:t>,</a:t>
            </a:r>
            <a:r>
              <a:rPr lang="en-US" b="1" dirty="0" smtClean="0">
                <a:solidFill>
                  <a:srgbClr val="00B050"/>
                </a:solidFill>
              </a:rPr>
              <a:t> blue</a:t>
            </a:r>
            <a:r>
              <a:rPr lang="en-US" b="1" dirty="0" smtClean="0"/>
              <a:t>,</a:t>
            </a:r>
            <a:r>
              <a:rPr lang="en-US" b="1" dirty="0" smtClean="0">
                <a:solidFill>
                  <a:srgbClr val="00B050"/>
                </a:solidFill>
              </a:rPr>
              <a:t> orange</a:t>
            </a:r>
            <a:r>
              <a:rPr lang="en-US" b="1" dirty="0" smtClean="0"/>
              <a:t>...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В виде кода цвета модели </a:t>
            </a:r>
            <a:r>
              <a:rPr lang="en-US" dirty="0" smtClean="0"/>
              <a:t>RGB</a:t>
            </a:r>
            <a:r>
              <a:rPr lang="ru-RU" dirty="0" smtClean="0"/>
              <a:t>, например: </a:t>
            </a:r>
            <a:r>
              <a:rPr lang="en-US" b="1" dirty="0" smtClean="0">
                <a:solidFill>
                  <a:srgbClr val="0070C0"/>
                </a:solidFill>
              </a:rPr>
              <a:t>color: </a:t>
            </a:r>
            <a:r>
              <a:rPr lang="en-US" b="1" dirty="0" err="1" smtClean="0">
                <a:solidFill>
                  <a:srgbClr val="00B050"/>
                </a:solidFill>
              </a:rPr>
              <a:t>rgb</a:t>
            </a:r>
            <a:r>
              <a:rPr lang="en-US" b="1" dirty="0" smtClean="0">
                <a:solidFill>
                  <a:srgbClr val="00B050"/>
                </a:solidFill>
              </a:rPr>
              <a:t>(255, 170, 20);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В виде кода цвета модели </a:t>
            </a:r>
            <a:r>
              <a:rPr lang="en-US" dirty="0" smtClean="0"/>
              <a:t>RGBA </a:t>
            </a:r>
            <a:r>
              <a:rPr lang="ru-RU" dirty="0" smtClean="0"/>
              <a:t>(с прозрачностью), например: </a:t>
            </a:r>
            <a:r>
              <a:rPr lang="en-US" b="1" dirty="0" smtClean="0">
                <a:solidFill>
                  <a:srgbClr val="0070C0"/>
                </a:solidFill>
              </a:rPr>
              <a:t>color: </a:t>
            </a:r>
            <a:r>
              <a:rPr lang="en-US" b="1" dirty="0" err="1" smtClean="0">
                <a:solidFill>
                  <a:srgbClr val="00B050"/>
                </a:solidFill>
              </a:rPr>
              <a:t>rgba</a:t>
            </a:r>
            <a:r>
              <a:rPr lang="en-US" b="1" dirty="0" smtClean="0">
                <a:solidFill>
                  <a:srgbClr val="00B050"/>
                </a:solidFill>
              </a:rPr>
              <a:t>(255, 170, 20, 0.5);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В виде цвета модели </a:t>
            </a:r>
            <a:r>
              <a:rPr lang="en-US" dirty="0" smtClean="0"/>
              <a:t>RGB</a:t>
            </a:r>
            <a:r>
              <a:rPr lang="ru-RU" dirty="0" smtClean="0"/>
              <a:t>(</a:t>
            </a:r>
            <a:r>
              <a:rPr lang="en-US" dirty="0" smtClean="0"/>
              <a:t>A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в виде шестнадцатеричного числа, например: </a:t>
            </a:r>
            <a:r>
              <a:rPr lang="en-US" b="1" dirty="0" smtClean="0">
                <a:solidFill>
                  <a:srgbClr val="00B050"/>
                </a:solidFill>
              </a:rPr>
              <a:t>#FFA522</a:t>
            </a:r>
            <a:r>
              <a:rPr lang="en-US" b="1" dirty="0" smtClean="0"/>
              <a:t>,</a:t>
            </a:r>
            <a:r>
              <a:rPr lang="en-US" b="1" dirty="0" smtClean="0">
                <a:solidFill>
                  <a:srgbClr val="00B050"/>
                </a:solidFill>
              </a:rPr>
              <a:t> #DA5FF023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Для задания фона цвет может быть задан  в виде градиента при помощи функций </a:t>
            </a:r>
            <a:r>
              <a:rPr lang="en-US" i="1" dirty="0" smtClean="0"/>
              <a:t>linear-gradient, radial-gradient</a:t>
            </a:r>
            <a:r>
              <a:rPr lang="en-US" dirty="0" smtClean="0"/>
              <a:t>, </a:t>
            </a:r>
            <a:r>
              <a:rPr lang="ru-RU" dirty="0" smtClean="0"/>
              <a:t>например: </a:t>
            </a:r>
            <a:r>
              <a:rPr lang="en-US" b="1" dirty="0" smtClean="0">
                <a:solidFill>
                  <a:srgbClr val="0070C0"/>
                </a:solidFill>
              </a:rPr>
              <a:t>background: </a:t>
            </a:r>
            <a:r>
              <a:rPr lang="en-US" b="1" dirty="0" smtClean="0">
                <a:solidFill>
                  <a:srgbClr val="00B050"/>
                </a:solidFill>
              </a:rPr>
              <a:t>linear-gradient(red, pink, yellow);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В качестве фона может быть установлено изображение, для этого применяется свойство </a:t>
            </a:r>
            <a:r>
              <a:rPr lang="en-US" i="1" dirty="0" smtClean="0"/>
              <a:t>background-image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071267" y="6156012"/>
            <a:ext cx="3325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https://webref.ru/css/value/color</a:t>
            </a:r>
            <a:endParaRPr lang="uk-UA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071267" y="5219908"/>
            <a:ext cx="2734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https://webref.ru/css/color</a:t>
            </a:r>
            <a:endParaRPr lang="uk-UA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071267" y="5517232"/>
            <a:ext cx="3373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https://webref.ru/css/background</a:t>
            </a:r>
            <a:endParaRPr lang="uk-UA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071267" y="5844218"/>
            <a:ext cx="3916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https://webref.ru/css/background-color</a:t>
            </a:r>
            <a:endParaRPr lang="uk-UA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332559" y="5219908"/>
            <a:ext cx="4243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6"/>
              </a:rPr>
              <a:t>https://webref.ru/css/value/linear-gradient</a:t>
            </a:r>
            <a:endParaRPr lang="uk-UA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342112" y="5517232"/>
            <a:ext cx="4233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https://webref.ru/css/value/radial-gradient</a:t>
            </a:r>
            <a:endParaRPr lang="uk-UA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349587" y="5847762"/>
            <a:ext cx="4013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8"/>
              </a:rPr>
              <a:t>https://webref.ru/css/background-image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8303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/>
              <a:t>7. </a:t>
            </a:r>
            <a:r>
              <a:rPr lang="ru-RU" sz="7200" b="1" dirty="0" smtClean="0"/>
              <a:t>Оформление текста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296768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8057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1663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Оформление текста при помощи </a:t>
            </a:r>
            <a:r>
              <a:rPr lang="en-US" sz="3200" b="1" dirty="0" smtClean="0"/>
              <a:t>CSS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7397" y="836712"/>
            <a:ext cx="720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  <a:r>
              <a:rPr lang="en-US" b="1" dirty="0" smtClean="0"/>
              <a:t>ont-size: </a:t>
            </a:r>
            <a:r>
              <a:rPr lang="ru-RU" dirty="0" smtClean="0"/>
              <a:t>задаёт размер шрифта, поддерживается задание в пунктах (как в </a:t>
            </a:r>
            <a:r>
              <a:rPr lang="en-US" dirty="0" smtClean="0"/>
              <a:t>MS Word</a:t>
            </a:r>
            <a:r>
              <a:rPr lang="ru-RU" dirty="0" smtClean="0"/>
              <a:t>)</a:t>
            </a:r>
            <a:r>
              <a:rPr lang="en-US" dirty="0"/>
              <a:t>;</a:t>
            </a:r>
            <a:r>
              <a:rPr lang="en-US" dirty="0" smtClean="0"/>
              <a:t> </a:t>
            </a:r>
            <a:endParaRPr lang="uk-UA" dirty="0"/>
          </a:p>
        </p:txBody>
      </p:sp>
      <p:sp>
        <p:nvSpPr>
          <p:cNvPr id="8" name="TextBox 7"/>
          <p:cNvSpPr txBox="1"/>
          <p:nvPr/>
        </p:nvSpPr>
        <p:spPr>
          <a:xfrm>
            <a:off x="847302" y="1844824"/>
            <a:ext cx="6273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font-weight: </a:t>
            </a:r>
            <a:r>
              <a:rPr lang="ru-RU" dirty="0" smtClean="0"/>
              <a:t>задаёт толщину начертания шрифта (жирность);</a:t>
            </a:r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847302" y="2557353"/>
            <a:ext cx="501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font-style: </a:t>
            </a:r>
            <a:r>
              <a:rPr lang="ru-RU" dirty="0" smtClean="0"/>
              <a:t>задаёт курсивное начертание шрифта;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47303" y="3356992"/>
            <a:ext cx="64728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 err="1"/>
              <a:t>text-decoration</a:t>
            </a:r>
            <a:r>
              <a:rPr lang="uk-UA" b="1" dirty="0" smtClean="0"/>
              <a:t>: </a:t>
            </a:r>
            <a:r>
              <a:rPr lang="ru-RU" dirty="0" smtClean="0"/>
              <a:t>задание</a:t>
            </a:r>
            <a:r>
              <a:rPr lang="uk-UA" dirty="0" smtClean="0"/>
              <a:t> </a:t>
            </a:r>
            <a:r>
              <a:rPr lang="ru-RU" dirty="0" smtClean="0"/>
              <a:t>оформления </a:t>
            </a:r>
            <a:r>
              <a:rPr lang="ru-RU" dirty="0"/>
              <a:t>текста в виде его подчёркивания, перечёркивания или линии над </a:t>
            </a:r>
            <a:r>
              <a:rPr lang="ru-RU" dirty="0" smtClean="0"/>
              <a:t>текстом;</a:t>
            </a:r>
            <a:endParaRPr lang="uk-UA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847302" y="4365104"/>
            <a:ext cx="7200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text-shadow</a:t>
            </a:r>
            <a:r>
              <a:rPr lang="uk-UA" b="1" dirty="0" smtClean="0"/>
              <a:t>: </a:t>
            </a:r>
            <a:r>
              <a:rPr lang="ru-RU" dirty="0" smtClean="0"/>
              <a:t>задание тени которую отбрасывает текст в теге;</a:t>
            </a:r>
            <a:endParaRPr lang="uk-UA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47302" y="3931315"/>
            <a:ext cx="3712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https://webref.ru/css/text-decoration</a:t>
            </a:r>
            <a:endParaRPr lang="uk-UA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877042" y="4662428"/>
            <a:ext cx="34266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https://webref.ru/css/text-shadow</a:t>
            </a:r>
            <a:endParaRPr lang="uk-UA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39416" y="2814027"/>
            <a:ext cx="3157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https://webref.ru/css/font-style</a:t>
            </a:r>
            <a:endParaRPr lang="uk-UA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862940" y="2132856"/>
            <a:ext cx="3357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5"/>
              </a:rPr>
              <a:t>https://webref.ru/css/font-weight</a:t>
            </a:r>
            <a:endParaRPr lang="uk-UA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847302" y="1403484"/>
            <a:ext cx="3064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https://webref.ru/css/font-size</a:t>
            </a:r>
            <a:endParaRPr lang="uk-UA" dirty="0"/>
          </a:p>
        </p:txBody>
      </p:sp>
      <p:pic>
        <p:nvPicPr>
          <p:cNvPr id="2050" name="Picture 2" descr="Ð ÐµÐ·ÑÐ»ÑÑÐ°Ñ Ð¿Ð¾ÑÑÐºÑ Ð·Ð¾Ð±ÑÐ°Ð¶ÐµÐ½Ñ Ð·Ð° Ð·Ð°Ð¿Ð¸ÑÐ¾Ð¼ &quot;css text-decoration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407" y="1547500"/>
            <a:ext cx="4468241" cy="265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0" y="5977277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hlinkClick r:id="rId8"/>
              </a:rPr>
              <a:t>https://</a:t>
            </a:r>
            <a:r>
              <a:rPr lang="ru-RU" sz="3200" b="1" dirty="0" smtClean="0">
                <a:hlinkClick r:id="rId8"/>
              </a:rPr>
              <a:t>webref.ru/css/type/text</a:t>
            </a:r>
            <a:endParaRPr lang="ru-RU" sz="3200" b="1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77042" y="5157192"/>
            <a:ext cx="8531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text-align</a:t>
            </a:r>
            <a:r>
              <a:rPr lang="uk-UA" b="1" dirty="0" smtClean="0"/>
              <a:t>: </a:t>
            </a:r>
            <a:r>
              <a:rPr lang="ru-RU" dirty="0" smtClean="0"/>
              <a:t>задание выравнивание текса (по центру, по левому/правому краю) и </a:t>
            </a:r>
            <a:r>
              <a:rPr lang="ru-RU" dirty="0" err="1" smtClean="0"/>
              <a:t>т.д</a:t>
            </a:r>
            <a:endParaRPr lang="uk-UA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903514" y="5454516"/>
            <a:ext cx="3147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9"/>
              </a:rPr>
              <a:t>https://</a:t>
            </a:r>
            <a:r>
              <a:rPr lang="en-US" dirty="0" smtClean="0">
                <a:hlinkClick r:id="rId9"/>
              </a:rPr>
              <a:t>webref.ru/css/text-align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1898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/>
              <a:t>8. DIV </a:t>
            </a:r>
            <a:r>
              <a:rPr lang="en-US" sz="7200" b="1" dirty="0"/>
              <a:t>&amp; SPAN</a:t>
            </a:r>
          </a:p>
          <a:p>
            <a:pPr algn="ctr"/>
            <a:r>
              <a:rPr lang="ru-RU" sz="7200" b="1" dirty="0"/>
              <a:t>теги «с чистого листа»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113430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0466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Теги «без оформления»</a:t>
            </a:r>
            <a:endParaRPr lang="ru-RU" sz="3600" b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52135" y="1511225"/>
            <a:ext cx="41044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 отличии от других тегов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&lt;div&gt;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ru-RU" sz="2000" dirty="0" smtClean="0"/>
              <a:t>и </a:t>
            </a:r>
            <a:r>
              <a:rPr lang="en-US" sz="2000" b="1" dirty="0" smtClean="0">
                <a:solidFill>
                  <a:srgbClr val="00B050"/>
                </a:solidFill>
              </a:rPr>
              <a:t>&lt;span&gt; </a:t>
            </a:r>
            <a:r>
              <a:rPr lang="ru-RU" sz="2000" dirty="0" smtClean="0"/>
              <a:t>являются соответственно блочным и строчным тегами для которых не установлено никаких стилей по умолчанию. В отличии от других тегов </a:t>
            </a:r>
            <a:r>
              <a:rPr lang="en-US" sz="2000" b="1" dirty="0">
                <a:solidFill>
                  <a:srgbClr val="0070C0"/>
                </a:solidFill>
              </a:rPr>
              <a:t>&lt;div&gt;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ru-RU" sz="2000" dirty="0"/>
              <a:t>и </a:t>
            </a:r>
            <a:r>
              <a:rPr lang="en-US" sz="2000" b="1" dirty="0">
                <a:solidFill>
                  <a:srgbClr val="00B050"/>
                </a:solidFill>
              </a:rPr>
              <a:t>&lt;span&gt; </a:t>
            </a:r>
            <a:r>
              <a:rPr lang="ru-RU" sz="2000" dirty="0" smtClean="0"/>
              <a:t>удобно использовать в качестве «болванок» для оформления элемента стилями с нуля. 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190206" y="4761769"/>
            <a:ext cx="2705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https://webref.ru/html/div</a:t>
            </a:r>
            <a:endParaRPr lang="uk-UA" dirty="0"/>
          </a:p>
        </p:txBody>
      </p:sp>
      <p:sp>
        <p:nvSpPr>
          <p:cNvPr id="14" name="TextBox 13"/>
          <p:cNvSpPr txBox="1"/>
          <p:nvPr/>
        </p:nvSpPr>
        <p:spPr>
          <a:xfrm>
            <a:off x="407368" y="2852936"/>
            <a:ext cx="60660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rgbClr val="0070C0"/>
                </a:solidFill>
              </a:rPr>
              <a:t>&lt;div&gt; </a:t>
            </a:r>
            <a:r>
              <a:rPr lang="en-US" sz="7200" b="1" dirty="0" smtClean="0"/>
              <a:t>&amp; </a:t>
            </a:r>
            <a:r>
              <a:rPr lang="en-US" sz="7200" b="1" dirty="0" smtClean="0">
                <a:solidFill>
                  <a:srgbClr val="00B050"/>
                </a:solidFill>
              </a:rPr>
              <a:t>&lt;span&gt;</a:t>
            </a:r>
            <a:endParaRPr lang="uk-UA" sz="7200" b="1" dirty="0">
              <a:solidFill>
                <a:srgbClr val="00B050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190206" y="5147900"/>
            <a:ext cx="2866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https://webref.ru/html/span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147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/>
              <a:t>9. background-image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15908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0466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Изображение в качестве фона тега</a:t>
            </a:r>
            <a:endParaRPr lang="ru-RU" sz="3600" b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97580" y="1772816"/>
            <a:ext cx="42484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Свойство </a:t>
            </a:r>
            <a:r>
              <a:rPr lang="en-US" sz="2000" b="1" dirty="0" smtClean="0"/>
              <a:t>background-image</a:t>
            </a:r>
            <a:r>
              <a:rPr lang="ru-RU" sz="2000" b="1" dirty="0" smtClean="0"/>
              <a:t>: </a:t>
            </a:r>
            <a:r>
              <a:rPr lang="en-US" sz="2000" b="1" dirty="0" err="1" smtClean="0"/>
              <a:t>url</a:t>
            </a:r>
            <a:r>
              <a:rPr lang="en-US" sz="2000" b="1" dirty="0" smtClean="0"/>
              <a:t>(…) </a:t>
            </a:r>
            <a:r>
              <a:rPr lang="ru-RU" sz="2000" dirty="0" smtClean="0"/>
              <a:t>позволяет задать путь к изображению которые будет использовано в качестве фона тега. Свойства </a:t>
            </a:r>
            <a:r>
              <a:rPr lang="en-US" sz="2000" b="1" dirty="0" smtClean="0"/>
              <a:t>background-size</a:t>
            </a:r>
            <a:r>
              <a:rPr lang="ru-RU" sz="2000" b="1" dirty="0" smtClean="0"/>
              <a:t> </a:t>
            </a:r>
            <a:r>
              <a:rPr lang="ru-RU" sz="2000" dirty="0" smtClean="0"/>
              <a:t>и </a:t>
            </a:r>
            <a:r>
              <a:rPr lang="en-US" sz="2000" b="1" dirty="0" smtClean="0"/>
              <a:t>background-position</a:t>
            </a:r>
          </a:p>
          <a:p>
            <a:r>
              <a:rPr lang="ru-RU" sz="2000" dirty="0" smtClean="0"/>
              <a:t>позволяют задать размеры (и покрытие) фонового изображения и способ его размещения если изображение больше пространства занимаемого тегом.  </a:t>
            </a:r>
            <a:endParaRPr lang="ru-RU" sz="24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1584469" y="4725144"/>
            <a:ext cx="4314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webref.ru/css/background-image</a:t>
            </a:r>
            <a:endParaRPr lang="ru-RU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webref.ru/css/background-size</a:t>
            </a:r>
            <a:endParaRPr lang="ru-RU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webref.ru/css/background-position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384" y="1844824"/>
            <a:ext cx="6984777" cy="25320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719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/>
              <a:t>10. </a:t>
            </a:r>
            <a:r>
              <a:rPr lang="ru-RU" sz="7200" b="1" dirty="0" err="1" smtClean="0"/>
              <a:t>Валидация</a:t>
            </a:r>
            <a:r>
              <a:rPr lang="en-US" sz="7200" b="1" dirty="0" smtClean="0"/>
              <a:t> CSS</a:t>
            </a:r>
            <a:endParaRPr lang="uk-UA" sz="2000" b="1" dirty="0"/>
          </a:p>
        </p:txBody>
      </p:sp>
    </p:spTree>
    <p:extLst>
      <p:ext uri="{BB962C8B-B14F-4D97-AF65-F5344CB8AC3E}">
        <p14:creationId xmlns:p14="http://schemas.microsoft.com/office/powerpoint/2010/main" val="245777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91544" y="188640"/>
            <a:ext cx="8280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Проверка страницы </a:t>
            </a:r>
            <a:r>
              <a:rPr lang="ru-RU" sz="3200" b="1"/>
              <a:t>на соответствие </a:t>
            </a:r>
            <a:r>
              <a:rPr lang="ru-RU" sz="3200" b="1" dirty="0"/>
              <a:t>стандартам </a:t>
            </a:r>
            <a:r>
              <a:rPr lang="en-US" sz="3200" b="1" dirty="0"/>
              <a:t>HTML&amp;CSS</a:t>
            </a:r>
            <a:endParaRPr lang="uk-UA" sz="3200" dirty="0"/>
          </a:p>
        </p:txBody>
      </p:sp>
      <p:sp>
        <p:nvSpPr>
          <p:cNvPr id="14" name="Номер слайда 36"/>
          <p:cNvSpPr txBox="1">
            <a:spLocks/>
          </p:cNvSpPr>
          <p:nvPr/>
        </p:nvSpPr>
        <p:spPr>
          <a:xfrm>
            <a:off x="11208568" y="608835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863752" y="6021288"/>
            <a:ext cx="4810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hlinkClick r:id="rId2"/>
              </a:rPr>
              <a:t>https</a:t>
            </a:r>
            <a:r>
              <a:rPr lang="en-US" sz="2400" b="1" dirty="0">
                <a:hlinkClick r:id="rId2"/>
              </a:rPr>
              <a:t>://jigsaw.w3.org/css-validator/</a:t>
            </a:r>
            <a:endParaRPr lang="en-US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344" y="1456556"/>
            <a:ext cx="7727320" cy="434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7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 smtClean="0"/>
              <a:t>Будет полезным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15020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552" y="973436"/>
            <a:ext cx="8090482" cy="3751709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47319" y="5157192"/>
            <a:ext cx="8424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Есть проблемы:</a:t>
            </a:r>
            <a:r>
              <a:rPr lang="ru-RU" sz="2400" b="1" dirty="0"/>
              <a:t> </a:t>
            </a:r>
            <a:r>
              <a:rPr lang="ru-RU" sz="2400" dirty="0" smtClean="0"/>
              <a:t>захламление </a:t>
            </a:r>
            <a:r>
              <a:rPr lang="en-US" sz="2400" dirty="0"/>
              <a:t>HTML</a:t>
            </a:r>
            <a:r>
              <a:rPr lang="ru-RU" sz="2400" dirty="0" smtClean="0"/>
              <a:t>-разметки, дублирование кода, сложности</a:t>
            </a:r>
            <a:r>
              <a:rPr lang="uk-UA" sz="2400" dirty="0" smtClean="0"/>
              <a:t> при</a:t>
            </a:r>
            <a:r>
              <a:rPr lang="ru-RU" sz="2400" dirty="0" smtClean="0"/>
              <a:t> внесении изменений…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893677" y="190382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HTML </a:t>
            </a:r>
            <a:r>
              <a:rPr lang="ru-RU" sz="3600" b="1" dirty="0"/>
              <a:t>и оформление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6920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23557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055800" y="6021289"/>
            <a:ext cx="43147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hlinkClick r:id="rId2"/>
              </a:rPr>
              <a:t>https://webref.ru/css</a:t>
            </a:r>
            <a:endParaRPr lang="uk-UA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079776" y="44625"/>
            <a:ext cx="3972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Справочник по </a:t>
            </a:r>
            <a:r>
              <a:rPr lang="en-US" sz="3600" b="1" dirty="0"/>
              <a:t>CSS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304" y="836712"/>
            <a:ext cx="6907104" cy="5070692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731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7276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935761" y="5914147"/>
            <a:ext cx="49427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600" b="1" dirty="0">
                <a:hlinkClick r:id="rId2"/>
              </a:rPr>
              <a:t>https://webref.ru/recipe</a:t>
            </a:r>
            <a:endParaRPr lang="en-US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11824" y="190382"/>
            <a:ext cx="3189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«</a:t>
            </a:r>
            <a:r>
              <a:rPr lang="en-US" sz="3600" b="1" dirty="0"/>
              <a:t>CSS </a:t>
            </a:r>
            <a:r>
              <a:rPr lang="ru-RU" sz="3600" b="1" dirty="0"/>
              <a:t>рецепты»</a:t>
            </a:r>
            <a:endParaRPr lang="en-US" sz="36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00" y="1228725"/>
            <a:ext cx="8153400" cy="440055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2630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13790" y="5868562"/>
            <a:ext cx="5524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accent6">
                    <a:lumMod val="50000"/>
                  </a:schemeClr>
                </a:solidFill>
                <a:hlinkClick r:id="rId2"/>
              </a:rPr>
              <a:t>https://mycolor.space/gradient</a:t>
            </a:r>
            <a:endParaRPr lang="uk-UA" sz="3200" b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06100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83632" y="116632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Генератор градиента</a:t>
            </a:r>
            <a:endParaRPr lang="en-US" sz="4000" b="1" dirty="0">
              <a:solidFill>
                <a:srgbClr val="C0000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735" y="908721"/>
            <a:ext cx="5112568" cy="4674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391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016773" y="6006479"/>
            <a:ext cx="64893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https://</a:t>
            </a:r>
            <a:r>
              <a:rPr lang="en-US" sz="2400" b="1" dirty="0" smtClean="0">
                <a:hlinkClick r:id="rId2"/>
              </a:rPr>
              <a:t>www.youtube.com/watch?v=LDJMfzTlkSI</a:t>
            </a:r>
            <a:endParaRPr lang="uk-UA" sz="2400" b="1" dirty="0"/>
          </a:p>
        </p:txBody>
      </p:sp>
      <p:pic>
        <p:nvPicPr>
          <p:cNvPr id="1026" name="Picture 2" descr="https://developers.google.com/web/tools/chrome-devtools/images/panels/elemen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1" y="1268760"/>
            <a:ext cx="6955623" cy="529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93325" y="332128"/>
            <a:ext cx="83362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Познавательное видео о работе с инструментами разработчика в </a:t>
            </a:r>
            <a:r>
              <a:rPr lang="en-US" sz="2800" b="1" dirty="0" smtClean="0"/>
              <a:t>Google Chrome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148376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Домашнее задание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298637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63952" y="836712"/>
            <a:ext cx="590465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Сверстайте страницу по макету. Результат – загрузите на хостинг.</a:t>
            </a:r>
            <a:endParaRPr lang="en-US" sz="2000" dirty="0" smtClean="0"/>
          </a:p>
          <a:p>
            <a:endParaRPr lang="en-US" sz="2000" dirty="0"/>
          </a:p>
          <a:p>
            <a:r>
              <a:rPr lang="ru-RU" sz="2000" dirty="0" smtClean="0"/>
              <a:t>Для удобства вы можете ограничить ширину родительского блока для всего содержимого</a:t>
            </a:r>
            <a:r>
              <a:rPr lang="uk-UA" sz="2000" dirty="0" smtClean="0"/>
              <a:t> </a:t>
            </a:r>
            <a:r>
              <a:rPr lang="en-US" sz="2000" dirty="0" smtClean="0"/>
              <a:t>(</a:t>
            </a:r>
            <a:r>
              <a:rPr lang="ru-RU" sz="2000" dirty="0" smtClean="0"/>
              <a:t>т.е. поместить </a:t>
            </a:r>
            <a:r>
              <a:rPr lang="uk-UA" sz="2000" dirty="0" smtClean="0"/>
              <a:t>все теги рецепта </a:t>
            </a:r>
            <a:r>
              <a:rPr lang="ru-RU" sz="2000" dirty="0" smtClean="0"/>
              <a:t>внутрь общего тега, например</a:t>
            </a:r>
            <a:r>
              <a:rPr lang="uk-UA" sz="2000" dirty="0" smtClean="0"/>
              <a:t> </a:t>
            </a:r>
            <a:r>
              <a:rPr lang="en-US" sz="2000" b="1" dirty="0" smtClean="0"/>
              <a:t>&lt;main&gt;</a:t>
            </a:r>
            <a:r>
              <a:rPr lang="en-US" sz="2000" dirty="0" smtClean="0"/>
              <a:t>) </a:t>
            </a:r>
            <a:r>
              <a:rPr lang="ru-RU" sz="2000" dirty="0" smtClean="0"/>
              <a:t>для этого вы  можете воспользоваться свойством </a:t>
            </a:r>
            <a:r>
              <a:rPr lang="en-US" sz="2000" b="1" dirty="0" smtClean="0"/>
              <a:t>width:600px; </a:t>
            </a:r>
            <a:r>
              <a:rPr lang="ru-RU" sz="2000" dirty="0" smtClean="0"/>
              <a:t>в таком случае ширина вложенных (дочерних) блоков также будет ограничена указанным (в данном случае </a:t>
            </a:r>
            <a:r>
              <a:rPr lang="en-US" sz="2000" b="1" dirty="0" smtClean="0"/>
              <a:t>600px</a:t>
            </a:r>
            <a:r>
              <a:rPr lang="ru-RU" sz="2000" dirty="0" smtClean="0"/>
              <a:t>) значением.</a:t>
            </a:r>
            <a:endParaRPr lang="en-US" sz="2000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6023992" y="188640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Домашнее задание</a:t>
            </a:r>
            <a:endParaRPr lang="uk-UA" sz="2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r="18199" b="-400"/>
          <a:stretch/>
        </p:blipFill>
        <p:spPr>
          <a:xfrm>
            <a:off x="1" y="0"/>
            <a:ext cx="5087887" cy="68853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5663952" y="4653136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Изображение: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www.pngfuel.com/free-png/aamse</a:t>
            </a:r>
            <a:endParaRPr lang="ru-RU" dirty="0" smtClean="0"/>
          </a:p>
          <a:p>
            <a:r>
              <a:rPr lang="ru-RU" b="1" dirty="0" smtClean="0"/>
              <a:t>Градиент фона: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linear-gradient(125deg,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(54,81,217),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(207,56,148))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37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408988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524000" y="548680"/>
            <a:ext cx="9144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300" b="1" dirty="0"/>
              <a:t>CSS </a:t>
            </a:r>
            <a:r>
              <a:rPr lang="en-US" sz="3300" b="1" dirty="0" smtClean="0"/>
              <a:t>Box Model – </a:t>
            </a:r>
            <a:r>
              <a:rPr lang="ru-RU" sz="3300" b="1" dirty="0" smtClean="0"/>
              <a:t>задание размеров элементов</a:t>
            </a:r>
            <a:endParaRPr lang="ru-RU" sz="33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7032104" y="1473552"/>
            <a:ext cx="26407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400" dirty="0"/>
              <a:t> в обучении, поэтому к следующему занятию жду, что </a:t>
            </a:r>
            <a:r>
              <a:rPr lang="ru-RU" sz="2400" b="1" dirty="0">
                <a:solidFill>
                  <a:srgbClr val="00B050"/>
                </a:solidFill>
              </a:rPr>
              <a:t>посмотрите небольшой ролик о </a:t>
            </a:r>
            <a:r>
              <a:rPr lang="en-US" sz="2400" b="1" dirty="0" smtClean="0">
                <a:solidFill>
                  <a:srgbClr val="00B050"/>
                </a:solidFill>
              </a:rPr>
              <a:t>CSS Box Model</a:t>
            </a:r>
            <a:r>
              <a:rPr lang="ru-RU" sz="2400" b="1" dirty="0" smtClean="0">
                <a:solidFill>
                  <a:srgbClr val="00B050"/>
                </a:solidFill>
              </a:rPr>
              <a:t>.</a:t>
            </a:r>
            <a:endParaRPr lang="uk-UA" sz="2400" dirty="0">
              <a:solidFill>
                <a:srgbClr val="00B05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5498068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</a:t>
            </a:r>
            <a:r>
              <a:rPr lang="en-US" sz="2800" b="1" dirty="0" smtClean="0">
                <a:hlinkClick r:id="rId2"/>
              </a:rPr>
              <a:t>youtu.be/5ibNZAmyDV0</a:t>
            </a:r>
            <a:endParaRPr lang="uk-UA" sz="2800" b="1" dirty="0"/>
          </a:p>
        </p:txBody>
      </p:sp>
      <p:pic>
        <p:nvPicPr>
          <p:cNvPr id="5122" name="Picture 2" descr="Ð ÐµÐ·ÑÐ»ÑÑÐ°Ñ Ð¿Ð¾ÑÑÐºÑ Ð·Ð¾Ð±ÑÐ°Ð¶ÐµÐ½Ñ Ð·Ð° Ð·Ð°Ð¿Ð¸ÑÐ¾Ð¼ &quot;CSS box model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6" t="11339" r="17334" b="20621"/>
          <a:stretch/>
        </p:blipFill>
        <p:spPr bwMode="auto">
          <a:xfrm>
            <a:off x="1991544" y="1556792"/>
            <a:ext cx="4713560" cy="353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07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11624" y="262390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trike="sngStrike" dirty="0">
                <a:solidFill>
                  <a:schemeClr val="bg1">
                    <a:lumMod val="50000"/>
                  </a:schemeClr>
                </a:solidFill>
              </a:rPr>
              <a:t>HTML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CSS</a:t>
            </a:r>
            <a:r>
              <a:rPr lang="en-US" sz="4000" b="1" dirty="0"/>
              <a:t> </a:t>
            </a:r>
            <a:r>
              <a:rPr lang="ru-RU" sz="4000" b="1" dirty="0"/>
              <a:t>и оформление</a:t>
            </a:r>
            <a:endParaRPr lang="en-US" sz="4000" b="1" dirty="0"/>
          </a:p>
        </p:txBody>
      </p:sp>
      <p:grpSp>
        <p:nvGrpSpPr>
          <p:cNvPr id="3" name="Группа 2"/>
          <p:cNvGrpSpPr/>
          <p:nvPr/>
        </p:nvGrpSpPr>
        <p:grpSpPr>
          <a:xfrm>
            <a:off x="2423592" y="1124744"/>
            <a:ext cx="8022402" cy="5188843"/>
            <a:chOff x="3330182" y="1264493"/>
            <a:chExt cx="8022402" cy="5188843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30182" y="1264493"/>
              <a:ext cx="8022402" cy="518884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0" name="Прямоугольник 9"/>
            <p:cNvSpPr/>
            <p:nvPr/>
          </p:nvSpPr>
          <p:spPr>
            <a:xfrm>
              <a:off x="4698334" y="2128589"/>
              <a:ext cx="3312368" cy="15121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11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43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7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07568" y="589761"/>
            <a:ext cx="6408712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rgbClr val="FFFF00"/>
                </a:solidFill>
              </a:rPr>
              <a:t>C</a:t>
            </a:r>
            <a:r>
              <a:rPr lang="en-US" sz="11500" b="1" dirty="0">
                <a:solidFill>
                  <a:schemeClr val="bg1"/>
                </a:solidFill>
              </a:rPr>
              <a:t>ascading </a:t>
            </a:r>
            <a:r>
              <a:rPr lang="ru-RU" sz="11500" b="1" dirty="0">
                <a:solidFill>
                  <a:schemeClr val="bg1"/>
                </a:solidFill>
              </a:rPr>
              <a:t/>
            </a:r>
            <a:br>
              <a:rPr lang="ru-RU" sz="11500" b="1" dirty="0">
                <a:solidFill>
                  <a:schemeClr val="bg1"/>
                </a:solidFill>
              </a:rPr>
            </a:br>
            <a:r>
              <a:rPr lang="en-US" sz="11500" b="1" dirty="0">
                <a:solidFill>
                  <a:srgbClr val="FFFF00"/>
                </a:solidFill>
              </a:rPr>
              <a:t>S</a:t>
            </a:r>
            <a:r>
              <a:rPr lang="en-US" sz="11500" b="1" dirty="0">
                <a:solidFill>
                  <a:schemeClr val="bg1"/>
                </a:solidFill>
              </a:rPr>
              <a:t>tyle </a:t>
            </a:r>
            <a:r>
              <a:rPr lang="ru-RU" sz="11500" b="1" dirty="0">
                <a:solidFill>
                  <a:schemeClr val="bg1"/>
                </a:solidFill>
              </a:rPr>
              <a:t/>
            </a:r>
            <a:br>
              <a:rPr lang="ru-RU" sz="11500" b="1" dirty="0">
                <a:solidFill>
                  <a:schemeClr val="bg1"/>
                </a:solidFill>
              </a:rPr>
            </a:br>
            <a:r>
              <a:rPr lang="en-US" sz="11500" b="1" dirty="0">
                <a:solidFill>
                  <a:srgbClr val="FFFF00"/>
                </a:solidFill>
              </a:rPr>
              <a:t>S</a:t>
            </a:r>
            <a:r>
              <a:rPr lang="en-US" sz="11500" b="1" dirty="0">
                <a:solidFill>
                  <a:schemeClr val="bg1"/>
                </a:solidFill>
              </a:rPr>
              <a:t>heets</a:t>
            </a:r>
          </a:p>
          <a:p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57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7568" y="539389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CSS</a:t>
            </a:r>
            <a:r>
              <a:rPr lang="ru-RU" sz="2400" dirty="0"/>
              <a:t> (</a:t>
            </a:r>
            <a:r>
              <a:rPr lang="ru-RU" sz="2400" dirty="0">
                <a:hlinkClick r:id="rId2" tooltip="Английский язык"/>
              </a:rPr>
              <a:t>англ.</a:t>
            </a:r>
            <a:r>
              <a:rPr lang="ru-RU" sz="2400" dirty="0"/>
              <a:t> </a:t>
            </a:r>
            <a:r>
              <a:rPr lang="ru-RU" sz="2400" b="1" i="1" dirty="0" err="1"/>
              <a:t>C</a:t>
            </a:r>
            <a:r>
              <a:rPr lang="ru-RU" sz="2400" i="1" dirty="0" err="1"/>
              <a:t>ascading</a:t>
            </a:r>
            <a:r>
              <a:rPr lang="ru-RU" sz="2400" i="1" dirty="0"/>
              <a:t> </a:t>
            </a:r>
            <a:r>
              <a:rPr lang="ru-RU" sz="2400" b="1" i="1" dirty="0" err="1"/>
              <a:t>S</a:t>
            </a:r>
            <a:r>
              <a:rPr lang="ru-RU" sz="2400" i="1" dirty="0" err="1"/>
              <a:t>tyle</a:t>
            </a:r>
            <a:r>
              <a:rPr lang="ru-RU" sz="2400" i="1" dirty="0"/>
              <a:t> </a:t>
            </a:r>
            <a:r>
              <a:rPr lang="ru-RU" sz="2400" b="1" i="1" dirty="0" err="1"/>
              <a:t>S</a:t>
            </a:r>
            <a:r>
              <a:rPr lang="ru-RU" sz="2400" i="1" dirty="0" err="1"/>
              <a:t>heets</a:t>
            </a:r>
            <a:r>
              <a:rPr lang="ru-RU" sz="2400" dirty="0"/>
              <a:t> — </a:t>
            </a:r>
            <a:r>
              <a:rPr lang="ru-RU" sz="2400" i="1" dirty="0"/>
              <a:t>каскадные таблицы* стилей</a:t>
            </a:r>
            <a:r>
              <a:rPr lang="ru-RU" sz="2400" dirty="0"/>
              <a:t>) — язык </a:t>
            </a:r>
            <a:r>
              <a:rPr lang="ru-RU" sz="2400" b="1" dirty="0"/>
              <a:t>описания внешнего вида (оформления) документа</a:t>
            </a:r>
            <a:r>
              <a:rPr lang="ru-RU" sz="2400" dirty="0"/>
              <a:t>, написанного с использованием </a:t>
            </a:r>
            <a:r>
              <a:rPr lang="en-US" sz="2400" dirty="0"/>
              <a:t>HTML</a:t>
            </a:r>
            <a:r>
              <a:rPr lang="ru-RU" sz="2400" dirty="0"/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19636" y="3945250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Зачем нужен </a:t>
            </a:r>
            <a:r>
              <a:rPr lang="en-US" sz="4000" b="1" dirty="0"/>
              <a:t>CSS</a:t>
            </a:r>
            <a:r>
              <a:rPr lang="ru-RU" sz="4000" b="1" dirty="0"/>
              <a:t>?</a:t>
            </a:r>
            <a:endParaRPr lang="en-US" sz="4000" b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000540" y="1763524"/>
            <a:ext cx="3055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uk-UA" i="1" dirty="0"/>
              <a:t>* </a:t>
            </a:r>
            <a:r>
              <a:rPr lang="ru-RU" i="1" dirty="0"/>
              <a:t>таблицы здесь не при чём.</a:t>
            </a:r>
            <a:endParaRPr lang="uk-UA" i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495600" y="5013176"/>
            <a:ext cx="82089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1) Для разделение тегов и их оформления;</a:t>
            </a:r>
          </a:p>
          <a:p>
            <a:r>
              <a:rPr lang="ru-RU" sz="3200" dirty="0"/>
              <a:t>2) Для </a:t>
            </a:r>
            <a:r>
              <a:rPr lang="ru-RU" sz="3200" dirty="0" smtClean="0"/>
              <a:t>повторного </a:t>
            </a:r>
            <a:r>
              <a:rPr lang="ru-RU" sz="3200" dirty="0"/>
              <a:t>использование </a:t>
            </a:r>
            <a:r>
              <a:rPr lang="ru-RU" sz="3200" dirty="0" smtClean="0"/>
              <a:t>код</a:t>
            </a:r>
            <a:r>
              <a:rPr lang="uk-UA" sz="3200" dirty="0" smtClean="0"/>
              <a:t>а</a:t>
            </a:r>
            <a:r>
              <a:rPr lang="ru-RU" sz="3200" dirty="0" smtClean="0"/>
              <a:t>.</a:t>
            </a:r>
            <a:endParaRPr lang="ru-RU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2207568" y="2567806"/>
            <a:ext cx="7848872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rgbClr val="FF0000"/>
                </a:solidFill>
              </a:rPr>
              <a:t>При помощи </a:t>
            </a:r>
            <a:r>
              <a:rPr lang="en-US" sz="3200" b="1" dirty="0">
                <a:solidFill>
                  <a:srgbClr val="FF0000"/>
                </a:solidFill>
              </a:rPr>
              <a:t>CSS</a:t>
            </a:r>
            <a:r>
              <a:rPr lang="ru-RU" sz="3200" b="1" dirty="0">
                <a:solidFill>
                  <a:srgbClr val="FF0000"/>
                </a:solidFill>
              </a:rPr>
              <a:t> мы можем задавать оформление </a:t>
            </a:r>
            <a:r>
              <a:rPr lang="ru-RU" sz="3200" b="1" dirty="0">
                <a:solidFill>
                  <a:srgbClr val="0070C0"/>
                </a:solidFill>
              </a:rPr>
              <a:t>конкретным</a:t>
            </a:r>
            <a:r>
              <a:rPr lang="ru-RU" sz="3200" b="1" dirty="0">
                <a:solidFill>
                  <a:srgbClr val="FF0000"/>
                </a:solidFill>
              </a:rPr>
              <a:t> тегам</a:t>
            </a:r>
          </a:p>
        </p:txBody>
      </p:sp>
    </p:spTree>
    <p:extLst>
      <p:ext uri="{BB962C8B-B14F-4D97-AF65-F5344CB8AC3E}">
        <p14:creationId xmlns:p14="http://schemas.microsoft.com/office/powerpoint/2010/main" val="279350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0362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Синтаксис </a:t>
            </a:r>
            <a:r>
              <a:rPr lang="en-US" sz="4400" b="1" dirty="0"/>
              <a:t>CSS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267682" y="2875583"/>
            <a:ext cx="757585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h2</a:t>
            </a:r>
            <a:r>
              <a:rPr lang="en-US" sz="4400" b="1" dirty="0" smtClean="0"/>
              <a:t> </a:t>
            </a:r>
            <a:r>
              <a:rPr lang="en-US" sz="4400" b="1" dirty="0"/>
              <a:t>{ </a:t>
            </a:r>
            <a:r>
              <a:rPr lang="en-US" sz="4400" b="1" dirty="0">
                <a:solidFill>
                  <a:srgbClr val="00B050"/>
                </a:solidFill>
              </a:rPr>
              <a:t>color</a:t>
            </a:r>
            <a:r>
              <a:rPr lang="en-US" sz="4400" b="1" dirty="0"/>
              <a:t>: </a:t>
            </a:r>
            <a:r>
              <a:rPr lang="en-US" sz="4400" b="1" dirty="0">
                <a:solidFill>
                  <a:schemeClr val="accent6"/>
                </a:solidFill>
              </a:rPr>
              <a:t>red</a:t>
            </a:r>
            <a:r>
              <a:rPr lang="en-US" sz="4400" b="1" dirty="0"/>
              <a:t>; </a:t>
            </a:r>
            <a:r>
              <a:rPr lang="en-US" sz="4400" b="1" dirty="0">
                <a:solidFill>
                  <a:srgbClr val="00B050"/>
                </a:solidFill>
              </a:rPr>
              <a:t>font-size</a:t>
            </a:r>
            <a:r>
              <a:rPr lang="en-US" sz="4400" b="1" dirty="0"/>
              <a:t>: </a:t>
            </a:r>
            <a:r>
              <a:rPr lang="en-US" sz="4400" b="1" dirty="0">
                <a:solidFill>
                  <a:schemeClr val="accent6"/>
                </a:solidFill>
              </a:rPr>
              <a:t>16pt</a:t>
            </a:r>
            <a:r>
              <a:rPr lang="en-US" sz="4400" b="1" dirty="0"/>
              <a:t>; }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2135560" y="1412776"/>
            <a:ext cx="3528392" cy="1368152"/>
          </a:xfrm>
          <a:prstGeom prst="wedgeRectCallout">
            <a:avLst>
              <a:gd name="adj1" fmla="val -31359"/>
              <a:gd name="adj2" fmla="val 657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1" dirty="0">
                <a:solidFill>
                  <a:schemeClr val="tx1"/>
                </a:solidFill>
              </a:rPr>
              <a:t>CSS </a:t>
            </a:r>
            <a:r>
              <a:rPr lang="ru-RU" sz="2000" b="1" dirty="0">
                <a:solidFill>
                  <a:schemeClr val="tx1"/>
                </a:solidFill>
              </a:rPr>
              <a:t>селектор</a:t>
            </a:r>
            <a:r>
              <a:rPr lang="ru-RU" sz="2000" dirty="0">
                <a:solidFill>
                  <a:schemeClr val="tx1"/>
                </a:solidFill>
              </a:rPr>
              <a:t>, говорит к каким тегам (элементам) будет применятся описываемый стиль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b="1" dirty="0" smtClean="0">
                <a:solidFill>
                  <a:schemeClr val="tx1"/>
                </a:solidFill>
              </a:rPr>
              <a:t>CSS </a:t>
            </a:r>
            <a:r>
              <a:rPr lang="en-US" sz="2000" b="1" dirty="0">
                <a:solidFill>
                  <a:schemeClr val="tx1"/>
                </a:solidFill>
              </a:rPr>
              <a:t>selector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r>
              <a:rPr lang="ru-RU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Прямоугольная выноска 10"/>
          <p:cNvSpPr/>
          <p:nvPr/>
        </p:nvSpPr>
        <p:spPr>
          <a:xfrm flipV="1">
            <a:off x="2927648" y="3717032"/>
            <a:ext cx="5112568" cy="1152128"/>
          </a:xfrm>
          <a:prstGeom prst="wedgeRect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71664" y="3789040"/>
            <a:ext cx="4896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Имя свойства, которое устанавливается (</a:t>
            </a:r>
            <a:r>
              <a:rPr lang="en-US" sz="2000" b="1" dirty="0"/>
              <a:t>property</a:t>
            </a:r>
            <a:r>
              <a:rPr lang="ru-RU" sz="2000" dirty="0" smtClean="0"/>
              <a:t>). Каждое свойство задаёт один аспект оформления, например: цвет текста</a:t>
            </a:r>
            <a:endParaRPr lang="ru-RU" sz="2000" dirty="0"/>
          </a:p>
        </p:txBody>
      </p:sp>
      <p:sp>
        <p:nvSpPr>
          <p:cNvPr id="13" name="Прямоугольная выноска 12"/>
          <p:cNvSpPr/>
          <p:nvPr/>
        </p:nvSpPr>
        <p:spPr>
          <a:xfrm>
            <a:off x="6096000" y="1412776"/>
            <a:ext cx="4104456" cy="1368152"/>
          </a:xfrm>
          <a:prstGeom prst="wedgeRectCallout">
            <a:avLst>
              <a:gd name="adj1" fmla="val 20990"/>
              <a:gd name="adj2" fmla="val 69756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000" dirty="0">
                <a:solidFill>
                  <a:schemeClr val="tx1"/>
                </a:solidFill>
              </a:rPr>
              <a:t>Значение которое устанавливается для свойства (</a:t>
            </a:r>
            <a:r>
              <a:rPr lang="en-US" sz="2000" b="1" dirty="0">
                <a:solidFill>
                  <a:schemeClr val="tx1"/>
                </a:solidFill>
              </a:rPr>
              <a:t>value</a:t>
            </a:r>
            <a:r>
              <a:rPr lang="ru-RU" sz="2000" dirty="0" smtClean="0">
                <a:solidFill>
                  <a:schemeClr val="tx1"/>
                </a:solidFill>
              </a:rPr>
              <a:t>), например (в зависимости от свойства): размер, цвет, название шрифта и т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r>
              <a:rPr lang="ru-RU" sz="2000" dirty="0" smtClean="0">
                <a:solidFill>
                  <a:schemeClr val="tx1"/>
                </a:solidFill>
              </a:rPr>
              <a:t>п.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5560" y="5085184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Код на языке </a:t>
            </a:r>
            <a:r>
              <a:rPr lang="en-US" b="1" dirty="0" smtClean="0"/>
              <a:t>CSS</a:t>
            </a:r>
            <a:r>
              <a:rPr lang="en-US" dirty="0" smtClean="0"/>
              <a:t> </a:t>
            </a:r>
            <a:r>
              <a:rPr lang="ru-RU" dirty="0" smtClean="0"/>
              <a:t>состоит из стилевых правил, каждое правило содержит </a:t>
            </a:r>
            <a:r>
              <a:rPr lang="ru-RU" b="1" dirty="0" smtClean="0"/>
              <a:t>селектор</a:t>
            </a:r>
            <a:r>
              <a:rPr lang="ru-RU" dirty="0" smtClean="0"/>
              <a:t> (указание на то какие теги необходимо оформить эти правилом) и набор </a:t>
            </a:r>
            <a:r>
              <a:rPr lang="ru-RU" b="1" dirty="0" smtClean="0"/>
              <a:t>стилевых свойств</a:t>
            </a:r>
            <a:r>
              <a:rPr lang="ru-RU" dirty="0" smtClean="0"/>
              <a:t>, которые и задают оформление (на примере </a:t>
            </a:r>
            <a:r>
              <a:rPr lang="en-US" b="1" i="1" dirty="0" smtClean="0"/>
              <a:t>color</a:t>
            </a:r>
            <a:r>
              <a:rPr lang="en-US" dirty="0" smtClean="0"/>
              <a:t>, </a:t>
            </a:r>
            <a:r>
              <a:rPr lang="en-US" b="1" i="1" dirty="0" smtClean="0"/>
              <a:t>font-size</a:t>
            </a:r>
            <a:r>
              <a:rPr lang="ru-RU" i="1" dirty="0" smtClean="0"/>
              <a:t>,</a:t>
            </a:r>
            <a:r>
              <a:rPr lang="ru-RU" b="1" i="1" dirty="0" smtClean="0"/>
              <a:t> </a:t>
            </a:r>
            <a:r>
              <a:rPr lang="en-US" b="1" i="1" dirty="0" smtClean="0"/>
              <a:t>background-color </a:t>
            </a:r>
            <a:r>
              <a:rPr lang="uk-UA" i="1" dirty="0" smtClean="0"/>
              <a:t>и </a:t>
            </a:r>
            <a:r>
              <a:rPr lang="uk-UA" i="1" dirty="0" err="1" smtClean="0"/>
              <a:t>т.д</a:t>
            </a:r>
            <a:r>
              <a:rPr lang="uk-UA" i="1" dirty="0" smtClean="0"/>
              <a:t>.</a:t>
            </a:r>
            <a:r>
              <a:rPr lang="ru-RU" dirty="0" smtClean="0"/>
              <a:t>).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7874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/>
              <a:t>2. </a:t>
            </a:r>
            <a:r>
              <a:rPr lang="ru-RU" sz="7200" b="1" dirty="0" smtClean="0"/>
              <a:t>Где </a:t>
            </a:r>
            <a:r>
              <a:rPr lang="ru-RU" sz="7200" b="1" dirty="0"/>
              <a:t>размещать </a:t>
            </a:r>
            <a:r>
              <a:rPr lang="en-US" sz="7200" b="1" dirty="0"/>
              <a:t>CSS</a:t>
            </a:r>
            <a:r>
              <a:rPr lang="ru-RU" sz="7200" b="1" dirty="0"/>
              <a:t>?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229768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248127" y="653787"/>
            <a:ext cx="49438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="1" dirty="0"/>
              <a:t>В теге </a:t>
            </a:r>
            <a:r>
              <a:rPr lang="en-US" sz="4800" b="1" dirty="0">
                <a:solidFill>
                  <a:srgbClr val="00B050"/>
                </a:solidFill>
              </a:rPr>
              <a:t>&lt;style</a:t>
            </a:r>
            <a:r>
              <a:rPr lang="en-US" sz="4800" b="1" dirty="0" smtClean="0">
                <a:solidFill>
                  <a:srgbClr val="00B050"/>
                </a:solidFill>
              </a:rPr>
              <a:t>&gt;</a:t>
            </a:r>
            <a:r>
              <a:rPr lang="ru-RU" sz="4800" b="1" dirty="0" smtClean="0">
                <a:solidFill>
                  <a:srgbClr val="00B050"/>
                </a:solidFill>
              </a:rPr>
              <a:t> </a:t>
            </a:r>
            <a:endParaRPr lang="uk-UA" sz="48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48128" y="2326228"/>
            <a:ext cx="48245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В рамках </a:t>
            </a:r>
            <a:r>
              <a:rPr lang="en-US" sz="3200" dirty="0" smtClean="0"/>
              <a:t>HTML-</a:t>
            </a:r>
            <a:r>
              <a:rPr lang="ru-RU" sz="3200" dirty="0" smtClean="0"/>
              <a:t>документа. Стандарт </a:t>
            </a:r>
            <a:r>
              <a:rPr lang="en-US" sz="3200" b="1" dirty="0"/>
              <a:t>HTML 5.2 </a:t>
            </a:r>
            <a:r>
              <a:rPr lang="ru-RU" sz="3200" dirty="0" smtClean="0"/>
              <a:t>дал </a:t>
            </a:r>
            <a:r>
              <a:rPr lang="ru-RU" sz="3200" dirty="0"/>
              <a:t>возможность размещать этот тег в любом месте документа.</a:t>
            </a:r>
            <a:endParaRPr lang="uk-UA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69573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264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4483</TotalTime>
  <Words>1085</Words>
  <Application>Microsoft Office PowerPoint</Application>
  <PresentationFormat>Широкоэкранный</PresentationFormat>
  <Paragraphs>142</Paragraphs>
  <Slides>37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3" baseType="lpstr">
      <vt:lpstr>Arial</vt:lpstr>
      <vt:lpstr>Calibri</vt:lpstr>
      <vt:lpstr>Courier New</vt:lpstr>
      <vt:lpstr>Segoe UI Semibold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633</cp:revision>
  <dcterms:created xsi:type="dcterms:W3CDTF">2014-11-20T09:08:59Z</dcterms:created>
  <dcterms:modified xsi:type="dcterms:W3CDTF">2020-12-14T08:57:16Z</dcterms:modified>
</cp:coreProperties>
</file>