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358" r:id="rId2"/>
    <p:sldId id="326" r:id="rId3"/>
    <p:sldId id="327" r:id="rId4"/>
    <p:sldId id="330" r:id="rId5"/>
    <p:sldId id="329" r:id="rId6"/>
    <p:sldId id="331" r:id="rId7"/>
    <p:sldId id="332" r:id="rId8"/>
    <p:sldId id="333" r:id="rId9"/>
    <p:sldId id="334" r:id="rId10"/>
    <p:sldId id="335" r:id="rId11"/>
    <p:sldId id="336" r:id="rId12"/>
    <p:sldId id="361" r:id="rId13"/>
    <p:sldId id="339" r:id="rId14"/>
    <p:sldId id="340" r:id="rId15"/>
    <p:sldId id="341" r:id="rId16"/>
    <p:sldId id="346" r:id="rId17"/>
    <p:sldId id="343" r:id="rId18"/>
    <p:sldId id="344" r:id="rId19"/>
    <p:sldId id="362" r:id="rId20"/>
    <p:sldId id="363" r:id="rId21"/>
    <p:sldId id="359" r:id="rId22"/>
    <p:sldId id="360" r:id="rId23"/>
    <p:sldId id="347" r:id="rId24"/>
    <p:sldId id="348" r:id="rId25"/>
    <p:sldId id="351" r:id="rId26"/>
    <p:sldId id="352" r:id="rId27"/>
    <p:sldId id="353" r:id="rId28"/>
    <p:sldId id="354" r:id="rId29"/>
    <p:sldId id="356" r:id="rId30"/>
    <p:sldId id="357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4249FBA-80A0-4AEF-BC44-CFB583492968}">
          <p14:sldIdLst>
            <p14:sldId id="358"/>
            <p14:sldId id="326"/>
            <p14:sldId id="327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61"/>
            <p14:sldId id="339"/>
            <p14:sldId id="340"/>
            <p14:sldId id="341"/>
            <p14:sldId id="346"/>
            <p14:sldId id="343"/>
            <p14:sldId id="344"/>
            <p14:sldId id="362"/>
            <p14:sldId id="363"/>
            <p14:sldId id="359"/>
            <p14:sldId id="360"/>
            <p14:sldId id="347"/>
            <p14:sldId id="348"/>
            <p14:sldId id="351"/>
            <p14:sldId id="352"/>
            <p14:sldId id="353"/>
            <p14:sldId id="354"/>
            <p14:sldId id="356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toliy Kigel" initials="AK" lastIdx="0" clrIdx="0">
    <p:extLst>
      <p:ext uri="{19B8F6BF-5375-455C-9EA6-DF929625EA0E}">
        <p15:presenceInfo xmlns:p15="http://schemas.microsoft.com/office/powerpoint/2012/main" userId="7432c6c4687b0a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7" autoAdjust="0"/>
    <p:restoredTop sz="94660"/>
  </p:normalViewPr>
  <p:slideViewPr>
    <p:cSldViewPr>
      <p:cViewPr varScale="1">
        <p:scale>
          <a:sx n="109" d="100"/>
          <a:sy n="109" d="100"/>
        </p:scale>
        <p:origin x="64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15.12.2020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736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815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366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15.12.2020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15.12.2020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15.12.2020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15.12.2020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15.12.2020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15.12.2020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15.12.2020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15.12.2020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15.12.2020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15.12.2020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15.12.2020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15.12.2020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rder-radiu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ref.ru/css/box-shadow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ourse/css-basics/size" TargetMode="External"/><Relationship Id="rId2" Type="http://schemas.openxmlformats.org/officeDocument/2006/relationships/hyperlink" Target="https://webref.ru/css/value/siz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post/483634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y/ruvds/blog/501634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/object-position" TargetMode="External"/><Relationship Id="rId2" Type="http://schemas.openxmlformats.org/officeDocument/2006/relationships/hyperlink" Target="https://webref.ru/css/object-f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Bq76TtKO_-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type/siz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ef.ru/css/type/border" TargetMode="External"/><Relationship Id="rId5" Type="http://schemas.openxmlformats.org/officeDocument/2006/relationships/hyperlink" Target="https://webref.ru/css/type/padding" TargetMode="External"/><Relationship Id="rId4" Type="http://schemas.openxmlformats.org/officeDocument/2006/relationships/hyperlink" Target="https://webref.ru/css/type/mar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ref.ru/css/box-siz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ref.ru/css/box-siz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CSS Box Model</a:t>
            </a:r>
            <a:endParaRPr lang="uk-UA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7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07065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51258"/>
          <a:stretch/>
        </p:blipFill>
        <p:spPr>
          <a:xfrm>
            <a:off x="17481" y="0"/>
            <a:ext cx="6726591" cy="685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7320136" y="1141389"/>
            <a:ext cx="55977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/>
              <a:t>CSS Box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20391" y="2837210"/>
            <a:ext cx="4614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Консоль разработка </a:t>
            </a:r>
            <a:endParaRPr lang="ru-RU" sz="2400" dirty="0" smtClean="0"/>
          </a:p>
          <a:p>
            <a:r>
              <a:rPr lang="ru-RU" sz="2400" dirty="0" smtClean="0"/>
              <a:t>(</a:t>
            </a:r>
            <a:r>
              <a:rPr lang="ru-RU" sz="2400" dirty="0"/>
              <a:t>закладка </a:t>
            </a:r>
            <a:r>
              <a:rPr lang="en-US" sz="2400" b="1" dirty="0"/>
              <a:t>Elements</a:t>
            </a:r>
            <a:r>
              <a:rPr lang="en-US" sz="2400" dirty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b="1" dirty="0" smtClean="0"/>
              <a:t>Styles</a:t>
            </a:r>
            <a:r>
              <a:rPr lang="ru-RU" sz="2400" dirty="0"/>
              <a:t>) </a:t>
            </a:r>
            <a:endParaRPr lang="en-US" sz="2400" dirty="0" smtClean="0"/>
          </a:p>
          <a:p>
            <a:r>
              <a:rPr lang="ru-RU" sz="2400" dirty="0" smtClean="0"/>
              <a:t>может </a:t>
            </a:r>
            <a:r>
              <a:rPr lang="ru-RU" sz="2400" dirty="0"/>
              <a:t>нам показать все размерности </a:t>
            </a:r>
            <a:r>
              <a:rPr lang="ru-RU" sz="2400" dirty="0" smtClean="0"/>
              <a:t>тега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41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193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err="1" smtClean="0"/>
              <a:t>Скругление</a:t>
            </a:r>
            <a:r>
              <a:rPr lang="ru-RU" sz="3600" b="1" dirty="0" smtClean="0"/>
              <a:t> углов и тень от блока</a:t>
            </a:r>
            <a:endParaRPr lang="en-US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37" y="1370479"/>
            <a:ext cx="3743325" cy="27622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1230885" y="5405538"/>
            <a:ext cx="3642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webref.ru/css/border-radius</a:t>
            </a:r>
            <a:endParaRPr lang="uk-UA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230885" y="4790282"/>
            <a:ext cx="3506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https://webref.ru/css/box-shadow</a:t>
            </a:r>
            <a:endParaRPr lang="uk-U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91944" y="1455073"/>
            <a:ext cx="6048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Свойство </a:t>
            </a:r>
            <a:r>
              <a:rPr lang="en-US" sz="2800" b="1" dirty="0" smtClean="0">
                <a:solidFill>
                  <a:srgbClr val="7030A0"/>
                </a:solidFill>
              </a:rPr>
              <a:t>border-radius</a:t>
            </a:r>
            <a:r>
              <a:rPr lang="en-US" sz="2800" dirty="0" smtClean="0"/>
              <a:t> </a:t>
            </a:r>
            <a:r>
              <a:rPr lang="ru-RU" sz="2800" dirty="0" smtClean="0"/>
              <a:t>позволяет задать радиус округления уголков рамки.</a:t>
            </a:r>
            <a:r>
              <a:rPr lang="en-US" sz="2800" dirty="0" smtClean="0"/>
              <a:t> </a:t>
            </a:r>
            <a:r>
              <a:rPr lang="ru-RU" sz="2800" dirty="0" smtClean="0"/>
              <a:t>Свойство </a:t>
            </a:r>
            <a:r>
              <a:rPr lang="en-US" sz="2800" b="1" dirty="0" smtClean="0">
                <a:solidFill>
                  <a:srgbClr val="00B050"/>
                </a:solidFill>
              </a:rPr>
              <a:t>box-shadow</a:t>
            </a:r>
            <a:r>
              <a:rPr lang="en-US" sz="2800" dirty="0" smtClean="0"/>
              <a:t> </a:t>
            </a:r>
            <a:r>
              <a:rPr lang="ru-RU" sz="2800" dirty="0" smtClean="0"/>
              <a:t>позволяет задать отбрасывание тени блоком, набор параметров аналогичен свойству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text-shadow</a:t>
            </a:r>
            <a:r>
              <a:rPr lang="en-US" sz="2800" dirty="0" smtClean="0"/>
              <a:t>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41217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</a:t>
            </a:r>
            <a:r>
              <a:rPr lang="en-US" sz="6000" b="1" dirty="0" smtClean="0"/>
              <a:t>. </a:t>
            </a:r>
            <a:r>
              <a:rPr lang="ru-RU" sz="6000" b="1" dirty="0" smtClean="0"/>
              <a:t>Единицы </a:t>
            </a:r>
            <a:r>
              <a:rPr lang="ru-RU" sz="6000" b="1" dirty="0"/>
              <a:t>измерения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8592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439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Абсолютные</a:t>
            </a:r>
            <a:r>
              <a:rPr lang="ru-RU" sz="3600" b="1" dirty="0" smtClean="0"/>
              <a:t> </a:t>
            </a:r>
            <a:r>
              <a:rPr lang="en-US" sz="3600" b="1" dirty="0" smtClean="0"/>
              <a:t>vs. </a:t>
            </a:r>
            <a:r>
              <a:rPr lang="ru-RU" sz="3600" b="1" dirty="0" smtClean="0">
                <a:solidFill>
                  <a:srgbClr val="0070C0"/>
                </a:solidFill>
              </a:rPr>
              <a:t>Относительные </a:t>
            </a:r>
            <a:r>
              <a:rPr lang="ru-RU" sz="3600" b="1" dirty="0" smtClean="0"/>
              <a:t>единицы измерения</a:t>
            </a:r>
            <a:endParaRPr lang="ru-RU" sz="36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58171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hlinkClick r:id="rId2"/>
              </a:rPr>
              <a:t>https://webref.ru/css/value/size</a:t>
            </a:r>
            <a:endParaRPr lang="ru-RU" sz="2000" b="1" dirty="0"/>
          </a:p>
          <a:p>
            <a:pPr algn="ctr"/>
            <a:r>
              <a:rPr lang="en-US" sz="2000" b="1" dirty="0">
                <a:hlinkClick r:id="rId3"/>
              </a:rPr>
              <a:t>https://webref.ru/course/css-basics/size</a:t>
            </a:r>
            <a:endParaRPr lang="ru-RU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631504" y="1386066"/>
            <a:ext cx="1568058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3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px</a:t>
            </a:r>
            <a:endParaRPr lang="en-US" sz="4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4800" b="1" dirty="0" smtClean="0"/>
              <a:t>5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  <a:p>
            <a:r>
              <a:rPr lang="ru-RU" sz="4800" b="1" dirty="0" smtClean="0"/>
              <a:t>12</a:t>
            </a:r>
            <a:r>
              <a:rPr lang="en-US" sz="4800" b="1" dirty="0" smtClean="0">
                <a:solidFill>
                  <a:schemeClr val="accent6">
                    <a:lumMod val="75000"/>
                  </a:schemeClr>
                </a:solidFill>
              </a:rPr>
              <a:t>cm</a:t>
            </a:r>
          </a:p>
          <a:p>
            <a:r>
              <a:rPr lang="ru-RU" sz="4800" b="1" dirty="0" smtClean="0"/>
              <a:t>24</a:t>
            </a:r>
            <a:r>
              <a:rPr lang="en-US" sz="4800" b="1" dirty="0" err="1" smtClean="0">
                <a:solidFill>
                  <a:schemeClr val="accent6">
                    <a:lumMod val="75000"/>
                  </a:schemeClr>
                </a:solidFill>
              </a:rPr>
              <a:t>pt</a:t>
            </a:r>
            <a:endParaRPr lang="en-US" sz="4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800" b="1" dirty="0" smtClean="0"/>
              <a:t>…</a:t>
            </a:r>
            <a:endParaRPr lang="ru-RU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87888" y="1386066"/>
            <a:ext cx="1744388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4800" b="1" dirty="0" smtClean="0"/>
              <a:t>50</a:t>
            </a:r>
            <a:r>
              <a:rPr lang="en-US" sz="4800" b="1" dirty="0" smtClean="0">
                <a:solidFill>
                  <a:srgbClr val="0070C0"/>
                </a:solidFill>
              </a:rPr>
              <a:t>%</a:t>
            </a:r>
          </a:p>
          <a:p>
            <a:r>
              <a:rPr lang="ru-RU" sz="4800" b="1" dirty="0" smtClean="0"/>
              <a:t>30</a:t>
            </a:r>
            <a:r>
              <a:rPr lang="en-US" sz="4800" b="1" dirty="0" err="1" smtClean="0">
                <a:solidFill>
                  <a:srgbClr val="0070C0"/>
                </a:solidFill>
              </a:rPr>
              <a:t>vw</a:t>
            </a:r>
            <a:endParaRPr lang="en-US" sz="4800" b="1" dirty="0" smtClean="0">
              <a:solidFill>
                <a:srgbClr val="0070C0"/>
              </a:solidFill>
            </a:endParaRPr>
          </a:p>
          <a:p>
            <a:r>
              <a:rPr lang="ru-RU" sz="4800" b="1" dirty="0" smtClean="0"/>
              <a:t>100</a:t>
            </a:r>
            <a:r>
              <a:rPr lang="en-US" sz="4800" b="1" dirty="0" err="1" smtClean="0">
                <a:solidFill>
                  <a:srgbClr val="0070C0"/>
                </a:solidFill>
              </a:rPr>
              <a:t>vh</a:t>
            </a:r>
            <a:endParaRPr lang="en-US" sz="4800" b="1" dirty="0" smtClean="0">
              <a:solidFill>
                <a:srgbClr val="0070C0"/>
              </a:solidFill>
            </a:endParaRPr>
          </a:p>
          <a:p>
            <a:r>
              <a:rPr lang="ru-RU" sz="4800" b="1" dirty="0" smtClean="0"/>
              <a:t>3</a:t>
            </a:r>
            <a:r>
              <a:rPr lang="en-US" sz="4800" b="1" dirty="0" smtClean="0">
                <a:solidFill>
                  <a:srgbClr val="0070C0"/>
                </a:solidFill>
              </a:rPr>
              <a:t>rem</a:t>
            </a:r>
          </a:p>
          <a:p>
            <a:r>
              <a:rPr lang="en-US" sz="4800" b="1" dirty="0" smtClean="0"/>
              <a:t>…</a:t>
            </a:r>
            <a:endParaRPr lang="ru-RU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24192" y="1509177"/>
            <a:ext cx="30963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CSS</a:t>
            </a:r>
            <a:r>
              <a:rPr lang="en-US" sz="2800" dirty="0" smtClean="0"/>
              <a:t> </a:t>
            </a:r>
            <a:r>
              <a:rPr lang="ru-RU" sz="2800" dirty="0" smtClean="0"/>
              <a:t>поддерживает множество </a:t>
            </a:r>
            <a:r>
              <a:rPr lang="ru-RU" sz="2800" b="1" dirty="0" smtClean="0"/>
              <a:t>единиц измерения</a:t>
            </a:r>
            <a:r>
              <a:rPr lang="ru-RU" sz="2800" dirty="0" smtClean="0"/>
              <a:t>, но все они делятся на две группы: абсолютные и относительные.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7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14032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5042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Абсолютные единицы измерения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74817"/>
              </p:ext>
            </p:extLst>
          </p:nvPr>
        </p:nvGraphicFramePr>
        <p:xfrm>
          <a:off x="2102187" y="1594480"/>
          <a:ext cx="819150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3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effectLst/>
                        </a:rPr>
                        <a:t>Единица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Описание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px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 smtClean="0">
                          <a:effectLst/>
                        </a:rPr>
                        <a:t>CSS</a:t>
                      </a:r>
                      <a:r>
                        <a:rPr lang="en-US" b="1" baseline="0" dirty="0" smtClean="0">
                          <a:effectLst/>
                        </a:rPr>
                        <a:t> </a:t>
                      </a:r>
                      <a:r>
                        <a:rPr lang="ru-RU" b="1" dirty="0" smtClean="0">
                          <a:effectLst/>
                        </a:rPr>
                        <a:t>Пиксель</a:t>
                      </a:r>
                      <a:endParaRPr lang="ru-RU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in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Дюйм (1 дюйм равен 2,54 см)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>
                          <a:effectLst/>
                        </a:rPr>
                        <a:t>cm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Сантиметр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i="1" dirty="0" err="1">
                          <a:effectLst/>
                        </a:rPr>
                        <a:t>pt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Пункт (1 пункт равен 1/72 дюйма)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b="1" i="1" dirty="0" smtClean="0">
                          <a:effectLst/>
                        </a:rPr>
                        <a:t>…</a:t>
                      </a:r>
                      <a:endParaRPr lang="en-US" b="1" i="1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5997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97607" y="4221088"/>
            <a:ext cx="817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 зависят от размера устройства и плотности точек на нём. Величина заданная при помощи абсолютных единиц измерения будет одинакова на всех устройствах.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43472" y="5757763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565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4556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2188" y="262390"/>
            <a:ext cx="7987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Относительные единицы измерения 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61728" y="5715254"/>
            <a:ext cx="9342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linkClick r:id="rId2"/>
              </a:rPr>
              <a:t>https://webref.ru/css/value/size</a:t>
            </a:r>
            <a:endParaRPr lang="ru-RU" b="1" dirty="0"/>
          </a:p>
          <a:p>
            <a:pPr algn="ctr"/>
            <a:r>
              <a:rPr lang="en-US" b="1" dirty="0">
                <a:hlinkClick r:id="rId3"/>
              </a:rPr>
              <a:t>https://webref.ru/course/css-basics/size</a:t>
            </a:r>
            <a:endParaRPr lang="ru-RU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966370" y="3054072"/>
          <a:ext cx="8161163" cy="21031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26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effectLst/>
                        </a:rPr>
                        <a:t>Единица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Описание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vw</a:t>
                      </a:r>
                      <a:endParaRPr lang="en-US" b="1" i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ширины области просмотра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err="1">
                          <a:effectLst/>
                        </a:rPr>
                        <a:t>vh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1% от высоты области просмотра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b="1" i="1" dirty="0" smtClean="0">
                          <a:effectLst/>
                        </a:rPr>
                        <a:t>rem</a:t>
                      </a:r>
                      <a:endParaRPr lang="en-US" b="1" i="1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baseline="0" dirty="0" smtClean="0">
                          <a:effectLst/>
                        </a:rPr>
                        <a:t>Расчёт выполняется относительно размера </a:t>
                      </a:r>
                      <a:r>
                        <a:rPr lang="en-US" b="1" baseline="0" dirty="0" smtClean="0">
                          <a:effectLst/>
                        </a:rPr>
                        <a:t>font-size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uk-UA" baseline="0" dirty="0" smtClean="0">
                          <a:effectLst/>
                        </a:rPr>
                        <a:t>заданого для </a:t>
                      </a:r>
                      <a:r>
                        <a:rPr lang="uk-UA" baseline="0" dirty="0" err="1" smtClean="0">
                          <a:effectLst/>
                        </a:rPr>
                        <a:t>тега</a:t>
                      </a:r>
                      <a:r>
                        <a:rPr lang="uk-UA" baseline="0" dirty="0" smtClean="0">
                          <a:effectLst/>
                        </a:rPr>
                        <a:t> </a:t>
                      </a:r>
                      <a:r>
                        <a:rPr lang="en-US" i="1" baseline="0" dirty="0" smtClean="0">
                          <a:effectLst/>
                        </a:rPr>
                        <a:t>&lt;html&gt;</a:t>
                      </a:r>
                      <a:r>
                        <a:rPr lang="en-US" baseline="0" dirty="0" smtClean="0">
                          <a:effectLst/>
                        </a:rPr>
                        <a:t>.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828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…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4407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1966370" y="1331019"/>
          <a:ext cx="8122527" cy="1150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1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082">
                <a:tc>
                  <a:txBody>
                    <a:bodyPr/>
                    <a:lstStyle/>
                    <a:p>
                      <a:pPr algn="r"/>
                      <a:r>
                        <a:rPr lang="ru-RU" b="1" dirty="0" smtClean="0">
                          <a:effectLst/>
                        </a:rPr>
                        <a:t>Единица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 dirty="0" smtClean="0">
                          <a:effectLst/>
                        </a:rPr>
                        <a:t>Описание</a:t>
                      </a:r>
                      <a:endParaRPr lang="ru-RU" b="1" dirty="0">
                        <a:effectLst/>
                      </a:endParaRP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703">
                <a:tc>
                  <a:txBody>
                    <a:bodyPr/>
                    <a:lstStyle/>
                    <a:p>
                      <a:pPr algn="r" fontAlgn="t"/>
                      <a:r>
                        <a:rPr lang="ru-RU" b="1" dirty="0" smtClean="0">
                          <a:effectLst/>
                        </a:rPr>
                        <a:t>%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 smtClean="0">
                          <a:effectLst/>
                        </a:rPr>
                        <a:t>Рассчитывается,</a:t>
                      </a:r>
                      <a:r>
                        <a:rPr lang="ru-RU" baseline="0" dirty="0" smtClean="0">
                          <a:effectLst/>
                        </a:rPr>
                        <a:t> как правило, от значения родительского элемента, но есть множество исключений.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72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31704" y="1822172"/>
            <a:ext cx="5976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padding: 5px;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0px;</a:t>
            </a:r>
            <a:r>
              <a:rPr lang="en-US" sz="4800" b="1" dirty="0">
                <a:solidFill>
                  <a:srgbClr val="00B050"/>
                </a:solidFill>
              </a:rPr>
              <a:t>	</a:t>
            </a:r>
            <a:r>
              <a:rPr lang="ru-RU" sz="4800" b="1" dirty="0">
                <a:solidFill>
                  <a:srgbClr val="00B050"/>
                </a:solidFill>
              </a:rPr>
              <a:t>	</a:t>
            </a:r>
            <a:r>
              <a:rPr lang="en-US" sz="4800" b="1" dirty="0" smtClean="0">
                <a:solidFill>
                  <a:srgbClr val="00B050"/>
                </a:solidFill>
              </a:rPr>
              <a:t>+</a:t>
            </a:r>
          </a:p>
          <a:p>
            <a:r>
              <a:rPr lang="en-US" sz="4800" dirty="0">
                <a:solidFill>
                  <a:srgbClr val="C00000"/>
                </a:solidFill>
              </a:rPr>
              <a:t>padding: </a:t>
            </a:r>
            <a:r>
              <a:rPr lang="en-US" sz="4800" dirty="0" smtClean="0">
                <a:solidFill>
                  <a:srgbClr val="C00000"/>
                </a:solidFill>
              </a:rPr>
              <a:t>5</a:t>
            </a:r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4800" dirty="0" err="1" smtClean="0">
                <a:solidFill>
                  <a:srgbClr val="C00000"/>
                </a:solidFill>
              </a:rPr>
              <a:t>px</a:t>
            </a:r>
            <a:r>
              <a:rPr lang="en-US" sz="4800" dirty="0" smtClean="0">
                <a:solidFill>
                  <a:srgbClr val="C00000"/>
                </a:solidFill>
              </a:rPr>
              <a:t>;</a:t>
            </a:r>
            <a:r>
              <a:rPr lang="en-US" sz="4800" dirty="0">
                <a:solidFill>
                  <a:srgbClr val="C00000"/>
                </a:solidFill>
              </a:rPr>
              <a:t>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 smtClean="0">
                <a:solidFill>
                  <a:srgbClr val="C00000"/>
                </a:solidFill>
              </a:rPr>
              <a:t>padding</a:t>
            </a:r>
            <a:r>
              <a:rPr lang="en-US" sz="4800" dirty="0">
                <a:solidFill>
                  <a:srgbClr val="C00000"/>
                </a:solidFill>
              </a:rPr>
              <a:t>: 5;	</a:t>
            </a:r>
            <a:r>
              <a:rPr lang="en-US" sz="4800" b="1" dirty="0">
                <a:solidFill>
                  <a:srgbClr val="C00000"/>
                </a:solidFill>
              </a:rPr>
              <a:t>	-</a:t>
            </a:r>
          </a:p>
          <a:p>
            <a:r>
              <a:rPr lang="en-US" sz="4800" dirty="0">
                <a:solidFill>
                  <a:srgbClr val="00B050"/>
                </a:solidFill>
              </a:rPr>
              <a:t>padding: 0;</a:t>
            </a:r>
            <a:r>
              <a:rPr lang="en-US" sz="4800" b="1" dirty="0">
                <a:solidFill>
                  <a:srgbClr val="00B050"/>
                </a:solidFill>
              </a:rPr>
              <a:t>		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4868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Указание единиц </a:t>
            </a:r>
            <a:r>
              <a:rPr lang="ru-RU" sz="3600" b="1" dirty="0" smtClean="0"/>
              <a:t>измерений - </a:t>
            </a:r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обязательно!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3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16530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0" y="1459126"/>
            <a:ext cx="6457950" cy="396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</a:t>
            </a:r>
            <a:r>
              <a:rPr lang="ru-RU" sz="2400" dirty="0" smtClean="0"/>
              <a:t>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 smtClean="0"/>
              <a:t>1/</a:t>
            </a:r>
            <a:r>
              <a:rPr lang="en-US" sz="2400" b="1" dirty="0" smtClean="0"/>
              <a:t>96 </a:t>
            </a:r>
            <a:r>
              <a:rPr lang="ru-RU" sz="2400" dirty="0" smtClean="0"/>
              <a:t>дюйма. </a:t>
            </a:r>
            <a:r>
              <a:rPr lang="ru-RU" sz="2400" dirty="0"/>
              <a:t>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</a:t>
            </a:r>
            <a:r>
              <a:rPr lang="ru-RU" sz="2400" dirty="0" smtClean="0"/>
              <a:t>от физического разрешения </a:t>
            </a:r>
            <a:r>
              <a:rPr lang="ru-RU" sz="2400" dirty="0"/>
              <a:t>конкретного </a:t>
            </a:r>
            <a:r>
              <a:rPr lang="ru-RU" sz="2400" dirty="0" smtClean="0"/>
              <a:t>экрана.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386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9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CSS </a:t>
            </a:r>
            <a:r>
              <a:rPr lang="ru-RU" sz="4000" b="1" dirty="0"/>
              <a:t>пиксель</a:t>
            </a:r>
            <a:r>
              <a:rPr lang="ru-RU" sz="4000" b="1" dirty="0">
                <a:solidFill>
                  <a:srgbClr val="FF0000"/>
                </a:solidFill>
              </a:rPr>
              <a:t> ≠ </a:t>
            </a:r>
            <a:r>
              <a:rPr lang="ru-RU" sz="4000" b="1" dirty="0"/>
              <a:t>Физический пиксель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20136" y="1916832"/>
            <a:ext cx="40324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</a:t>
            </a:r>
            <a:r>
              <a:rPr lang="ru-RU" sz="2400" b="1" dirty="0"/>
              <a:t>пиксель </a:t>
            </a:r>
            <a:r>
              <a:rPr lang="ru-RU" sz="2400" dirty="0"/>
              <a:t>– размер </a:t>
            </a:r>
            <a:r>
              <a:rPr lang="ru-RU" sz="2400" dirty="0" smtClean="0"/>
              <a:t>точки условно соответствующий </a:t>
            </a:r>
            <a:r>
              <a:rPr lang="en-US" sz="2400" b="1" dirty="0"/>
              <a:t>~ </a:t>
            </a:r>
            <a:r>
              <a:rPr lang="ru-RU" sz="2400" b="1" dirty="0" smtClean="0"/>
              <a:t>1/</a:t>
            </a:r>
            <a:r>
              <a:rPr lang="en-US" sz="2400" b="1" dirty="0" smtClean="0"/>
              <a:t>96 </a:t>
            </a:r>
            <a:r>
              <a:rPr lang="ru-RU" sz="2400" dirty="0" smtClean="0"/>
              <a:t>дюйма. </a:t>
            </a:r>
            <a:r>
              <a:rPr lang="ru-RU" sz="2400" dirty="0"/>
              <a:t>Сколько физических пикселей используется для от рисовки одного </a:t>
            </a:r>
            <a:r>
              <a:rPr lang="en-US" sz="2400" b="1" dirty="0"/>
              <a:t>CSS </a:t>
            </a:r>
            <a:r>
              <a:rPr lang="ru-RU" sz="2400" b="1" dirty="0"/>
              <a:t>пикселя</a:t>
            </a:r>
            <a:r>
              <a:rPr lang="ru-RU" sz="2400" dirty="0"/>
              <a:t> зависит </a:t>
            </a:r>
            <a:r>
              <a:rPr lang="ru-RU" sz="2400" dirty="0" smtClean="0"/>
              <a:t>от физического разрешения </a:t>
            </a:r>
            <a:r>
              <a:rPr lang="ru-RU" sz="2400" dirty="0"/>
              <a:t>конкретного </a:t>
            </a:r>
            <a:r>
              <a:rPr lang="ru-RU" sz="2400" dirty="0" smtClean="0"/>
              <a:t>экрана.</a:t>
            </a:r>
            <a:endParaRPr lang="ru-RU" sz="2400" dirty="0"/>
          </a:p>
        </p:txBody>
      </p:sp>
      <p:pic>
        <p:nvPicPr>
          <p:cNvPr id="2" name="Picture 2" descr="https://hsto.org/storage2/613/876/096/61387609681df49112c1ed2d519444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641113"/>
            <a:ext cx="6532978" cy="37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6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3</a:t>
            </a:r>
            <a:r>
              <a:rPr lang="en-US" sz="6000" b="1" dirty="0" smtClean="0"/>
              <a:t>. </a:t>
            </a:r>
            <a:r>
              <a:rPr lang="en-US" sz="6000" b="1" dirty="0" smtClean="0">
                <a:solidFill>
                  <a:srgbClr val="00B0F0"/>
                </a:solidFill>
              </a:rPr>
              <a:t>min</a:t>
            </a:r>
            <a:r>
              <a:rPr lang="ru-RU" sz="6000" b="1" dirty="0" smtClean="0">
                <a:solidFill>
                  <a:srgbClr val="00B0F0"/>
                </a:solidFill>
              </a:rPr>
              <a:t>-</a:t>
            </a:r>
            <a:r>
              <a:rPr lang="en-US" sz="6000" b="1" dirty="0" smtClean="0"/>
              <a:t>/</a:t>
            </a:r>
            <a:r>
              <a:rPr lang="en-US" sz="6000" b="1" dirty="0" smtClean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6000" b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6000" b="1" dirty="0" smtClean="0"/>
              <a:t> </a:t>
            </a:r>
            <a:r>
              <a:rPr lang="ru-RU" sz="6000" b="1" dirty="0" smtClean="0"/>
              <a:t>ограничения </a:t>
            </a:r>
            <a:br>
              <a:rPr lang="ru-RU" sz="6000" b="1" dirty="0" smtClean="0"/>
            </a:br>
            <a:r>
              <a:rPr lang="ru-RU" sz="6000" b="1" dirty="0" smtClean="0"/>
              <a:t>ширины и высоты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560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95600" y="620688"/>
            <a:ext cx="7488832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solidFill>
                  <a:srgbClr val="FFFF00"/>
                </a:solidFill>
              </a:rPr>
              <a:t>C</a:t>
            </a:r>
            <a:r>
              <a:rPr lang="en-US" sz="11500" b="1" dirty="0">
                <a:solidFill>
                  <a:schemeClr val="bg1"/>
                </a:solidFill>
              </a:rPr>
              <a:t>ascading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tyle </a:t>
            </a:r>
          </a:p>
          <a:p>
            <a:r>
              <a:rPr lang="en-US" sz="11500" b="1" dirty="0">
                <a:solidFill>
                  <a:srgbClr val="FFFF00"/>
                </a:solidFill>
              </a:rPr>
              <a:t>S</a:t>
            </a:r>
            <a:r>
              <a:rPr lang="en-US" sz="11500" b="1" dirty="0">
                <a:solidFill>
                  <a:schemeClr val="bg1"/>
                </a:solidFill>
              </a:rPr>
              <a:t>heets</a:t>
            </a:r>
          </a:p>
        </p:txBody>
      </p:sp>
    </p:spTree>
    <p:extLst>
      <p:ext uri="{BB962C8B-B14F-4D97-AF65-F5344CB8AC3E}">
        <p14:creationId xmlns:p14="http://schemas.microsoft.com/office/powerpoint/2010/main" val="5688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0466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Ограничения ширины/высоты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1424" y="1988840"/>
            <a:ext cx="6902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min-width</a:t>
            </a:r>
            <a:r>
              <a:rPr lang="en-US" sz="4000" b="1" dirty="0" smtClean="0"/>
              <a:t> </a:t>
            </a:r>
            <a:r>
              <a:rPr lang="ru-RU" sz="4000" b="1" dirty="0"/>
              <a:t>≤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width</a:t>
            </a:r>
            <a:r>
              <a:rPr lang="en-US" sz="4000" b="1" dirty="0" smtClean="0"/>
              <a:t> </a:t>
            </a:r>
            <a:r>
              <a:rPr lang="ru-RU" sz="4000" b="1" dirty="0"/>
              <a:t>≤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max-width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414" y="3610983"/>
            <a:ext cx="724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min-height</a:t>
            </a:r>
            <a:r>
              <a:rPr lang="en-US" sz="4000" b="1" dirty="0" smtClean="0"/>
              <a:t> </a:t>
            </a:r>
            <a:r>
              <a:rPr lang="ru-RU" sz="4000" b="1" dirty="0"/>
              <a:t>≤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00B050"/>
                </a:solidFill>
              </a:rPr>
              <a:t>height</a:t>
            </a:r>
            <a:r>
              <a:rPr lang="en-US" sz="4000" b="1" dirty="0" smtClean="0"/>
              <a:t> </a:t>
            </a:r>
            <a:r>
              <a:rPr lang="ru-RU" sz="4000" b="1" dirty="0"/>
              <a:t>≤</a:t>
            </a: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max-height</a:t>
            </a:r>
            <a:endParaRPr lang="en-US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72264" y="1844824"/>
            <a:ext cx="31683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Вариант применения: </a:t>
            </a:r>
            <a:r>
              <a:rPr lang="ru-RU" sz="2000" dirty="0" smtClean="0"/>
              <a:t>границы (</a:t>
            </a:r>
            <a:r>
              <a:rPr lang="ru-RU" sz="2000" i="1" dirty="0" smtClean="0"/>
              <a:t>свойства: </a:t>
            </a:r>
            <a:r>
              <a:rPr lang="en-US" sz="2000" i="1" dirty="0" smtClean="0"/>
              <a:t>min-width, max-width </a:t>
            </a:r>
            <a:r>
              <a:rPr lang="uk-UA" sz="2000" i="1" dirty="0" smtClean="0"/>
              <a:t>и </a:t>
            </a:r>
            <a:r>
              <a:rPr lang="uk-UA" sz="2000" i="1" dirty="0" err="1" smtClean="0"/>
              <a:t>т.д</a:t>
            </a:r>
            <a:r>
              <a:rPr lang="uk-UA" sz="2000" i="1" dirty="0" smtClean="0"/>
              <a:t>.</a:t>
            </a:r>
            <a:r>
              <a:rPr lang="ru-RU" sz="2000" dirty="0" smtClean="0"/>
              <a:t>) заданы абсолютными величинами, а высота/ширина – относительными. Что даёт возможность ширине/высоте меняться (адаптироваться, на различных устройствах) но не выходить за допустимые рамки.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81414" y="5233126"/>
            <a:ext cx="7361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Подробнее: </a:t>
            </a:r>
            <a:r>
              <a:rPr lang="ru-RU" sz="2800" b="1" dirty="0">
                <a:hlinkClick r:id="rId2"/>
              </a:rPr>
              <a:t>https://habr.com/ru/post/483634</a:t>
            </a:r>
            <a:r>
              <a:rPr lang="ru-RU" sz="2800" b="1" dirty="0" smtClean="0">
                <a:hlinkClick r:id="rId2"/>
              </a:rPr>
              <a:t>/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81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</a:t>
            </a:r>
            <a:r>
              <a:rPr lang="ru-RU" sz="7200" b="1" dirty="0" smtClean="0"/>
              <a:t>.</a:t>
            </a:r>
            <a:r>
              <a:rPr lang="en-US" sz="7200" b="1" dirty="0" smtClean="0"/>
              <a:t> CSS</a:t>
            </a:r>
            <a:r>
              <a:rPr lang="ru-RU" sz="7200" b="1" dirty="0" smtClean="0"/>
              <a:t>-функции </a:t>
            </a:r>
            <a:br>
              <a:rPr lang="ru-RU" sz="7200" b="1" dirty="0" smtClean="0"/>
            </a:br>
            <a:r>
              <a:rPr lang="en-US" sz="7200" b="1" dirty="0" smtClean="0">
                <a:solidFill>
                  <a:srgbClr val="00B0F0"/>
                </a:solidFill>
              </a:rPr>
              <a:t>min</a:t>
            </a:r>
            <a:r>
              <a:rPr lang="en-US" sz="7200" b="1" dirty="0" smtClean="0"/>
              <a:t>(), </a:t>
            </a: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max</a:t>
            </a:r>
            <a:r>
              <a:rPr lang="ru-RU" sz="7200" b="1" dirty="0" smtClean="0"/>
              <a:t>()</a:t>
            </a:r>
            <a:r>
              <a:rPr lang="en-US" sz="7200" b="1" dirty="0" smtClean="0"/>
              <a:t>, </a:t>
            </a:r>
            <a:r>
              <a:rPr lang="en-US" sz="7200" b="1" dirty="0" smtClean="0">
                <a:solidFill>
                  <a:srgbClr val="92D050"/>
                </a:solidFill>
              </a:rPr>
              <a:t>clamp</a:t>
            </a:r>
            <a:r>
              <a:rPr lang="en-US" sz="7200" b="1" dirty="0" smtClean="0"/>
              <a:t>()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19701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CSS</a:t>
            </a:r>
            <a:r>
              <a:rPr lang="uk-UA" sz="4400" b="1" dirty="0"/>
              <a:t>-</a:t>
            </a:r>
            <a:r>
              <a:rPr lang="ru-RU" sz="4400" b="1" dirty="0" smtClean="0"/>
              <a:t>функции </a:t>
            </a:r>
            <a:r>
              <a:rPr lang="en-US" sz="4400" b="1" dirty="0" smtClean="0"/>
              <a:t>min(), max(), clamp()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823262"/>
            <a:ext cx="6624736" cy="3489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2902433" y="6083424"/>
            <a:ext cx="6387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Подробнее: </a:t>
            </a:r>
            <a:r>
              <a:rPr lang="ru-RU" b="1" dirty="0" smtClean="0">
                <a:hlinkClick r:id="rId3"/>
              </a:rPr>
              <a:t>https</a:t>
            </a:r>
            <a:r>
              <a:rPr lang="ru-RU" b="1" dirty="0">
                <a:hlinkClick r:id="rId3"/>
              </a:rPr>
              <a:t>://habr.com/ru/company/ruvds/blog/501634</a:t>
            </a:r>
            <a:r>
              <a:rPr lang="ru-RU" b="1" dirty="0" smtClean="0">
                <a:hlinkClick r:id="rId3"/>
              </a:rPr>
              <a:t>/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92144" y="1819325"/>
            <a:ext cx="45365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/>
              <a:t>Позволяют комбинировать единицы измерения для получения эффекта адаптивности:</a:t>
            </a:r>
            <a:br>
              <a:rPr lang="ru-RU" sz="2200" dirty="0" smtClean="0"/>
            </a:br>
            <a:r>
              <a:rPr lang="en-US" sz="2200" b="1" dirty="0" smtClean="0"/>
              <a:t>min()</a:t>
            </a:r>
            <a:r>
              <a:rPr lang="ru-RU" sz="2200" b="1" dirty="0" smtClean="0"/>
              <a:t> </a:t>
            </a:r>
            <a:r>
              <a:rPr lang="ru-RU" sz="2200" dirty="0" smtClean="0"/>
              <a:t>выбираем минимальное значение из переданных, </a:t>
            </a:r>
            <a:r>
              <a:rPr lang="en-US" sz="2200" b="1" dirty="0" smtClean="0"/>
              <a:t>max()</a:t>
            </a:r>
            <a:r>
              <a:rPr lang="ru-RU" sz="2200" b="1" dirty="0" smtClean="0"/>
              <a:t> </a:t>
            </a:r>
            <a:r>
              <a:rPr lang="ru-RU" sz="2200" dirty="0" smtClean="0"/>
              <a:t>– максимальное, а </a:t>
            </a:r>
            <a:r>
              <a:rPr lang="en-US" sz="2200" b="1" dirty="0" smtClean="0"/>
              <a:t>clamp() </a:t>
            </a:r>
            <a:r>
              <a:rPr lang="ru-RU" sz="2200" dirty="0" smtClean="0"/>
              <a:t>придерживается второго значения, но не выходит за пределы первого и третьего (как минимума и максимума соответственно).</a:t>
            </a:r>
          </a:p>
        </p:txBody>
      </p:sp>
    </p:spTree>
    <p:extLst>
      <p:ext uri="{BB962C8B-B14F-4D97-AF65-F5344CB8AC3E}">
        <p14:creationId xmlns:p14="http://schemas.microsoft.com/office/powerpoint/2010/main" val="13691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</a:t>
            </a:r>
            <a:r>
              <a:rPr lang="ru-RU" sz="7200" b="1" dirty="0" smtClean="0"/>
              <a:t>. </a:t>
            </a:r>
            <a:r>
              <a:rPr lang="ru-RU" sz="7200" b="1" dirty="0" smtClean="0"/>
              <a:t>Изображения и размеры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89815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Изображения и размеры</a:t>
            </a:r>
            <a:endParaRPr lang="ru-RU" sz="4400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23673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4892081"/>
            <a:ext cx="56943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hlinkClick r:id="rId2"/>
              </a:rPr>
              <a:t>https://</a:t>
            </a:r>
            <a:r>
              <a:rPr lang="en-US" sz="1600" b="1" dirty="0" smtClean="0">
                <a:hlinkClick r:id="rId2"/>
              </a:rPr>
              <a:t>webref.ru/css/object-fit</a:t>
            </a:r>
            <a:endParaRPr lang="en-US" sz="1600" b="1" dirty="0" smtClean="0"/>
          </a:p>
          <a:p>
            <a:r>
              <a:rPr lang="en-US" sz="1600" b="1" dirty="0">
                <a:hlinkClick r:id="rId3"/>
              </a:rPr>
              <a:t>https://</a:t>
            </a:r>
            <a:r>
              <a:rPr lang="en-US" sz="1600" b="1" dirty="0" smtClean="0">
                <a:hlinkClick r:id="rId3"/>
              </a:rPr>
              <a:t>developer.mozilla.org/ru/docs/Web/CSS/object-position</a:t>
            </a:r>
            <a:endParaRPr lang="en-US" sz="16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0" y="4419963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Свойства</a:t>
            </a:r>
            <a:r>
              <a:rPr lang="uk-UA" sz="2000" b="1" dirty="0" smtClean="0"/>
              <a:t> </a:t>
            </a:r>
            <a:r>
              <a:rPr lang="ru-RU" sz="2000" b="1" dirty="0" smtClean="0"/>
              <a:t>которые будут полезны: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1700807"/>
            <a:ext cx="55446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По умолчанию размеры изображения задаются разрешением подключаемого файла и не ограничивается размерами родительского тега. Но размеры тега можно задать принудительно. В виде конкретной ширины или ограничения через </a:t>
            </a:r>
            <a:r>
              <a:rPr lang="en-US" sz="2000" b="1" dirty="0" smtClean="0"/>
              <a:t>max-width</a:t>
            </a:r>
            <a:r>
              <a:rPr lang="en-US" sz="2000" dirty="0" smtClean="0"/>
              <a:t> (</a:t>
            </a:r>
            <a:r>
              <a:rPr lang="en-US" sz="2000" b="1" dirty="0" smtClean="0"/>
              <a:t>max-height</a:t>
            </a:r>
            <a:r>
              <a:rPr lang="en-US" sz="2000" dirty="0" smtClean="0"/>
              <a:t>), </a:t>
            </a:r>
            <a:r>
              <a:rPr lang="ru-RU" sz="2000" dirty="0" smtClean="0"/>
              <a:t>или же задействовав функции (</a:t>
            </a:r>
            <a:r>
              <a:rPr lang="en-US" sz="2000" b="1" dirty="0" smtClean="0"/>
              <a:t>min()</a:t>
            </a:r>
            <a:r>
              <a:rPr lang="en-US" sz="2000" dirty="0" smtClean="0"/>
              <a:t>, </a:t>
            </a:r>
            <a:r>
              <a:rPr lang="en-US" sz="2000" b="1" dirty="0" smtClean="0"/>
              <a:t>max()</a:t>
            </a:r>
            <a:r>
              <a:rPr lang="en-US" sz="2000" dirty="0" smtClean="0"/>
              <a:t>, </a:t>
            </a:r>
            <a:r>
              <a:rPr lang="en-US" sz="2000" b="1" dirty="0" smtClean="0"/>
              <a:t>clamp()</a:t>
            </a:r>
            <a:r>
              <a:rPr lang="ru-RU" sz="2000" dirty="0" smtClean="0"/>
              <a:t>)</a:t>
            </a:r>
            <a:r>
              <a:rPr lang="en-US" sz="2000" dirty="0" smtClean="0"/>
              <a:t>.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18963" t="10725" r="13489" b="9425"/>
          <a:stretch/>
        </p:blipFill>
        <p:spPr>
          <a:xfrm>
            <a:off x="839416" y="1772816"/>
            <a:ext cx="4493533" cy="381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33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/>
              <a:t>Домашнее</a:t>
            </a:r>
          </a:p>
          <a:p>
            <a:pPr algn="ctr"/>
            <a:r>
              <a:rPr lang="ru-RU" sz="8800" b="1" dirty="0"/>
              <a:t> задание</a:t>
            </a:r>
            <a:endParaRPr lang="uk-UA" sz="8800" b="1" dirty="0"/>
          </a:p>
        </p:txBody>
      </p:sp>
    </p:spTree>
    <p:extLst>
      <p:ext uri="{BB962C8B-B14F-4D97-AF65-F5344CB8AC3E}">
        <p14:creationId xmlns:p14="http://schemas.microsoft.com/office/powerpoint/2010/main" val="130996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6"/>
          <p:cNvSpPr txBox="1">
            <a:spLocks/>
          </p:cNvSpPr>
          <p:nvPr/>
        </p:nvSpPr>
        <p:spPr>
          <a:xfrm>
            <a:off x="11254495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18864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Домашнее </a:t>
            </a:r>
            <a:r>
              <a:rPr lang="ru-RU" sz="3600" b="1" dirty="0" smtClean="0"/>
              <a:t>задание</a:t>
            </a:r>
            <a:r>
              <a:rPr lang="ru-RU" sz="3600" b="1" dirty="0"/>
              <a:t> </a:t>
            </a:r>
            <a:r>
              <a:rPr lang="en-US" sz="3600" b="1" dirty="0"/>
              <a:t>|</a:t>
            </a:r>
            <a:r>
              <a:rPr lang="en-US" sz="3600" b="1" dirty="0" smtClean="0"/>
              <a:t> </a:t>
            </a:r>
            <a:r>
              <a:rPr lang="uk-UA" sz="3600" b="1" dirty="0" smtClean="0"/>
              <a:t>в </a:t>
            </a:r>
            <a:r>
              <a:rPr lang="en-US" sz="3600" b="1" dirty="0" smtClean="0"/>
              <a:t>2</a:t>
            </a:r>
            <a:r>
              <a:rPr lang="uk-UA" sz="3600" b="1" dirty="0" smtClean="0"/>
              <a:t> </a:t>
            </a:r>
            <a:r>
              <a:rPr lang="ru-RU" sz="3600" b="1" dirty="0" smtClean="0"/>
              <a:t>этапа</a:t>
            </a:r>
            <a:endParaRPr lang="ru-RU" sz="36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464152" y="1340768"/>
            <a:ext cx="360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Создайте адаптивный «контейнер» в </a:t>
            </a:r>
            <a:r>
              <a:rPr lang="en-US" sz="2800" b="1" dirty="0" smtClean="0"/>
              <a:t>70vw </a:t>
            </a:r>
            <a:r>
              <a:rPr lang="ru-RU" sz="2800" dirty="0" smtClean="0"/>
              <a:t>от </a:t>
            </a:r>
            <a:r>
              <a:rPr lang="ru-RU" sz="2800" dirty="0" smtClean="0"/>
              <a:t>ширины видимой</a:t>
            </a:r>
            <a:r>
              <a:rPr lang="uk-UA" sz="2800" dirty="0" smtClean="0"/>
              <a:t> </a:t>
            </a:r>
            <a:r>
              <a:rPr lang="ru-RU" sz="2800" dirty="0" smtClean="0"/>
              <a:t>области</a:t>
            </a:r>
            <a:r>
              <a:rPr lang="uk-UA" sz="2800" dirty="0" smtClean="0"/>
              <a:t> браузера</a:t>
            </a:r>
            <a:r>
              <a:rPr lang="ru-RU" sz="2800" dirty="0" smtClean="0"/>
              <a:t>, но в рамках </a:t>
            </a:r>
            <a:r>
              <a:rPr lang="uk-UA" sz="2800" dirty="0" smtClean="0"/>
              <a:t>от </a:t>
            </a:r>
            <a:r>
              <a:rPr lang="en-US" sz="2800" b="1" dirty="0" smtClean="0"/>
              <a:t>500</a:t>
            </a:r>
            <a:r>
              <a:rPr lang="uk-UA" sz="2800" dirty="0" smtClean="0"/>
              <a:t> </a:t>
            </a:r>
            <a:r>
              <a:rPr lang="uk-UA" sz="2800" dirty="0" smtClean="0"/>
              <a:t>до </a:t>
            </a:r>
            <a:r>
              <a:rPr lang="en-US" sz="2800" b="1" dirty="0" smtClean="0"/>
              <a:t>1100</a:t>
            </a:r>
            <a:r>
              <a:rPr lang="uk-UA" sz="2800" dirty="0" smtClean="0"/>
              <a:t> </a:t>
            </a:r>
            <a:r>
              <a:rPr lang="ru-RU" sz="2800" dirty="0" smtClean="0"/>
              <a:t>пикселей. Внутри него разместите контент как на макете.   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8" y="2044576"/>
            <a:ext cx="3813166" cy="2542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2678956"/>
            <a:ext cx="3996444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04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 smtClean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</a:rPr>
              <a:t>#1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rot="19836111">
            <a:off x="8858927" y="3129037"/>
            <a:ext cx="2882520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6600" b="1" dirty="0" smtClean="0">
                <a:solidFill>
                  <a:schemeClr val="accent6">
                    <a:lumMod val="75000"/>
                  </a:schemeClr>
                </a:solidFill>
              </a:rPr>
              <a:t>Этап </a:t>
            </a:r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</a:rPr>
              <a:t>#2</a:t>
            </a:r>
            <a:endParaRPr lang="ru-RU" sz="6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819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0466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Синтаксис </a:t>
            </a:r>
            <a:r>
              <a:rPr lang="en-US" sz="4000" b="1" dirty="0"/>
              <a:t>CSS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67682" y="2875583"/>
            <a:ext cx="757585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h2</a:t>
            </a:r>
            <a:r>
              <a:rPr lang="en-US" sz="4400" b="1" dirty="0" smtClean="0"/>
              <a:t> </a:t>
            </a:r>
            <a:r>
              <a:rPr lang="en-US" sz="4400" b="1" dirty="0"/>
              <a:t>{ </a:t>
            </a:r>
            <a:r>
              <a:rPr lang="en-US" sz="4400" b="1" dirty="0">
                <a:solidFill>
                  <a:srgbClr val="00B050"/>
                </a:solidFill>
              </a:rPr>
              <a:t>color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red</a:t>
            </a:r>
            <a:r>
              <a:rPr lang="en-US" sz="4400" b="1" dirty="0"/>
              <a:t>; </a:t>
            </a:r>
            <a:r>
              <a:rPr lang="en-US" sz="4400" b="1" dirty="0">
                <a:solidFill>
                  <a:srgbClr val="00B050"/>
                </a:solidFill>
              </a:rPr>
              <a:t>font-size</a:t>
            </a:r>
            <a:r>
              <a:rPr lang="en-US" sz="4400" b="1" dirty="0"/>
              <a:t>: </a:t>
            </a:r>
            <a:r>
              <a:rPr lang="en-US" sz="4400" b="1" dirty="0">
                <a:solidFill>
                  <a:schemeClr val="accent6"/>
                </a:solidFill>
              </a:rPr>
              <a:t>16pt</a:t>
            </a:r>
            <a:r>
              <a:rPr lang="en-US" sz="4400" b="1" dirty="0"/>
              <a:t>; }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2135560" y="1412776"/>
            <a:ext cx="3528392" cy="1368152"/>
          </a:xfrm>
          <a:prstGeom prst="wedgeRectCallout">
            <a:avLst>
              <a:gd name="adj1" fmla="val -31359"/>
              <a:gd name="adj2" fmla="val 6574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CSS </a:t>
            </a:r>
            <a:r>
              <a:rPr lang="ru-RU" sz="2000" b="1" dirty="0">
                <a:solidFill>
                  <a:schemeClr val="tx1"/>
                </a:solidFill>
              </a:rPr>
              <a:t>селектор</a:t>
            </a:r>
            <a:r>
              <a:rPr lang="ru-RU" sz="2000" dirty="0">
                <a:solidFill>
                  <a:schemeClr val="tx1"/>
                </a:solidFill>
              </a:rPr>
              <a:t>, говорит к каким тегам (элементам) будет применятся описываемый стиль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css</a:t>
            </a:r>
            <a:r>
              <a:rPr lang="en-US" sz="2000" b="1" dirty="0">
                <a:solidFill>
                  <a:schemeClr val="tx1"/>
                </a:solidFill>
              </a:rPr>
              <a:t> selector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Прямоугольная выноска 10"/>
          <p:cNvSpPr/>
          <p:nvPr/>
        </p:nvSpPr>
        <p:spPr>
          <a:xfrm flipV="1">
            <a:off x="2927648" y="3717032"/>
            <a:ext cx="3600400" cy="864096"/>
          </a:xfrm>
          <a:prstGeom prst="wedgeRect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1664" y="3789040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Имя свойства, которое устанавливается (</a:t>
            </a:r>
            <a:r>
              <a:rPr lang="en-US" sz="2000" b="1" dirty="0"/>
              <a:t>property</a:t>
            </a:r>
            <a:r>
              <a:rPr lang="ru-RU" sz="2000" dirty="0"/>
              <a:t>).</a:t>
            </a: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6096000" y="1412776"/>
            <a:ext cx="4104456" cy="1368152"/>
          </a:xfrm>
          <a:prstGeom prst="wedgeRectCallout">
            <a:avLst>
              <a:gd name="adj1" fmla="val 20990"/>
              <a:gd name="adj2" fmla="val 69756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</a:rPr>
              <a:t>Значение которое устанавливается для свойства (</a:t>
            </a:r>
            <a:r>
              <a:rPr lang="en-US" sz="2000" b="1" dirty="0">
                <a:solidFill>
                  <a:schemeClr val="tx1"/>
                </a:solidFill>
              </a:rPr>
              <a:t>value</a:t>
            </a:r>
            <a:r>
              <a:rPr lang="ru-RU" sz="2000" dirty="0">
                <a:solidFill>
                  <a:schemeClr val="tx1"/>
                </a:solidFill>
              </a:rPr>
              <a:t>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5560" y="4811668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Код на языке </a:t>
            </a:r>
            <a:r>
              <a:rPr lang="en-US" sz="2400" b="1" dirty="0" smtClean="0"/>
              <a:t>CSS</a:t>
            </a:r>
            <a:r>
              <a:rPr lang="en-US" sz="2400" dirty="0" smtClean="0"/>
              <a:t> </a:t>
            </a:r>
            <a:r>
              <a:rPr lang="ru-RU" sz="2400" dirty="0" smtClean="0"/>
              <a:t>состоит из стилевых правил, каждое правило содержит </a:t>
            </a:r>
            <a:r>
              <a:rPr lang="ru-RU" sz="2400" b="1" dirty="0" smtClean="0"/>
              <a:t>селектор</a:t>
            </a:r>
            <a:r>
              <a:rPr lang="ru-RU" sz="2400" dirty="0" smtClean="0"/>
              <a:t> (указание на то какие теги необходимо оформить эти правилом) и набор </a:t>
            </a:r>
            <a:r>
              <a:rPr lang="ru-RU" sz="2400" b="1" dirty="0" smtClean="0"/>
              <a:t>стилевых свойств</a:t>
            </a:r>
            <a:r>
              <a:rPr lang="ru-RU" sz="2400" dirty="0" smtClean="0"/>
              <a:t>, которые и задают оформление (на примере </a:t>
            </a:r>
            <a:r>
              <a:rPr lang="en-US" sz="2400" b="1" i="1" dirty="0" smtClean="0"/>
              <a:t>color</a:t>
            </a:r>
            <a:r>
              <a:rPr lang="en-US" sz="2400" dirty="0" smtClean="0"/>
              <a:t>, </a:t>
            </a:r>
            <a:r>
              <a:rPr lang="en-US" sz="2400" b="1" i="1" dirty="0" smtClean="0"/>
              <a:t>font-size</a:t>
            </a:r>
            <a:r>
              <a:rPr lang="en-US" sz="2400" i="1" dirty="0" smtClean="0"/>
              <a:t> </a:t>
            </a:r>
            <a:r>
              <a:rPr lang="ru-RU" sz="2400" i="1" dirty="0" smtClean="0"/>
              <a:t>и др.</a:t>
            </a:r>
            <a:r>
              <a:rPr lang="ru-RU" sz="2400" dirty="0" smtClean="0"/>
              <a:t>).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7300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48680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err="1" smtClean="0"/>
              <a:t>Типографика</a:t>
            </a:r>
            <a:r>
              <a:rPr lang="ru-RU" sz="3300" b="1" dirty="0"/>
              <a:t> </a:t>
            </a:r>
            <a:r>
              <a:rPr lang="ru-RU" sz="3300" b="1" dirty="0" smtClean="0"/>
              <a:t>–наука о шрифтах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1340768"/>
            <a:ext cx="2640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>
                <a:solidFill>
                  <a:srgbClr val="00B050"/>
                </a:solidFill>
              </a:rPr>
              <a:t>посмотрите небольшой ролик о </a:t>
            </a:r>
            <a:r>
              <a:rPr lang="ru-RU" sz="2400" b="1" dirty="0" err="1" smtClean="0">
                <a:solidFill>
                  <a:srgbClr val="00B050"/>
                </a:solidFill>
              </a:rPr>
              <a:t>типографике</a:t>
            </a:r>
            <a:r>
              <a:rPr lang="ru-RU" sz="2400" b="1" dirty="0" smtClean="0">
                <a:solidFill>
                  <a:srgbClr val="00B050"/>
                </a:solidFill>
              </a:rPr>
              <a:t>.</a:t>
            </a:r>
            <a:endParaRPr lang="uk-UA" sz="2400" dirty="0">
              <a:solidFill>
                <a:srgbClr val="00B05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24680" y="558924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https://youtu.be/Bq76TtKO_-</a:t>
            </a:r>
            <a:r>
              <a:rPr lang="en-US" sz="2800" b="1" dirty="0" smtClean="0">
                <a:hlinkClick r:id="rId2"/>
              </a:rPr>
              <a:t>s</a:t>
            </a:r>
            <a:endParaRPr lang="uk-UA" sz="2800" b="1" dirty="0"/>
          </a:p>
        </p:txBody>
      </p:sp>
      <p:pic>
        <p:nvPicPr>
          <p:cNvPr id="2" name="Picture 2" descr="https://storage.googleapis.com/spec-host-backup/mio-design%2Fassets%2F0BzCQdutE8gumVE9NYmg5cU83N2s%2Fanatom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9" y="1529282"/>
            <a:ext cx="6823771" cy="3411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72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</a:t>
            </a:r>
            <a:r>
              <a:rPr lang="en-US" sz="6000" b="1" dirty="0" smtClean="0"/>
              <a:t>. CSS </a:t>
            </a:r>
            <a:r>
              <a:rPr lang="en-US" sz="6000" b="1" dirty="0"/>
              <a:t>Box Model</a:t>
            </a:r>
          </a:p>
          <a:p>
            <a:pPr algn="ctr"/>
            <a:r>
              <a:rPr lang="ru-RU" sz="3600" b="1" dirty="0"/>
              <a:t>или </a:t>
            </a:r>
          </a:p>
          <a:p>
            <a:pPr algn="ctr"/>
            <a:r>
              <a:rPr lang="ru-RU" sz="6000" b="1" dirty="0"/>
              <a:t>О размерах элемента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3792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3894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</a:t>
            </a:r>
            <a:r>
              <a:rPr lang="en-US" sz="3600" b="1" dirty="0" smtClean="0"/>
              <a:t>Model</a:t>
            </a:r>
            <a:r>
              <a:rPr lang="ru-RU" sz="3600" b="1" dirty="0" smtClean="0"/>
              <a:t> на практике</a:t>
            </a:r>
            <a:endParaRPr lang="en-US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481147"/>
            <a:ext cx="5792761" cy="41044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7320136" y="1340768"/>
            <a:ext cx="4248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Подготовьте разметку на основе таких команд </a:t>
            </a:r>
            <a:r>
              <a:rPr lang="en-US" sz="2400" b="1" dirty="0" smtClean="0"/>
              <a:t>Emmet</a:t>
            </a:r>
            <a:r>
              <a:rPr lang="en-US" sz="2400" dirty="0" smtClean="0"/>
              <a:t>’</a:t>
            </a:r>
            <a:r>
              <a:rPr lang="uk-UA" sz="2400" dirty="0" smtClean="0"/>
              <a:t>а</a:t>
            </a:r>
            <a:r>
              <a:rPr lang="en-US" sz="2400" dirty="0" smtClean="0"/>
              <a:t> </a:t>
            </a:r>
            <a:r>
              <a:rPr lang="uk-UA" sz="2400" dirty="0" smtClean="0"/>
              <a:t>в </a:t>
            </a:r>
            <a:r>
              <a:rPr lang="en-US" sz="2400" b="1" dirty="0" err="1" smtClean="0"/>
              <a:t>VSCode</a:t>
            </a:r>
            <a:r>
              <a:rPr lang="en-US" sz="2400" b="1" dirty="0" smtClean="0"/>
              <a:t> </a:t>
            </a:r>
            <a:r>
              <a:rPr lang="en-US" sz="2400" dirty="0" smtClean="0"/>
              <a:t>(</a:t>
            </a:r>
            <a:r>
              <a:rPr lang="uk-UA" sz="2400" dirty="0" smtClean="0"/>
              <a:t>команд</a:t>
            </a:r>
            <a:r>
              <a:rPr lang="ru-RU" sz="2400" dirty="0" smtClean="0"/>
              <a:t>ы выполняются по одной</a:t>
            </a:r>
            <a:r>
              <a:rPr lang="en-US" sz="2400" dirty="0" smtClean="0"/>
              <a:t>)</a:t>
            </a:r>
          </a:p>
          <a:p>
            <a:endParaRPr lang="ru-RU" sz="2400" dirty="0"/>
          </a:p>
          <a:p>
            <a:r>
              <a:rPr lang="en-US" sz="2400" dirty="0" smtClean="0"/>
              <a:t>1)</a:t>
            </a:r>
            <a:r>
              <a:rPr lang="uk-UA" sz="2400" dirty="0" smtClean="0"/>
              <a:t>Каркас </a:t>
            </a:r>
            <a:r>
              <a:rPr lang="en-US" sz="2400" dirty="0" smtClean="0"/>
              <a:t>HTML</a:t>
            </a:r>
            <a:r>
              <a:rPr lang="uk-UA" sz="2400" dirty="0" smtClean="0"/>
              <a:t>-</a:t>
            </a:r>
            <a:r>
              <a:rPr lang="uk-UA" sz="2400" dirty="0" err="1" smtClean="0"/>
              <a:t>разметки</a:t>
            </a:r>
            <a:r>
              <a:rPr lang="en-US" sz="2400" dirty="0" smtClean="0"/>
              <a:t>;</a:t>
            </a:r>
            <a:endParaRPr lang="uk-UA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2) </a:t>
            </a:r>
            <a:r>
              <a:rPr lang="uk-UA" sz="2400" dirty="0" smtClean="0"/>
              <a:t>Один заголовок </a:t>
            </a:r>
            <a:r>
              <a:rPr lang="en-US" sz="2400" b="1" dirty="0" smtClean="0"/>
              <a:t>&lt;h1&gt; </a:t>
            </a:r>
            <a:r>
              <a:rPr lang="uk-UA" sz="2400" dirty="0" smtClean="0"/>
              <a:t>с 10-ю словами;</a:t>
            </a:r>
          </a:p>
          <a:p>
            <a:endParaRPr lang="uk-UA" sz="2400" dirty="0" smtClean="0"/>
          </a:p>
          <a:p>
            <a:r>
              <a:rPr lang="uk-UA" sz="2400" dirty="0" smtClean="0"/>
              <a:t>3) </a:t>
            </a:r>
            <a:r>
              <a:rPr lang="uk-UA" sz="2400" dirty="0" err="1" smtClean="0"/>
              <a:t>Пять</a:t>
            </a:r>
            <a:r>
              <a:rPr lang="uk-UA" sz="2400" dirty="0" smtClean="0"/>
              <a:t> </a:t>
            </a:r>
            <a:r>
              <a:rPr lang="uk-UA" sz="2400" dirty="0" err="1" smtClean="0"/>
              <a:t>блоков</a:t>
            </a:r>
            <a:r>
              <a:rPr lang="ru-RU" sz="2400" dirty="0" smtClean="0"/>
              <a:t> </a:t>
            </a:r>
            <a:r>
              <a:rPr lang="en-US" sz="2400" b="1" dirty="0" smtClean="0"/>
              <a:t>&lt;div&gt; </a:t>
            </a:r>
            <a:r>
              <a:rPr lang="uk-UA" sz="2400" dirty="0" smtClean="0"/>
              <a:t>с </a:t>
            </a:r>
            <a:r>
              <a:rPr lang="en-US" sz="2400" dirty="0" smtClean="0"/>
              <a:t>200</a:t>
            </a:r>
            <a:r>
              <a:rPr lang="uk-UA" sz="2400" dirty="0" smtClean="0"/>
              <a:t>-ю словами </a:t>
            </a:r>
            <a:r>
              <a:rPr lang="ru-RU" sz="2400" dirty="0" smtClean="0"/>
              <a:t>каждый.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430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287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111" y="908720"/>
            <a:ext cx="6265953" cy="386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104112" y="1340768"/>
            <a:ext cx="41044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CSS Box Model </a:t>
            </a:r>
            <a:r>
              <a:rPr lang="en-US" sz="2800" dirty="0"/>
              <a:t>- </a:t>
            </a:r>
            <a:r>
              <a:rPr lang="ru-RU" sz="2800" dirty="0"/>
              <a:t>описание размерностей </a:t>
            </a:r>
            <a:r>
              <a:rPr lang="ru-RU" sz="2800" dirty="0" smtClean="0"/>
              <a:t>элемента</a:t>
            </a:r>
            <a:r>
              <a:rPr lang="en-US" sz="2800" dirty="0" smtClean="0"/>
              <a:t>: </a:t>
            </a:r>
            <a:r>
              <a:rPr lang="ru-RU" sz="2800" dirty="0" smtClean="0"/>
              <a:t>высоты</a:t>
            </a:r>
            <a:r>
              <a:rPr lang="en-US" sz="2800" dirty="0" smtClean="0"/>
              <a:t> - </a:t>
            </a:r>
            <a:r>
              <a:rPr lang="en-US" sz="2800" b="1" dirty="0" smtClean="0"/>
              <a:t>height</a:t>
            </a:r>
            <a:r>
              <a:rPr lang="ru-RU" sz="2800" dirty="0" smtClean="0"/>
              <a:t>, ширины</a:t>
            </a:r>
            <a:r>
              <a:rPr lang="en-US" sz="2800" dirty="0" smtClean="0"/>
              <a:t> - </a:t>
            </a:r>
            <a:r>
              <a:rPr lang="en-US" sz="2800" b="1" dirty="0" smtClean="0"/>
              <a:t>width</a:t>
            </a:r>
            <a:r>
              <a:rPr lang="ru-RU" sz="2800" dirty="0" smtClean="0"/>
              <a:t>, отступов</a:t>
            </a:r>
            <a:r>
              <a:rPr lang="en-US" sz="2800" dirty="0" smtClean="0"/>
              <a:t> (</a:t>
            </a:r>
            <a:r>
              <a:rPr lang="ru-RU" sz="2800" dirty="0" smtClean="0"/>
              <a:t>внутренних – </a:t>
            </a:r>
            <a:r>
              <a:rPr lang="en-US" sz="2800" b="1" dirty="0" smtClean="0"/>
              <a:t>padding</a:t>
            </a:r>
            <a:r>
              <a:rPr lang="en-US" sz="2800" dirty="0" smtClean="0"/>
              <a:t>, </a:t>
            </a:r>
            <a:r>
              <a:rPr lang="ru-RU" sz="2800" dirty="0" smtClean="0"/>
              <a:t>внешних - </a:t>
            </a:r>
            <a:r>
              <a:rPr lang="en-US" sz="2800" b="1" dirty="0" smtClean="0"/>
              <a:t>margin</a:t>
            </a:r>
            <a:r>
              <a:rPr lang="en-US" sz="2800" dirty="0" smtClean="0"/>
              <a:t>)</a:t>
            </a:r>
            <a:r>
              <a:rPr lang="ru-RU" sz="2800" dirty="0" smtClean="0"/>
              <a:t>, рамки</a:t>
            </a:r>
            <a:r>
              <a:rPr lang="en-US" sz="2800" dirty="0" smtClean="0"/>
              <a:t> – </a:t>
            </a:r>
            <a:r>
              <a:rPr lang="en-US" sz="2800" b="1" dirty="0" smtClean="0"/>
              <a:t>border</a:t>
            </a:r>
            <a:r>
              <a:rPr lang="en-US" sz="2800" dirty="0"/>
              <a:t>.</a:t>
            </a:r>
            <a:r>
              <a:rPr lang="ru-RU" sz="2800" dirty="0" smtClean="0"/>
              <a:t> </a:t>
            </a:r>
            <a:endParaRPr lang="ru-RU"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31505" y="4973841"/>
            <a:ext cx="376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3"/>
              </a:rPr>
              <a:t>https://webref.ru/css/type/size</a:t>
            </a:r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" y="116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CSS Box Model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31505" y="5326234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4"/>
              </a:rPr>
              <a:t>https://webref.ru/css/type/margin</a:t>
            </a:r>
            <a:endParaRPr lang="uk-UA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631505" y="5726101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5"/>
              </a:rPr>
              <a:t>https://webref.ru/css/type/</a:t>
            </a:r>
            <a:r>
              <a:rPr lang="en-US" b="1" dirty="0">
                <a:hlinkClick r:id="rId5"/>
              </a:rPr>
              <a:t>padding</a:t>
            </a:r>
            <a:endParaRPr lang="uk-UA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31504" y="6125969"/>
            <a:ext cx="414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hlinkClick r:id="rId6"/>
              </a:rPr>
              <a:t>https://</a:t>
            </a:r>
            <a:r>
              <a:rPr lang="uk-UA" b="1" dirty="0" smtClean="0">
                <a:hlinkClick r:id="rId6"/>
              </a:rPr>
              <a:t>webref.ru/css/type/</a:t>
            </a:r>
            <a:r>
              <a:rPr lang="en-US" b="1" dirty="0" smtClean="0">
                <a:hlinkClick r:id="rId6"/>
              </a:rPr>
              <a:t>border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691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238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CSS Box Model</a:t>
            </a:r>
          </a:p>
        </p:txBody>
      </p:sp>
      <p:sp>
        <p:nvSpPr>
          <p:cNvPr id="6" name="Левая фигурная скобка 5"/>
          <p:cNvSpPr/>
          <p:nvPr/>
        </p:nvSpPr>
        <p:spPr>
          <a:xfrm>
            <a:off x="2711624" y="1412776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07368" y="2106823"/>
            <a:ext cx="23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margin: 10px; </a:t>
            </a:r>
            <a:endParaRPr lang="ru-RU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503712" y="1445568"/>
            <a:ext cx="34475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margin-top: 10px;</a:t>
            </a:r>
          </a:p>
          <a:p>
            <a:r>
              <a:rPr lang="en-US" sz="2800" b="1" dirty="0"/>
              <a:t>margin-right: 10px;</a:t>
            </a:r>
          </a:p>
          <a:p>
            <a:r>
              <a:rPr lang="en-US" sz="2800" b="1" dirty="0"/>
              <a:t>margin-bottom: 10px;</a:t>
            </a:r>
          </a:p>
          <a:p>
            <a:r>
              <a:rPr lang="en-US" sz="2800" b="1" dirty="0"/>
              <a:t>margin-left: 10px;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64152" y="1124744"/>
            <a:ext cx="4464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Отступы</a:t>
            </a:r>
            <a:r>
              <a:rPr lang="en-US" sz="2200" dirty="0"/>
              <a:t> (</a:t>
            </a:r>
            <a:r>
              <a:rPr lang="ru-RU" sz="2200" dirty="0"/>
              <a:t>как </a:t>
            </a:r>
            <a:r>
              <a:rPr lang="en-US" sz="2200" b="1" dirty="0"/>
              <a:t>padding</a:t>
            </a:r>
            <a:r>
              <a:rPr lang="en-US" sz="2200" dirty="0"/>
              <a:t> </a:t>
            </a:r>
            <a:r>
              <a:rPr lang="ru-RU" sz="2200" dirty="0"/>
              <a:t>так и </a:t>
            </a:r>
            <a:r>
              <a:rPr lang="en-US" sz="2200" b="1" dirty="0"/>
              <a:t>margin</a:t>
            </a:r>
            <a:r>
              <a:rPr lang="en-US" sz="2200" dirty="0"/>
              <a:t>)</a:t>
            </a:r>
            <a:r>
              <a:rPr lang="ru-RU" sz="2200" dirty="0"/>
              <a:t> можно задать для каждой стороны в отдельности</a:t>
            </a:r>
            <a:r>
              <a:rPr lang="en-US" sz="2200" dirty="0"/>
              <a:t>. </a:t>
            </a:r>
            <a:r>
              <a:rPr lang="ru-RU" sz="2200" dirty="0"/>
              <a:t>Свойство </a:t>
            </a:r>
            <a:r>
              <a:rPr lang="en-US" sz="2200" b="1" dirty="0"/>
              <a:t>border</a:t>
            </a:r>
            <a:r>
              <a:rPr lang="en-US" sz="2200" dirty="0"/>
              <a:t> </a:t>
            </a:r>
            <a:r>
              <a:rPr lang="ru-RU" sz="2200" dirty="0"/>
              <a:t>также возможно установить для каждой стороны отдельно</a:t>
            </a:r>
            <a:r>
              <a:rPr lang="ru-RU" sz="2200" dirty="0" smtClean="0"/>
              <a:t>.</a:t>
            </a:r>
            <a:r>
              <a:rPr lang="en-US" sz="2200" dirty="0" smtClean="0"/>
              <a:t> </a:t>
            </a:r>
            <a:r>
              <a:rPr lang="ru-RU" sz="2200" dirty="0" smtClean="0"/>
              <a:t>Есть возможность задать сразу четыре значения через пробел (</a:t>
            </a:r>
            <a:r>
              <a:rPr lang="en-US" sz="2200" b="1" dirty="0" smtClean="0"/>
              <a:t>top, right, bottom, left</a:t>
            </a:r>
            <a:r>
              <a:rPr lang="ru-RU" sz="2200" dirty="0" smtClean="0"/>
              <a:t>)</a:t>
            </a:r>
            <a:r>
              <a:rPr lang="en-US" sz="2200" dirty="0" smtClean="0"/>
              <a:t>. </a:t>
            </a:r>
            <a:r>
              <a:rPr lang="ru-RU" sz="2200" dirty="0" smtClean="0"/>
              <a:t>А также для левого и правого отступа </a:t>
            </a:r>
            <a:r>
              <a:rPr lang="en-US" sz="2200" dirty="0" smtClean="0"/>
              <a:t>margin </a:t>
            </a:r>
            <a:r>
              <a:rPr lang="ru-RU" sz="2200" dirty="0" smtClean="0"/>
              <a:t>есть возможность задать автоматических расчёт отступов при помощи значения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auto</a:t>
            </a:r>
            <a:r>
              <a:rPr lang="en-US" sz="2200" dirty="0" smtClean="0"/>
              <a:t>.</a:t>
            </a:r>
            <a:endParaRPr lang="ru-RU" sz="22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383925" y="3717032"/>
            <a:ext cx="864096" cy="1944216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35360" y="4504474"/>
            <a:ext cx="308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margin: </a:t>
            </a:r>
            <a:r>
              <a:rPr lang="en-US" b="1" dirty="0" smtClean="0"/>
              <a:t>10px 20px 30px 40px; </a:t>
            </a:r>
            <a:endParaRPr lang="ru-RU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096309" y="3920276"/>
            <a:ext cx="297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margin-top: 10px;</a:t>
            </a:r>
          </a:p>
          <a:p>
            <a:r>
              <a:rPr lang="en-US" sz="2400" b="1" dirty="0"/>
              <a:t>margin-right: </a:t>
            </a:r>
            <a:r>
              <a:rPr lang="en-US" sz="2400" b="1" dirty="0" smtClean="0"/>
              <a:t>20px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margin-bottom: </a:t>
            </a:r>
            <a:r>
              <a:rPr lang="en-US" sz="2400" b="1" dirty="0" smtClean="0"/>
              <a:t>30px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margin-left: </a:t>
            </a:r>
            <a:r>
              <a:rPr lang="en-US" sz="2400" b="1" dirty="0" smtClean="0"/>
              <a:t>40px</a:t>
            </a:r>
            <a:r>
              <a:rPr lang="en-US" sz="2400" b="1" dirty="0"/>
              <a:t>;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9115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1464" y="4200086"/>
            <a:ext cx="10297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</a:t>
            </a:r>
            <a:r>
              <a:rPr lang="en-US" sz="2400" b="1" dirty="0"/>
              <a:t>box-sizing: border-box </a:t>
            </a:r>
            <a:r>
              <a:rPr lang="en-US" sz="2400" dirty="0"/>
              <a:t>– </a:t>
            </a:r>
            <a:r>
              <a:rPr lang="ru-RU" sz="2400" dirty="0"/>
              <a:t>задаёт альтернативный вариант расчёта размерности элемента, при котором в заданную ширину (и/или высотку) должны входить не только контент, но и внутренние </a:t>
            </a:r>
            <a:r>
              <a:rPr lang="ru-RU" sz="2400" dirty="0" smtClean="0"/>
              <a:t>отступы</a:t>
            </a:r>
            <a:r>
              <a:rPr lang="en-US" sz="2400" dirty="0" smtClean="0"/>
              <a:t> (</a:t>
            </a:r>
            <a:r>
              <a:rPr lang="en-US" sz="2400" b="1" dirty="0" smtClean="0"/>
              <a:t>padding</a:t>
            </a:r>
            <a:r>
              <a:rPr lang="en-US" sz="2400" dirty="0" smtClean="0"/>
              <a:t>)</a:t>
            </a:r>
            <a:r>
              <a:rPr lang="ru-RU" sz="2400" dirty="0" smtClean="0"/>
              <a:t> </a:t>
            </a:r>
            <a:r>
              <a:rPr lang="ru-RU" sz="2400" dirty="0"/>
              <a:t>и </a:t>
            </a:r>
            <a:r>
              <a:rPr lang="ru-RU" sz="2400" dirty="0" smtClean="0"/>
              <a:t>рамка</a:t>
            </a:r>
            <a:r>
              <a:rPr lang="en-US" sz="2400" dirty="0" smtClean="0"/>
              <a:t> (</a:t>
            </a:r>
            <a:r>
              <a:rPr lang="en-US" sz="2400" b="1" dirty="0" smtClean="0"/>
              <a:t>border</a:t>
            </a:r>
            <a:r>
              <a:rPr lang="en-US" sz="2400" dirty="0" smtClean="0"/>
              <a:t>)</a:t>
            </a:r>
            <a:r>
              <a:rPr lang="ru-RU" sz="2400" dirty="0" smtClean="0"/>
              <a:t>, т.е. </a:t>
            </a:r>
            <a:r>
              <a:rPr lang="ru-RU" sz="2400" b="1" dirty="0" smtClean="0"/>
              <a:t>весь блок целиком </a:t>
            </a:r>
            <a:r>
              <a:rPr lang="ru-RU" sz="2400" dirty="0" smtClean="0"/>
              <a:t>(</a:t>
            </a:r>
            <a:r>
              <a:rPr lang="en-US" sz="2400" b="1" dirty="0" smtClean="0"/>
              <a:t>margin</a:t>
            </a:r>
            <a:r>
              <a:rPr lang="en-US" sz="2400" dirty="0" smtClean="0"/>
              <a:t>  </a:t>
            </a:r>
            <a:r>
              <a:rPr lang="ru-RU" sz="2400" dirty="0" smtClean="0"/>
              <a:t>не входит в размеры блока). 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1124744"/>
            <a:ext cx="7056784" cy="256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3926079" y="6279703"/>
            <a:ext cx="4339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https://webref.ru/css/box-sizing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88854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Свойство </a:t>
            </a:r>
            <a:r>
              <a:rPr lang="en-US" sz="3600" b="1" dirty="0">
                <a:solidFill>
                  <a:srgbClr val="0070C0"/>
                </a:solidFill>
              </a:rPr>
              <a:t>box-sizing</a:t>
            </a:r>
            <a:endParaRPr lang="ru-RU" sz="3600" b="1" dirty="0">
              <a:solidFill>
                <a:srgbClr val="0070C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136560" y="623731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91744" y="5603031"/>
            <a:ext cx="5715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2"/>
              </a:rPr>
              <a:t>https://webref.ru/css/box-sizing</a:t>
            </a:r>
            <a:endParaRPr lang="uk-UA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1844824"/>
            <a:ext cx="35607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0070C0"/>
                </a:solidFill>
              </a:rPr>
              <a:t>box-sizing:content-box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000" b="1" dirty="0" smtClean="0"/>
              <a:t>(</a:t>
            </a:r>
            <a:r>
              <a:rPr lang="ru-RU" sz="2000" b="1" dirty="0" smtClean="0"/>
              <a:t>по умолчанию</a:t>
            </a:r>
            <a:r>
              <a:rPr lang="en-US" sz="2000" b="1" dirty="0" smtClean="0"/>
              <a:t>)</a:t>
            </a:r>
            <a:r>
              <a:rPr lang="en-US" sz="2000" dirty="0" smtClean="0"/>
              <a:t> </a:t>
            </a:r>
            <a:endParaRPr lang="uk-UA" sz="2000" dirty="0"/>
          </a:p>
        </p:txBody>
      </p:sp>
      <p:sp>
        <p:nvSpPr>
          <p:cNvPr id="7" name="Стрелка вправо 6"/>
          <p:cNvSpPr/>
          <p:nvPr/>
        </p:nvSpPr>
        <p:spPr>
          <a:xfrm>
            <a:off x="4727848" y="1866528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5963714" y="1844824"/>
            <a:ext cx="3515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width</a:t>
            </a:r>
            <a:r>
              <a:rPr lang="en-US" sz="2800" dirty="0" smtClean="0"/>
              <a:t> = </a:t>
            </a:r>
            <a:r>
              <a:rPr lang="en-US" sz="2800" b="1" dirty="0" smtClean="0">
                <a:solidFill>
                  <a:srgbClr val="00B0F0"/>
                </a:solidFill>
              </a:rPr>
              <a:t>content-width</a:t>
            </a:r>
            <a:endParaRPr lang="uk-UA" sz="28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392" y="3863878"/>
            <a:ext cx="3424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rgbClr val="00B050"/>
                </a:solidFill>
              </a:rPr>
              <a:t>box-sizing:border-box</a:t>
            </a:r>
            <a:endParaRPr lang="en-US" sz="2800" b="1" dirty="0" smtClean="0">
              <a:solidFill>
                <a:srgbClr val="00B050"/>
              </a:solidFill>
            </a:endParaRPr>
          </a:p>
        </p:txBody>
      </p:sp>
      <p:sp>
        <p:nvSpPr>
          <p:cNvPr id="13" name="Стрелка вправо 12"/>
          <p:cNvSpPr/>
          <p:nvPr/>
        </p:nvSpPr>
        <p:spPr>
          <a:xfrm>
            <a:off x="4295800" y="3873460"/>
            <a:ext cx="936104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447928" y="3863878"/>
            <a:ext cx="6368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width</a:t>
            </a:r>
            <a:r>
              <a:rPr lang="en-US" sz="2800" dirty="0" smtClean="0"/>
              <a:t> = </a:t>
            </a:r>
            <a:r>
              <a:rPr lang="en-US" sz="2800" b="1" dirty="0" smtClean="0">
                <a:solidFill>
                  <a:srgbClr val="00B0F0"/>
                </a:solidFill>
              </a:rPr>
              <a:t>content-width</a:t>
            </a:r>
            <a:r>
              <a:rPr lang="en-US" sz="2800" dirty="0" smtClean="0"/>
              <a:t> +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padding</a:t>
            </a:r>
            <a:r>
              <a:rPr lang="en-US" sz="2800" dirty="0" smtClean="0"/>
              <a:t> + </a:t>
            </a:r>
            <a:r>
              <a:rPr lang="en-US" sz="2800" b="1" dirty="0" smtClean="0">
                <a:solidFill>
                  <a:srgbClr val="00B050"/>
                </a:solidFill>
              </a:rPr>
              <a:t>border</a:t>
            </a:r>
            <a:endParaRPr lang="uk-UA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</TotalTime>
  <Words>953</Words>
  <Application>Microsoft Office PowerPoint</Application>
  <PresentationFormat>Широкоэкранный</PresentationFormat>
  <Paragraphs>162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Segoe UI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625</cp:revision>
  <dcterms:created xsi:type="dcterms:W3CDTF">2014-11-20T09:08:59Z</dcterms:created>
  <dcterms:modified xsi:type="dcterms:W3CDTF">2020-12-15T08:08:58Z</dcterms:modified>
</cp:coreProperties>
</file>