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489" r:id="rId2"/>
    <p:sldId id="500" r:id="rId3"/>
    <p:sldId id="501" r:id="rId4"/>
    <p:sldId id="502" r:id="rId5"/>
    <p:sldId id="503" r:id="rId6"/>
    <p:sldId id="504" r:id="rId7"/>
    <p:sldId id="517" r:id="rId8"/>
    <p:sldId id="518" r:id="rId9"/>
    <p:sldId id="532" r:id="rId10"/>
    <p:sldId id="520" r:id="rId11"/>
    <p:sldId id="521" r:id="rId12"/>
    <p:sldId id="524" r:id="rId13"/>
    <p:sldId id="525" r:id="rId14"/>
    <p:sldId id="526" r:id="rId15"/>
    <p:sldId id="527" r:id="rId16"/>
    <p:sldId id="528" r:id="rId17"/>
    <p:sldId id="506" r:id="rId18"/>
    <p:sldId id="507" r:id="rId19"/>
    <p:sldId id="508" r:id="rId20"/>
    <p:sldId id="530" r:id="rId21"/>
    <p:sldId id="512" r:id="rId22"/>
    <p:sldId id="513" r:id="rId23"/>
    <p:sldId id="514" r:id="rId24"/>
    <p:sldId id="531" r:id="rId25"/>
    <p:sldId id="515" r:id="rId26"/>
    <p:sldId id="516" r:id="rId27"/>
    <p:sldId id="490" r:id="rId28"/>
    <p:sldId id="471" r:id="rId29"/>
    <p:sldId id="459" r:id="rId30"/>
    <p:sldId id="458" r:id="rId31"/>
    <p:sldId id="472" r:id="rId32"/>
    <p:sldId id="483" r:id="rId33"/>
    <p:sldId id="533" r:id="rId34"/>
    <p:sldId id="486" r:id="rId35"/>
    <p:sldId id="488" r:id="rId3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0116" autoAdjust="0"/>
  </p:normalViewPr>
  <p:slideViewPr>
    <p:cSldViewPr>
      <p:cViewPr varScale="1">
        <p:scale>
          <a:sx n="103" d="100"/>
          <a:sy n="103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152A877-7791-4023-8649-0629D36BF1A9}"/>
    <pc:docChg chg="delSld">
      <pc:chgData name="Anatoliy Kigel" userId="7432c6c4687b0a9c" providerId="LiveId" clId="{4152A877-7791-4023-8649-0629D36BF1A9}" dt="2021-02-13T08:19:32.335" v="0" actId="47"/>
      <pc:docMkLst>
        <pc:docMk/>
      </pc:docMkLst>
      <pc:sldChg chg="del">
        <pc:chgData name="Anatoliy Kigel" userId="7432c6c4687b0a9c" providerId="LiveId" clId="{4152A877-7791-4023-8649-0629D36BF1A9}" dt="2021-02-13T08:19:32.335" v="0" actId="47"/>
        <pc:sldMkLst>
          <pc:docMk/>
          <pc:sldMk cId="1228119041" sldId="4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554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525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13.02.2021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ninjamo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qups.com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ireframe.cc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hemewagon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hemefores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look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youtu.be/SW_UCzFO7X0?t=16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Проектирование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2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9160" y="188641"/>
            <a:ext cx="738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Wireframe – </a:t>
            </a:r>
            <a:r>
              <a:rPr lang="ru-RU" sz="3600" b="1" dirty="0">
                <a:solidFill>
                  <a:srgbClr val="0070C0"/>
                </a:solidFill>
              </a:rPr>
              <a:t>«проволочный каркас»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91241" y="5517233"/>
            <a:ext cx="660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Wireframe</a:t>
            </a:r>
            <a:r>
              <a:rPr lang="en-US" sz="2400" i="1" dirty="0"/>
              <a:t> – </a:t>
            </a:r>
            <a:r>
              <a:rPr lang="ru-RU" sz="2400" i="1" dirty="0"/>
              <a:t>упрошенный макет страницы, схематическое изображение страницы, как правило низкой детализации.</a:t>
            </a:r>
            <a:r>
              <a:rPr lang="en-US" sz="2400" i="1" dirty="0"/>
              <a:t> 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908720"/>
            <a:ext cx="6048672" cy="44523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3686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9697" y="252675"/>
            <a:ext cx="591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Mockup – </a:t>
            </a:r>
            <a:r>
              <a:rPr lang="ru-RU" sz="3600" b="1" dirty="0">
                <a:solidFill>
                  <a:srgbClr val="00B050"/>
                </a:solidFill>
              </a:rPr>
              <a:t>«макет страницы»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136" y="5478324"/>
            <a:ext cx="829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Mockup</a:t>
            </a:r>
            <a:r>
              <a:rPr lang="en-US" sz="2400" i="1" dirty="0"/>
              <a:t> – </a:t>
            </a:r>
            <a:r>
              <a:rPr lang="ru-RU" sz="2400" i="1" dirty="0"/>
              <a:t>макет страницы, изображение (картинка) того как страница будет выглядеть в реальности.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9" y="1373444"/>
            <a:ext cx="7527160" cy="37117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2956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3.1 </a:t>
            </a:r>
            <a:r>
              <a:rPr lang="ru-RU" sz="4800" b="1" dirty="0"/>
              <a:t>Инструменты </a:t>
            </a:r>
            <a:r>
              <a:rPr lang="ru-RU" sz="4800" b="1" dirty="0">
                <a:solidFill>
                  <a:srgbClr val="92D050"/>
                </a:solidFill>
              </a:rPr>
              <a:t>проектирования</a:t>
            </a:r>
            <a:endParaRPr lang="en-US" sz="4800" b="1" dirty="0">
              <a:solidFill>
                <a:srgbClr val="92D050"/>
              </a:solidFill>
            </a:endParaRPr>
          </a:p>
          <a:p>
            <a:pPr algn="ctr"/>
            <a:r>
              <a:rPr lang="ru-RU" sz="4800" b="1" dirty="0"/>
              <a:t>и </a:t>
            </a:r>
            <a:r>
              <a:rPr lang="ru-RU" sz="4800" b="1" dirty="0" err="1">
                <a:solidFill>
                  <a:srgbClr val="FFFF00"/>
                </a:solidFill>
              </a:rPr>
              <a:t>прототипирования</a:t>
            </a:r>
            <a:endParaRPr lang="ru-RU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shopify.com/s/files/1/0042/9602/products/responsive-pad-tall2.jpeg?v=15790361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6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Инструменты проектирования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63552" y="3441194"/>
            <a:ext cx="5346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2"/>
              </a:rPr>
              <a:t>https://ninjamock.com/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505264"/>
            <a:ext cx="2160239" cy="57974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2063553" y="1785010"/>
            <a:ext cx="48553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4"/>
              </a:rPr>
              <a:t>https://wireframe.cc/</a:t>
            </a:r>
            <a:endParaRPr lang="ru-RU" sz="4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1785010"/>
            <a:ext cx="2160238" cy="66007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063552" y="4945424"/>
            <a:ext cx="4851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6"/>
              </a:rPr>
              <a:t>https://moqups.com/</a:t>
            </a:r>
            <a:endParaRPr lang="ru-RU" sz="4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199" y="4897611"/>
            <a:ext cx="2160239" cy="7749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663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 Пишем код…</a:t>
            </a:r>
          </a:p>
        </p:txBody>
      </p:sp>
    </p:spTree>
    <p:extLst>
      <p:ext uri="{BB962C8B-B14F-4D97-AF65-F5344CB8AC3E}">
        <p14:creationId xmlns:p14="http://schemas.microsoft.com/office/powerpoint/2010/main" val="9252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47436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  <a:p>
            <a:pPr algn="ctr"/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i="1" dirty="0">
                <a:solidFill>
                  <a:schemeClr val="bg1">
                    <a:lumMod val="65000"/>
                  </a:schemeClr>
                </a:solidFill>
              </a:rPr>
              <a:t>детальнее по ходу курса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378904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9475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" y="45718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4400" b="1" i="1" dirty="0">
                <a:solidFill>
                  <a:schemeClr val="bg1">
                    <a:lumMod val="65000"/>
                  </a:schemeClr>
                </a:solidFill>
              </a:rPr>
              <a:t>детальнее по ходу курса</a:t>
            </a:r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7. 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873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780928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75365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</a:t>
            </a:r>
            <a:r>
              <a:rPr lang="en-US" sz="4400" b="1" dirty="0"/>
              <a:t>.</a:t>
            </a:r>
            <a:r>
              <a:rPr lang="ru-RU" sz="4400" b="1" dirty="0"/>
              <a:t>2. Сопровождение сайта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2420888"/>
            <a:ext cx="92170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продление хостинга/домена;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</a:t>
            </a:r>
            <a:r>
              <a:rPr lang="ru-RU" sz="3200" b="1" dirty="0"/>
              <a:t>тех. обслуживание </a:t>
            </a:r>
            <a:r>
              <a:rPr lang="ru-RU" sz="3200" dirty="0"/>
              <a:t>и поддержка;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b="1" dirty="0"/>
              <a:t> мелкие правки </a:t>
            </a:r>
            <a:r>
              <a:rPr lang="ru-RU" sz="3200" dirty="0"/>
              <a:t>(изменения);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сбор и анализ </a:t>
            </a:r>
            <a:r>
              <a:rPr lang="ru-RU" sz="3200" b="1" dirty="0"/>
              <a:t>статистики</a:t>
            </a:r>
            <a:r>
              <a:rPr lang="ru-RU" sz="32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переделки на сайте (</a:t>
            </a:r>
            <a:r>
              <a:rPr lang="ru-RU" sz="3200" b="1" dirty="0"/>
              <a:t>крупные</a:t>
            </a:r>
            <a:r>
              <a:rPr lang="ru-RU" sz="3200" dirty="0"/>
              <a:t>);</a:t>
            </a: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b="1" dirty="0"/>
              <a:t>рекламное сопровождение</a:t>
            </a:r>
            <a:r>
              <a:rPr lang="ru-RU" sz="3200" dirty="0"/>
              <a:t>;</a:t>
            </a:r>
          </a:p>
          <a:p>
            <a:pPr algn="just"/>
            <a:r>
              <a:rPr lang="ru-RU" sz="3200" dirty="0"/>
              <a:t>     </a:t>
            </a:r>
            <a:r>
              <a:rPr lang="ru-RU" sz="3600" b="1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4297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3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47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7.3. Реклама и продвижение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464" y="2725797"/>
            <a:ext cx="9937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Google AdWords</a:t>
            </a:r>
            <a:r>
              <a:rPr lang="ru-RU" sz="2800" b="1" dirty="0"/>
              <a:t>, </a:t>
            </a:r>
            <a:r>
              <a:rPr lang="en-US" sz="2800" b="1" dirty="0"/>
              <a:t>AdSense</a:t>
            </a:r>
            <a:r>
              <a:rPr lang="en-US" sz="2800" dirty="0"/>
              <a:t> (</a:t>
            </a:r>
            <a:r>
              <a:rPr lang="ru-RU" sz="2800" dirty="0"/>
              <a:t>баннеры, контекстная реклама</a:t>
            </a:r>
            <a:r>
              <a:rPr lang="en-US" sz="2800" dirty="0"/>
              <a:t>)</a:t>
            </a:r>
            <a:r>
              <a:rPr lang="ru-RU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Регистрация</a:t>
            </a:r>
            <a:r>
              <a:rPr lang="ru-RU" sz="2800" dirty="0"/>
              <a:t> в каталогах;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Продвижение</a:t>
            </a:r>
            <a:r>
              <a:rPr lang="ru-RU" sz="2800" dirty="0"/>
              <a:t> в социальных сетях: </a:t>
            </a:r>
            <a:r>
              <a:rPr lang="en-US" sz="2800" dirty="0"/>
              <a:t>(</a:t>
            </a:r>
            <a:r>
              <a:rPr lang="en-US" sz="2800" b="1" dirty="0"/>
              <a:t>SMM</a:t>
            </a:r>
            <a:r>
              <a:rPr lang="en-US" sz="2800" dirty="0"/>
              <a:t>);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Direct</a:t>
            </a:r>
            <a:r>
              <a:rPr lang="ru-RU" sz="2800" b="1" dirty="0"/>
              <a:t>-маркетинг</a:t>
            </a:r>
            <a:r>
              <a:rPr lang="ru-RU" sz="2800" dirty="0"/>
              <a:t> (</a:t>
            </a:r>
            <a:r>
              <a:rPr lang="en-US" sz="2800" dirty="0"/>
              <a:t>email</a:t>
            </a:r>
            <a:r>
              <a:rPr lang="ru-RU" sz="2800" dirty="0"/>
              <a:t>/</a:t>
            </a:r>
            <a:r>
              <a:rPr lang="en-US" sz="2800" dirty="0" err="1"/>
              <a:t>sms</a:t>
            </a:r>
            <a:r>
              <a:rPr lang="en-US" sz="2800" dirty="0"/>
              <a:t> </a:t>
            </a:r>
            <a:r>
              <a:rPr lang="ru-RU" sz="2800" dirty="0"/>
              <a:t>рассылки</a:t>
            </a:r>
            <a:r>
              <a:rPr lang="en-US" sz="2800" dirty="0"/>
              <a:t>, </a:t>
            </a:r>
            <a:r>
              <a:rPr lang="ru-RU" sz="2800" dirty="0"/>
              <a:t>и прочий спам);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Offline</a:t>
            </a:r>
            <a:r>
              <a:rPr lang="ru-RU" sz="2800" b="1" dirty="0"/>
              <a:t>-рекламная кампания;</a:t>
            </a:r>
          </a:p>
          <a:p>
            <a:r>
              <a:rPr lang="ru-RU" sz="2800" b="1" dirty="0"/>
              <a:t>    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0300" y="16816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3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8. 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7448" y="2122835"/>
            <a:ext cx="10369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переделка сайта и чистка истории;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передача сайта другому разработчику;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ликвидация сайта.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Но…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127949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2031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https://themewagon.com/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Theme Wagon – </a:t>
            </a:r>
            <a:r>
              <a:rPr lang="ru-RU" sz="3600" b="1" dirty="0"/>
              <a:t>сервис готовых шаблонов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206570"/>
            <a:ext cx="5616624" cy="438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92144" y="1180052"/>
            <a:ext cx="36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«</a:t>
            </a:r>
            <a:r>
              <a:rPr lang="en-US" sz="2400" b="1" dirty="0"/>
              <a:t>Theme Wagon</a:t>
            </a:r>
            <a:r>
              <a:rPr lang="ru-RU" sz="2400" b="1" dirty="0"/>
              <a:t>»</a:t>
            </a:r>
            <a:r>
              <a:rPr lang="en-US" sz="2400" dirty="0"/>
              <a:t> - </a:t>
            </a:r>
            <a:r>
              <a:rPr lang="ru-RU" sz="2400" dirty="0"/>
              <a:t>один из ресурсов которые предлагают верстальщикам </a:t>
            </a:r>
            <a:r>
              <a:rPr lang="ru-RU" sz="2400" b="1" dirty="0"/>
              <a:t>готовые шаблоны</a:t>
            </a:r>
            <a:r>
              <a:rPr lang="ru-RU" sz="2400" dirty="0"/>
              <a:t> (темы) которые могут быть использованы в качестве основы для разработки своих проектов. По большей части шаблоны бесплатны для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37365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4523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72454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Пора освежить резюме…!</a:t>
            </a:r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72" y="1317593"/>
            <a:ext cx="8884740" cy="405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Обновляем резюме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1730929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06695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67681" y="6002124"/>
            <a:ext cx="3944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https://themeforest.net/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9656" y="217897"/>
            <a:ext cx="665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Envato</a:t>
            </a:r>
            <a:r>
              <a:rPr lang="en-US" sz="3600" b="1" dirty="0"/>
              <a:t> Market (ex. </a:t>
            </a:r>
            <a:r>
              <a:rPr lang="en-US" sz="3600" b="1" dirty="0" err="1"/>
              <a:t>ThemeForest</a:t>
            </a:r>
            <a:r>
              <a:rPr lang="en-US" sz="3600" b="1" dirty="0"/>
              <a:t>) 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«</a:t>
            </a:r>
            <a:r>
              <a:rPr lang="en-US" sz="2800" b="1" dirty="0" err="1"/>
              <a:t>Envato</a:t>
            </a:r>
            <a:r>
              <a:rPr lang="en-US" sz="2800" b="1" dirty="0"/>
              <a:t> Market</a:t>
            </a:r>
            <a:r>
              <a:rPr lang="ru-RU" sz="2800" b="1" dirty="0"/>
              <a:t>»</a:t>
            </a:r>
            <a:r>
              <a:rPr lang="en-US" sz="2800" dirty="0"/>
              <a:t> - </a:t>
            </a:r>
            <a:r>
              <a:rPr lang="ru-RU" sz="2800" dirty="0"/>
              <a:t>крупнейший магазин </a:t>
            </a:r>
            <a:r>
              <a:rPr lang="ru-RU" sz="2800" b="1" dirty="0"/>
              <a:t>платных</a:t>
            </a:r>
            <a:r>
              <a:rPr lang="ru-RU" sz="2800" dirty="0"/>
              <a:t> готовых шаблонов.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75" y="1412777"/>
            <a:ext cx="6656273" cy="3417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artlab.club/uploads/images/00/00/28/2015/06/18/0u4fdd0f63-543a6310-167730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124744"/>
            <a:ext cx="4405498" cy="245857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80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02124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https://looka.com/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7841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/>
              <a:t>Looka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Looka</a:t>
            </a:r>
            <a:r>
              <a:rPr lang="en-US" sz="3600" b="1" dirty="0"/>
              <a:t> </a:t>
            </a:r>
            <a:r>
              <a:rPr lang="en-US" sz="3600" dirty="0"/>
              <a:t>– </a:t>
            </a:r>
            <a:r>
              <a:rPr lang="ru-RU" sz="3600" dirty="0"/>
              <a:t>сервис генерирующий логотипы</a:t>
            </a:r>
          </a:p>
        </p:txBody>
      </p:sp>
      <p:pic>
        <p:nvPicPr>
          <p:cNvPr id="3" name="Picture 2" descr="https://cdn.logojoy.com/wp-content/uploads/20201117163112/birdland_banner-1536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3187"/>
            <a:ext cx="4151786" cy="2075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logojoy.com/wp-content/uploads/20201117162958/glo_banner-1-1536x76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"/>
          <a:stretch/>
        </p:blipFill>
        <p:spPr bwMode="auto">
          <a:xfrm>
            <a:off x="8184231" y="2073187"/>
            <a:ext cx="4007767" cy="2075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cdn.logojoy.com/wp-content/uploads/20201117163031/mississppi_ricks_banner-1-1536x76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4"/>
          <a:stretch/>
        </p:blipFill>
        <p:spPr bwMode="auto">
          <a:xfrm>
            <a:off x="4151784" y="2073187"/>
            <a:ext cx="4032447" cy="2075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92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909362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2340" y="332656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/>
              <a:t>Пора двигаться дальше…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124" y="5085184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Вы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FF0000"/>
                </a:solidFill>
              </a:rPr>
              <a:t>обязательно</a:t>
            </a:r>
            <a:r>
              <a:rPr lang="ru-RU" sz="2400" b="1" dirty="0"/>
              <a:t> </a:t>
            </a:r>
            <a:r>
              <a:rPr lang="ru-RU" sz="2400" b="1" dirty="0">
                <a:solidFill>
                  <a:srgbClr val="00B050"/>
                </a:solidFill>
              </a:rPr>
              <a:t>посмотрите ролик…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234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https://youtu.be/SW_UCzFO7X0?t=167</a:t>
            </a:r>
            <a:endParaRPr lang="uk-UA" sz="2800" b="1" dirty="0"/>
          </a:p>
        </p:txBody>
      </p:sp>
      <p:pic>
        <p:nvPicPr>
          <p:cNvPr id="2" name="Picture 2" descr="https://i.ytimg.com/vi/vgpKEH3rEGs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0"/>
          <a:stretch/>
        </p:blipFill>
        <p:spPr bwMode="auto">
          <a:xfrm>
            <a:off x="2069698" y="1249015"/>
            <a:ext cx="8027923" cy="351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3747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его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задачи?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2292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Меньше деталей, </a:t>
            </a:r>
            <a:r>
              <a:rPr lang="ru-RU" sz="2400" b="1" i="1" dirty="0"/>
              <a:t>не обсуждать конкретные технологии</a:t>
            </a:r>
            <a:r>
              <a:rPr lang="ru-RU" sz="2400" dirty="0"/>
              <a:t>,</a:t>
            </a:r>
            <a:br>
              <a:rPr lang="ru-RU" sz="2400" dirty="0"/>
            </a:br>
            <a:r>
              <a:rPr lang="ru-RU" sz="2400" dirty="0"/>
              <a:t> больше исследования </a:t>
            </a:r>
            <a:r>
              <a:rPr lang="ru-RU" sz="2400" b="1" dirty="0"/>
              <a:t>предметной области </a:t>
            </a:r>
            <a:r>
              <a:rPr lang="ru-RU" sz="2400" dirty="0"/>
              <a:t>и </a:t>
            </a:r>
            <a:r>
              <a:rPr lang="ru-RU" sz="2400" b="1" dirty="0"/>
              <a:t>аналитики</a:t>
            </a:r>
            <a:r>
              <a:rPr lang="ru-RU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699956" y="-1431540"/>
            <a:ext cx="936104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3. Дизайн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947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8353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  <a:endParaRPr lang="ru-RU" sz="8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88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Раньше терминология была простая</a:t>
            </a:r>
            <a:endParaRPr lang="uk-UA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4407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Layout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ru-RU" sz="3200" dirty="0"/>
              <a:t>макет страницы («картинка») </a:t>
            </a:r>
            <a:endParaRPr lang="en-US" sz="3200" dirty="0"/>
          </a:p>
          <a:p>
            <a:pPr algn="ctr"/>
            <a:r>
              <a:rPr lang="en-US" sz="3200" b="1" dirty="0"/>
              <a:t>Template</a:t>
            </a:r>
            <a:r>
              <a:rPr lang="ru-RU" sz="3200" b="1" dirty="0"/>
              <a:t> </a:t>
            </a:r>
            <a:r>
              <a:rPr lang="ru-RU" sz="3200" dirty="0"/>
              <a:t>– сверстанные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97716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099" y="1780361"/>
            <a:ext cx="5879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Layout</a:t>
            </a:r>
            <a:r>
              <a:rPr lang="ru-RU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Потом терминология усложнилась</a:t>
            </a:r>
            <a:endParaRPr lang="uk-UA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22672" y="501607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Wireframe</a:t>
            </a:r>
            <a:r>
              <a:rPr lang="en-US" sz="3200" dirty="0"/>
              <a:t> – </a:t>
            </a:r>
            <a:r>
              <a:rPr lang="ru-RU" sz="3200" dirty="0" err="1"/>
              <a:t>низкодетализированный</a:t>
            </a:r>
            <a:r>
              <a:rPr lang="ru-RU" sz="3200" dirty="0"/>
              <a:t> макет страницы.</a:t>
            </a:r>
          </a:p>
          <a:p>
            <a:pPr algn="ctr"/>
            <a:r>
              <a:rPr lang="en-US" sz="3200" b="1" dirty="0"/>
              <a:t>Mockup</a:t>
            </a:r>
            <a:r>
              <a:rPr lang="en-US" sz="3200" dirty="0"/>
              <a:t> – </a:t>
            </a:r>
            <a:r>
              <a:rPr lang="ru-RU" sz="3200" dirty="0" err="1"/>
              <a:t>высокодетализированый</a:t>
            </a:r>
            <a:r>
              <a:rPr lang="ru-RU" sz="3200" dirty="0"/>
              <a:t> макет страницы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1984" y="1722869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Wireframe</a:t>
            </a:r>
            <a:r>
              <a:rPr lang="en-US" sz="4800" b="1" dirty="0"/>
              <a:t> </a:t>
            </a:r>
          </a:p>
          <a:p>
            <a:pPr algn="ctr"/>
            <a:r>
              <a:rPr lang="en-US" sz="4800" b="1" dirty="0">
                <a:solidFill>
                  <a:srgbClr val="00B050"/>
                </a:solidFill>
              </a:rPr>
              <a:t>Mockup</a:t>
            </a:r>
            <a:endParaRPr lang="en-US" sz="4800" b="1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80011" y="1727511"/>
            <a:ext cx="864096" cy="156501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20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695</Words>
  <Application>Microsoft Office PowerPoint</Application>
  <PresentationFormat>Широкий екран</PresentationFormat>
  <Paragraphs>145</Paragraphs>
  <Slides>35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35</vt:i4>
      </vt:variant>
    </vt:vector>
  </HeadingPairs>
  <TitlesOfParts>
    <vt:vector size="3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959</cp:revision>
  <dcterms:created xsi:type="dcterms:W3CDTF">2014-11-20T09:08:59Z</dcterms:created>
  <dcterms:modified xsi:type="dcterms:W3CDTF">2021-02-13T08:19:38Z</dcterms:modified>
</cp:coreProperties>
</file>