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92" r:id="rId2"/>
    <p:sldId id="258" r:id="rId3"/>
    <p:sldId id="259" r:id="rId4"/>
    <p:sldId id="261" r:id="rId5"/>
    <p:sldId id="262" r:id="rId6"/>
    <p:sldId id="263" r:id="rId7"/>
    <p:sldId id="293" r:id="rId8"/>
    <p:sldId id="294" r:id="rId9"/>
    <p:sldId id="295" r:id="rId10"/>
    <p:sldId id="29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97" r:id="rId25"/>
    <p:sldId id="298" r:id="rId26"/>
    <p:sldId id="282" r:id="rId27"/>
    <p:sldId id="283" r:id="rId28"/>
    <p:sldId id="284" r:id="rId29"/>
    <p:sldId id="285" r:id="rId30"/>
    <p:sldId id="286" r:id="rId31"/>
    <p:sldId id="299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292"/>
            <p14:sldId id="258"/>
            <p14:sldId id="259"/>
            <p14:sldId id="261"/>
            <p14:sldId id="262"/>
            <p14:sldId id="263"/>
            <p14:sldId id="293"/>
            <p14:sldId id="294"/>
            <p14:sldId id="295"/>
            <p14:sldId id="29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97"/>
            <p14:sldId id="298"/>
            <p14:sldId id="282"/>
            <p14:sldId id="283"/>
            <p14:sldId id="284"/>
            <p14:sldId id="285"/>
            <p14:sldId id="286"/>
            <p14:sldId id="299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082FE350-9770-4394-850F-AFA5A72F402C}"/>
    <pc:docChg chg="delSld modSld sldOrd modSection">
      <pc:chgData name="Anatoliy Kigel" userId="7432c6c4687b0a9c" providerId="LiveId" clId="{082FE350-9770-4394-850F-AFA5A72F402C}" dt="2021-02-07T18:38:05.993" v="3" actId="47"/>
      <pc:docMkLst>
        <pc:docMk/>
      </pc:docMkLst>
      <pc:sldChg chg="del">
        <pc:chgData name="Anatoliy Kigel" userId="7432c6c4687b0a9c" providerId="LiveId" clId="{082FE350-9770-4394-850F-AFA5A72F402C}" dt="2021-02-07T18:36:11.344" v="2" actId="47"/>
        <pc:sldMkLst>
          <pc:docMk/>
          <pc:sldMk cId="4162438002" sldId="260"/>
        </pc:sldMkLst>
      </pc:sldChg>
      <pc:sldChg chg="ord">
        <pc:chgData name="Anatoliy Kigel" userId="7432c6c4687b0a9c" providerId="LiveId" clId="{082FE350-9770-4394-850F-AFA5A72F402C}" dt="2021-02-07T18:35:36.822" v="1"/>
        <pc:sldMkLst>
          <pc:docMk/>
          <pc:sldMk cId="2578747616" sldId="263"/>
        </pc:sldMkLst>
      </pc:sldChg>
      <pc:sldChg chg="del">
        <pc:chgData name="Anatoliy Kigel" userId="7432c6c4687b0a9c" providerId="LiveId" clId="{082FE350-9770-4394-850F-AFA5A72F402C}" dt="2021-02-07T18:38:05.993" v="3" actId="47"/>
        <pc:sldMkLst>
          <pc:docMk/>
          <pc:sldMk cId="1483766494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07.02.2021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531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07.02.2021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07.02.2021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07.02.2021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07.02.2021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07.02.2021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07.02.2021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07.02.2021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07.02.2021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07.02.2021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07.02.2021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07.02.2021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07.02.2021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ebref.ru/css/typ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ebref.ru/css/background-image" TargetMode="External"/><Relationship Id="rId3" Type="http://schemas.openxmlformats.org/officeDocument/2006/relationships/hyperlink" Target="https://webref.ru/css/color" TargetMode="External"/><Relationship Id="rId7" Type="http://schemas.openxmlformats.org/officeDocument/2006/relationships/hyperlink" Target="https://webref.ru/css/value/radial-gradient" TargetMode="External"/><Relationship Id="rId2" Type="http://schemas.openxmlformats.org/officeDocument/2006/relationships/hyperlink" Target="https://webref.ru/css/value/col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value/linear-gradient" TargetMode="External"/><Relationship Id="rId5" Type="http://schemas.openxmlformats.org/officeDocument/2006/relationships/hyperlink" Target="https://webref.ru/css/background-color" TargetMode="External"/><Relationship Id="rId4" Type="http://schemas.openxmlformats.org/officeDocument/2006/relationships/hyperlink" Target="https://webref.ru/css/backgroun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ebref.ru/css/type/text" TargetMode="External"/><Relationship Id="rId3" Type="http://schemas.openxmlformats.org/officeDocument/2006/relationships/hyperlink" Target="https://webref.ru/css/text-shadow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webref.ru/css/text-deco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font-size" TargetMode="External"/><Relationship Id="rId5" Type="http://schemas.openxmlformats.org/officeDocument/2006/relationships/hyperlink" Target="https://webref.ru/css/font-weight" TargetMode="External"/><Relationship Id="rId4" Type="http://schemas.openxmlformats.org/officeDocument/2006/relationships/hyperlink" Target="https://webref.ru/css/font-style" TargetMode="External"/><Relationship Id="rId9" Type="http://schemas.openxmlformats.org/officeDocument/2006/relationships/hyperlink" Target="https://webref.ru/css/text-alig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span" TargetMode="External"/><Relationship Id="rId2" Type="http://schemas.openxmlformats.org/officeDocument/2006/relationships/hyperlink" Target="https://webref.ru/html/div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ackground-size" TargetMode="External"/><Relationship Id="rId2" Type="http://schemas.openxmlformats.org/officeDocument/2006/relationships/hyperlink" Target="https://webref.ru/css/background-im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webref.ru/css/background-position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igsaw.w3.org/css-validator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ebref.ru/cs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ebref.ru/recip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mycolor.space/gradien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fuel.com/free-png/aamse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youtu.be/5ibNZAmyDV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C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ascading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tyle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heets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85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334397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inline-</a:t>
            </a:r>
            <a:r>
              <a:rPr lang="ru-RU" sz="4400" b="1" dirty="0"/>
              <a:t>стили в атрибуты </a:t>
            </a:r>
            <a:r>
              <a:rPr lang="en-US" sz="4400" b="1" dirty="0">
                <a:solidFill>
                  <a:srgbClr val="00B0F0"/>
                </a:solidFill>
              </a:rPr>
              <a:t>style</a:t>
            </a:r>
            <a:endParaRPr lang="en-US" sz="6000" b="1" dirty="0">
              <a:solidFill>
                <a:srgbClr val="00B0F0"/>
              </a:solidFill>
            </a:endParaRPr>
          </a:p>
        </p:txBody>
      </p:sp>
      <p:sp>
        <p:nvSpPr>
          <p:cNvPr id="1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412776"/>
            <a:ext cx="10782300" cy="3714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39416" y="5427221"/>
            <a:ext cx="10782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Свойства</a:t>
            </a:r>
            <a:r>
              <a:rPr lang="ru-RU" sz="2400" dirty="0"/>
              <a:t> заданные таким образом </a:t>
            </a:r>
            <a:r>
              <a:rPr lang="ru-RU" sz="2400" b="1" dirty="0"/>
              <a:t>будут применены </a:t>
            </a:r>
            <a:r>
              <a:rPr lang="ru-RU" sz="2400" dirty="0"/>
              <a:t>только к эту самому </a:t>
            </a:r>
            <a:r>
              <a:rPr lang="ru-RU" sz="2400" b="1" dirty="0"/>
              <a:t>конкретному тегу</a:t>
            </a:r>
            <a:r>
              <a:rPr lang="ru-RU" sz="2400" dirty="0"/>
              <a:t>. И не затронет другие теги это типа.</a:t>
            </a:r>
          </a:p>
        </p:txBody>
      </p:sp>
    </p:spTree>
    <p:extLst>
      <p:ext uri="{BB962C8B-B14F-4D97-AF65-F5344CB8AC3E}">
        <p14:creationId xmlns:p14="http://schemas.microsoft.com/office/powerpoint/2010/main" val="33905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3. </a:t>
            </a:r>
            <a:r>
              <a:rPr lang="ru-RU" sz="7200" b="1" dirty="0"/>
              <a:t>Что </a:t>
            </a:r>
            <a:r>
              <a:rPr lang="en-US" sz="7200" b="1" dirty="0"/>
              <a:t>CSS </a:t>
            </a:r>
            <a:r>
              <a:rPr lang="ru-RU" sz="7200" b="1" dirty="0"/>
              <a:t>может </a:t>
            </a:r>
            <a:br>
              <a:rPr lang="en-US" sz="7200" b="1" dirty="0"/>
            </a:br>
            <a:r>
              <a:rPr lang="ru-RU" sz="7200" b="1" dirty="0"/>
              <a:t>нам предложить?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98425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83384" y="548680"/>
            <a:ext cx="3491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CSS </a:t>
            </a:r>
            <a:r>
              <a:rPr lang="ru-RU" sz="3200" b="1" dirty="0"/>
              <a:t>по категориям</a:t>
            </a:r>
            <a:endParaRPr lang="ru-RU" sz="2000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272654" y="5013176"/>
            <a:ext cx="4215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https://webref.ru/css/type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76"/>
            <a:ext cx="4023466" cy="68427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15880" y="2363396"/>
            <a:ext cx="54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отвечает за большое количество аспектов оформления, и начнём мы с свойств позволяющих задать </a:t>
            </a:r>
            <a:r>
              <a:rPr lang="ru-RU" sz="2400" b="1" dirty="0"/>
              <a:t>оформление текста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3967490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4. </a:t>
            </a:r>
            <a:r>
              <a:rPr lang="ru-RU" sz="7200" b="1" dirty="0"/>
              <a:t>На практике…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12393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464152" y="1124744"/>
            <a:ext cx="33843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Подготовьте разметку на основе таких команд </a:t>
            </a:r>
            <a:r>
              <a:rPr lang="en-US" sz="2400" b="1" dirty="0"/>
              <a:t>Emmet</a:t>
            </a:r>
            <a:r>
              <a:rPr lang="en-US" sz="2400" dirty="0"/>
              <a:t>’</a:t>
            </a:r>
            <a:r>
              <a:rPr lang="uk-UA" sz="2400" dirty="0"/>
              <a:t>а</a:t>
            </a:r>
            <a:r>
              <a:rPr lang="en-US" sz="2400" dirty="0"/>
              <a:t> </a:t>
            </a:r>
            <a:r>
              <a:rPr lang="uk-UA" sz="2400" dirty="0"/>
              <a:t>в </a:t>
            </a:r>
            <a:r>
              <a:rPr lang="en-US" sz="2400" b="1" dirty="0" err="1"/>
              <a:t>VSCode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uk-UA" sz="2400" dirty="0"/>
              <a:t>команд</a:t>
            </a:r>
            <a:r>
              <a:rPr lang="ru-RU" sz="2400" dirty="0"/>
              <a:t>ы выполняются по одной</a:t>
            </a:r>
            <a:r>
              <a:rPr lang="en-US" sz="2400" dirty="0"/>
              <a:t>)</a:t>
            </a:r>
          </a:p>
          <a:p>
            <a:endParaRPr lang="ru-RU" sz="2400" dirty="0"/>
          </a:p>
          <a:p>
            <a:r>
              <a:rPr lang="en-US" sz="2400" dirty="0"/>
              <a:t>1)</a:t>
            </a:r>
            <a:r>
              <a:rPr lang="uk-UA" sz="2400" dirty="0"/>
              <a:t>Каркас </a:t>
            </a:r>
            <a:r>
              <a:rPr lang="en-US" sz="2400" dirty="0"/>
              <a:t>HTML</a:t>
            </a:r>
            <a:r>
              <a:rPr lang="uk-UA" sz="2400" dirty="0"/>
              <a:t>-</a:t>
            </a:r>
            <a:r>
              <a:rPr lang="uk-UA" sz="2400" dirty="0" err="1"/>
              <a:t>разметки</a:t>
            </a:r>
            <a:r>
              <a:rPr lang="en-US" sz="2400" dirty="0"/>
              <a:t>;</a:t>
            </a:r>
            <a:endParaRPr lang="uk-UA" sz="2400" dirty="0"/>
          </a:p>
          <a:p>
            <a:endParaRPr lang="en-US" sz="2400" dirty="0"/>
          </a:p>
          <a:p>
            <a:r>
              <a:rPr lang="en-US" sz="2400" dirty="0"/>
              <a:t>2) </a:t>
            </a:r>
            <a:r>
              <a:rPr lang="uk-UA" sz="2400" dirty="0"/>
              <a:t>Один заголовок </a:t>
            </a:r>
            <a:r>
              <a:rPr lang="en-US" sz="2400" b="1" dirty="0"/>
              <a:t>&lt;h1&gt; </a:t>
            </a:r>
            <a:r>
              <a:rPr lang="uk-UA" sz="2400" dirty="0"/>
              <a:t>с 10-ю словами;</a:t>
            </a:r>
          </a:p>
          <a:p>
            <a:endParaRPr lang="uk-UA" sz="2400" dirty="0"/>
          </a:p>
          <a:p>
            <a:r>
              <a:rPr lang="uk-UA" sz="2400" dirty="0"/>
              <a:t>3) Три </a:t>
            </a:r>
            <a:r>
              <a:rPr lang="ru-RU" sz="2400" dirty="0"/>
              <a:t>параграфа </a:t>
            </a:r>
            <a:r>
              <a:rPr lang="en-US" sz="2400" b="1" dirty="0"/>
              <a:t>&lt;p&gt; </a:t>
            </a:r>
            <a:r>
              <a:rPr lang="uk-UA" sz="2400" dirty="0"/>
              <a:t>с 70-ю словами </a:t>
            </a:r>
            <a:r>
              <a:rPr lang="ru-RU" sz="2400" dirty="0"/>
              <a:t>каждый.</a:t>
            </a:r>
            <a:endParaRPr lang="ru-RU" sz="2400" b="1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949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68696" y="332656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</a:t>
            </a:r>
            <a:r>
              <a:rPr lang="ru-RU" sz="3200" b="1" dirty="0"/>
              <a:t>на практике</a:t>
            </a:r>
            <a:endParaRPr lang="ru-RU" sz="2000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412776"/>
            <a:ext cx="6257925" cy="4038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87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369" y="243805"/>
            <a:ext cx="10945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В консоли разработчика</a:t>
            </a:r>
            <a:r>
              <a:rPr lang="en-US" sz="2800" b="1" dirty="0"/>
              <a:t> (F12)</a:t>
            </a:r>
            <a:r>
              <a:rPr lang="ru-RU" sz="2800" b="1" dirty="0"/>
              <a:t>, в закладке </a:t>
            </a:r>
            <a:r>
              <a:rPr lang="en-US" sz="2800" b="1" dirty="0"/>
              <a:t>Elements (</a:t>
            </a:r>
            <a:r>
              <a:rPr lang="ru-RU" sz="2800" b="1" dirty="0"/>
              <a:t>в</a:t>
            </a:r>
            <a:r>
              <a:rPr lang="en-US" sz="2800" b="1" dirty="0"/>
              <a:t> </a:t>
            </a:r>
            <a:r>
              <a:rPr lang="ru-RU" sz="2800" b="1" dirty="0"/>
              <a:t>её подразделе </a:t>
            </a:r>
            <a:r>
              <a:rPr lang="en-US" sz="2800" b="1" dirty="0"/>
              <a:t>Styles)</a:t>
            </a:r>
            <a:r>
              <a:rPr lang="ru-RU" sz="2800" b="1" dirty="0"/>
              <a:t>, инспектор объектов</a:t>
            </a:r>
            <a:r>
              <a:rPr lang="en-US" sz="2800" b="1" dirty="0"/>
              <a:t> </a:t>
            </a:r>
            <a:r>
              <a:rPr lang="ru-RU" sz="2800" b="1" dirty="0"/>
              <a:t>покажет как браузер 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применяет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 к конкретным тегам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700808"/>
            <a:ext cx="3844583" cy="15841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3645024"/>
            <a:ext cx="3844583" cy="28451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6040" y="2117470"/>
            <a:ext cx="3168352" cy="22476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5879976" y="4606096"/>
            <a:ext cx="53285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К одному тегу могут применятся сразу несколько правил, эти правила могут противоречить друг другу, этот вопрос мы разберём детально вместе с вопросом селекторов.</a:t>
            </a:r>
          </a:p>
        </p:txBody>
      </p:sp>
    </p:spTree>
    <p:extLst>
      <p:ext uri="{BB962C8B-B14F-4D97-AF65-F5344CB8AC3E}">
        <p14:creationId xmlns:p14="http://schemas.microsoft.com/office/powerpoint/2010/main" val="2357555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5. </a:t>
            </a:r>
            <a:r>
              <a:rPr lang="ru-RU" sz="7200" b="1" dirty="0"/>
              <a:t>Селекторы/Приоритеты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013970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2438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Два слова о селекторах…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911424" y="1124744"/>
            <a:ext cx="8064896" cy="2700829"/>
            <a:chOff x="214653" y="448096"/>
            <a:chExt cx="8064896" cy="2700829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 rotWithShape="1">
            <a:blip r:embed="rId2"/>
            <a:srcRect b="37475"/>
            <a:stretch/>
          </p:blipFill>
          <p:spPr>
            <a:xfrm>
              <a:off x="214653" y="448096"/>
              <a:ext cx="8064896" cy="2700829"/>
            </a:xfrm>
            <a:prstGeom prst="rect">
              <a:avLst/>
            </a:prstGeom>
          </p:spPr>
        </p:pic>
        <p:sp>
          <p:nvSpPr>
            <p:cNvPr id="10" name="Стрелка вправо 9"/>
            <p:cNvSpPr/>
            <p:nvPr/>
          </p:nvSpPr>
          <p:spPr>
            <a:xfrm>
              <a:off x="3094973" y="753624"/>
              <a:ext cx="852960" cy="385652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Стрелка вправо 10"/>
            <p:cNvSpPr/>
            <p:nvPr/>
          </p:nvSpPr>
          <p:spPr>
            <a:xfrm>
              <a:off x="3094973" y="2114727"/>
              <a:ext cx="852960" cy="385652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176120" y="1248436"/>
            <a:ext cx="2714601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/>
              <a:t>Селектор по названию тега, затрагивает все теги с указанным названием;</a:t>
            </a:r>
            <a:endParaRPr lang="uk-UA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519936" y="3501008"/>
            <a:ext cx="5411735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/>
              <a:t>Селектор по названию класса, затрагивает все теги у которых есть указанный класс в атрибуте </a:t>
            </a:r>
            <a:r>
              <a:rPr lang="en-US" b="1" i="1" dirty="0"/>
              <a:t>class</a:t>
            </a:r>
            <a:r>
              <a:rPr lang="en-US" i="1" dirty="0"/>
              <a:t>. </a:t>
            </a:r>
            <a:r>
              <a:rPr lang="ru-RU" i="1" dirty="0"/>
              <a:t>Название класса мы придумываем самостоятельно.</a:t>
            </a:r>
            <a:r>
              <a:rPr lang="en-US" i="1" dirty="0"/>
              <a:t> </a:t>
            </a:r>
            <a:r>
              <a:rPr lang="uk-UA" i="1" dirty="0" err="1"/>
              <a:t>Такое</a:t>
            </a:r>
            <a:r>
              <a:rPr lang="uk-UA" i="1" dirty="0"/>
              <a:t> правило </a:t>
            </a:r>
            <a:r>
              <a:rPr lang="uk-UA" i="1" dirty="0" err="1"/>
              <a:t>приоритетнее</a:t>
            </a:r>
            <a:r>
              <a:rPr lang="uk-UA" i="1" dirty="0"/>
              <a:t>, </a:t>
            </a:r>
            <a:r>
              <a:rPr lang="uk-UA" i="1" dirty="0" err="1"/>
              <a:t>чем</a:t>
            </a:r>
            <a:r>
              <a:rPr lang="uk-UA" i="1" dirty="0"/>
              <a:t> правило с </a:t>
            </a:r>
            <a:r>
              <a:rPr lang="uk-UA" i="1" dirty="0" err="1"/>
              <a:t>названием</a:t>
            </a:r>
            <a:r>
              <a:rPr lang="uk-UA" i="1" dirty="0"/>
              <a:t> </a:t>
            </a:r>
            <a:r>
              <a:rPr lang="uk-UA" i="1" dirty="0" err="1"/>
              <a:t>тега</a:t>
            </a:r>
            <a:r>
              <a:rPr lang="uk-UA" i="1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5426642"/>
            <a:ext cx="9505056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базе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селекторов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построен механизм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приоритетов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Вопросу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селекторов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приоритетов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мы посвятим одно из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следующих занятий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22889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6. </a:t>
            </a:r>
            <a:r>
              <a:rPr lang="ru-RU" sz="7200" b="1" dirty="0"/>
              <a:t>Задание цвета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558818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39615" y="200834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Способы задание цвета в </a:t>
            </a:r>
            <a:r>
              <a:rPr lang="en-US" sz="4000" b="1" dirty="0"/>
              <a:t>CSS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30932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7528" y="980728"/>
            <a:ext cx="9073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</a:t>
            </a:r>
            <a:r>
              <a:rPr lang="en-US" sz="2400" b="1" dirty="0">
                <a:solidFill>
                  <a:srgbClr val="0070C0"/>
                </a:solidFill>
              </a:rPr>
              <a:t>color</a:t>
            </a:r>
            <a:r>
              <a:rPr lang="en-US" sz="2400" dirty="0"/>
              <a:t> </a:t>
            </a:r>
            <a:r>
              <a:rPr lang="ru-RU" sz="2400" dirty="0"/>
              <a:t>задаёт цвет текста в теге, свойство </a:t>
            </a:r>
            <a:r>
              <a:rPr lang="en-US" sz="2400" b="1" dirty="0">
                <a:solidFill>
                  <a:srgbClr val="00B050"/>
                </a:solidFill>
              </a:rPr>
              <a:t>background-color</a:t>
            </a:r>
            <a:r>
              <a:rPr lang="en-US" sz="2400" dirty="0"/>
              <a:t> </a:t>
            </a:r>
            <a:r>
              <a:rPr lang="ru-RU" sz="2400" dirty="0"/>
              <a:t>задаёт цвет фона для тега (по умолчанию фон прозрачный), также может быть использовано универсальной свойство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background</a:t>
            </a:r>
            <a:r>
              <a:rPr lang="ru-RU" sz="2400" dirty="0"/>
              <a:t>.</a:t>
            </a:r>
            <a:endParaRPr lang="uk-UA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75963" y="2204864"/>
            <a:ext cx="383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Значение цвета может быть задано: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71464" y="2704852"/>
            <a:ext cx="100811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Константой: </a:t>
            </a:r>
            <a:r>
              <a:rPr lang="en-US" b="1" dirty="0">
                <a:solidFill>
                  <a:srgbClr val="00B050"/>
                </a:solidFill>
              </a:rPr>
              <a:t>red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green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blue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orange</a:t>
            </a:r>
            <a:r>
              <a:rPr lang="en-US" b="1" dirty="0"/>
              <a:t>...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виде кода цвета модели </a:t>
            </a:r>
            <a:r>
              <a:rPr lang="en-US" dirty="0"/>
              <a:t>RGB</a:t>
            </a:r>
            <a:r>
              <a:rPr lang="ru-RU" dirty="0"/>
              <a:t>, например: </a:t>
            </a:r>
            <a:r>
              <a:rPr lang="en-US" b="1" dirty="0">
                <a:solidFill>
                  <a:srgbClr val="0070C0"/>
                </a:solidFill>
              </a:rPr>
              <a:t>color: </a:t>
            </a:r>
            <a:r>
              <a:rPr lang="en-US" b="1" dirty="0" err="1">
                <a:solidFill>
                  <a:srgbClr val="00B050"/>
                </a:solidFill>
              </a:rPr>
              <a:t>rgb</a:t>
            </a:r>
            <a:r>
              <a:rPr lang="en-US" b="1" dirty="0">
                <a:solidFill>
                  <a:srgbClr val="00B050"/>
                </a:solidFill>
              </a:rPr>
              <a:t>(255, 170, 20);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виде кода цвета модели </a:t>
            </a:r>
            <a:r>
              <a:rPr lang="en-US" dirty="0"/>
              <a:t>RGBA </a:t>
            </a:r>
            <a:r>
              <a:rPr lang="ru-RU" dirty="0"/>
              <a:t>(с прозрачностью), например: </a:t>
            </a:r>
            <a:r>
              <a:rPr lang="en-US" b="1" dirty="0">
                <a:solidFill>
                  <a:srgbClr val="0070C0"/>
                </a:solidFill>
              </a:rPr>
              <a:t>color: </a:t>
            </a:r>
            <a:r>
              <a:rPr lang="en-US" b="1" dirty="0" err="1">
                <a:solidFill>
                  <a:srgbClr val="00B050"/>
                </a:solidFill>
              </a:rPr>
              <a:t>rgba</a:t>
            </a:r>
            <a:r>
              <a:rPr lang="en-US" b="1" dirty="0">
                <a:solidFill>
                  <a:srgbClr val="00B050"/>
                </a:solidFill>
              </a:rPr>
              <a:t>(255, 170, 20, 0.5);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виде цвета модели </a:t>
            </a:r>
            <a:r>
              <a:rPr lang="en-US" dirty="0"/>
              <a:t>RGB</a:t>
            </a:r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в виде шестнадцатеричного числа, например: </a:t>
            </a:r>
            <a:r>
              <a:rPr lang="en-US" b="1" dirty="0">
                <a:solidFill>
                  <a:srgbClr val="00B050"/>
                </a:solidFill>
              </a:rPr>
              <a:t>#FFA522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#DA5FF023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Для задания фона цвет может быть задан  в виде градиента при помощи функций </a:t>
            </a:r>
            <a:r>
              <a:rPr lang="en-US" i="1" dirty="0"/>
              <a:t>linear-gradient, radial-gradient</a:t>
            </a:r>
            <a:r>
              <a:rPr lang="en-US" dirty="0"/>
              <a:t>, </a:t>
            </a:r>
            <a:r>
              <a:rPr lang="ru-RU" dirty="0"/>
              <a:t>например: </a:t>
            </a:r>
            <a:r>
              <a:rPr lang="en-US" b="1" dirty="0">
                <a:solidFill>
                  <a:srgbClr val="0070C0"/>
                </a:solidFill>
              </a:rPr>
              <a:t>background: </a:t>
            </a:r>
            <a:r>
              <a:rPr lang="en-US" b="1" dirty="0">
                <a:solidFill>
                  <a:srgbClr val="00B050"/>
                </a:solidFill>
              </a:rPr>
              <a:t>linear-gradient(red, pink, yellow);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качестве фона может быть установлено изображение, для этого применяется свойство </a:t>
            </a:r>
            <a:r>
              <a:rPr lang="en-US" i="1" dirty="0"/>
              <a:t>background-image</a:t>
            </a:r>
            <a:r>
              <a:rPr lang="en-US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071267" y="6156012"/>
            <a:ext cx="3325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https://webref.ru/css/value/color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071267" y="5219908"/>
            <a:ext cx="273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https://webref.ru/css/color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071267" y="5517232"/>
            <a:ext cx="3373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https://webref.ru/css/background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071267" y="5844218"/>
            <a:ext cx="3916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https://webref.ru/css/background-color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332559" y="5219908"/>
            <a:ext cx="4243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https://webref.ru/css/value/linear-gradient</a:t>
            </a:r>
            <a:endParaRPr lang="uk-UA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342112" y="5517232"/>
            <a:ext cx="423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https://webref.ru/css/value/radial-gradient</a:t>
            </a:r>
            <a:endParaRPr lang="uk-UA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349587" y="5847762"/>
            <a:ext cx="4013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/>
              </a:rPr>
              <a:t>https://webref.ru/css/background-image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8303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</a:t>
            </a:r>
            <a:r>
              <a:rPr lang="ru-RU" sz="7200" b="1" dirty="0"/>
              <a:t>…у </a:t>
            </a:r>
            <a:r>
              <a:rPr lang="en-US" sz="7200" b="1" dirty="0"/>
              <a:t>HTML </a:t>
            </a:r>
            <a:r>
              <a:rPr lang="ru-RU" sz="7200" b="1" dirty="0"/>
              <a:t>есть проблемы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57215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7. </a:t>
            </a:r>
            <a:r>
              <a:rPr lang="ru-RU" sz="7200" b="1" dirty="0"/>
              <a:t>Оформление текста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967683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663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Оформление текста при помощи </a:t>
            </a:r>
            <a:r>
              <a:rPr lang="en-US" sz="3200" b="1" dirty="0"/>
              <a:t>CSS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397" y="836712"/>
            <a:ext cx="720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font-size: </a:t>
            </a:r>
            <a:r>
              <a:rPr lang="ru-RU" dirty="0"/>
              <a:t>задаёт размер шрифта, поддерживается задание в пунктах (как в </a:t>
            </a:r>
            <a:r>
              <a:rPr lang="en-US" dirty="0"/>
              <a:t>MS Word</a:t>
            </a:r>
            <a:r>
              <a:rPr lang="ru-RU" dirty="0"/>
              <a:t>)</a:t>
            </a:r>
            <a:r>
              <a:rPr lang="en-US" dirty="0"/>
              <a:t>; 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847302" y="1844824"/>
            <a:ext cx="627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font-weight: </a:t>
            </a:r>
            <a:r>
              <a:rPr lang="ru-RU" dirty="0"/>
              <a:t>задаёт толщину начертания шрифта (жирность);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847302" y="2557353"/>
            <a:ext cx="501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font-style: </a:t>
            </a:r>
            <a:r>
              <a:rPr lang="ru-RU" dirty="0"/>
              <a:t>задаёт курсивное начертание шрифта;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47303" y="3356992"/>
            <a:ext cx="6472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err="1"/>
              <a:t>text-decoration</a:t>
            </a:r>
            <a:r>
              <a:rPr lang="uk-UA" b="1" dirty="0"/>
              <a:t>: </a:t>
            </a:r>
            <a:r>
              <a:rPr lang="ru-RU" dirty="0"/>
              <a:t>задание</a:t>
            </a:r>
            <a:r>
              <a:rPr lang="uk-UA" dirty="0"/>
              <a:t> </a:t>
            </a:r>
            <a:r>
              <a:rPr lang="ru-RU" dirty="0"/>
              <a:t>оформления текста в виде его подчёркивания, перечёркивания или линии над текстом;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47302" y="4365104"/>
            <a:ext cx="7200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text-shadow</a:t>
            </a:r>
            <a:r>
              <a:rPr lang="uk-UA" b="1" dirty="0"/>
              <a:t>: </a:t>
            </a:r>
            <a:r>
              <a:rPr lang="ru-RU" dirty="0"/>
              <a:t>задание тени которую отбрасывает текст в теге;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47302" y="3931315"/>
            <a:ext cx="3712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https://webref.ru/css/text-decoration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77042" y="4662428"/>
            <a:ext cx="34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https://webref.ru/css/text-shadow</a:t>
            </a:r>
            <a:endParaRPr lang="uk-UA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39416" y="2814027"/>
            <a:ext cx="3157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https://webref.ru/css/font-style</a:t>
            </a:r>
            <a:endParaRPr lang="uk-UA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62940" y="2132856"/>
            <a:ext cx="3357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https://webref.ru/css/font-weight</a:t>
            </a:r>
            <a:endParaRPr lang="uk-UA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47302" y="1403484"/>
            <a:ext cx="3064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https://webref.ru/css/font-size</a:t>
            </a:r>
            <a:endParaRPr lang="uk-UA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css text-decoration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407" y="1547500"/>
            <a:ext cx="4468241" cy="265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597727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hlinkClick r:id="rId8"/>
              </a:rPr>
              <a:t>https://webref.ru/css/type/text</a:t>
            </a:r>
            <a:endParaRPr lang="ru-RU" sz="32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77042" y="5157192"/>
            <a:ext cx="853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text-align</a:t>
            </a:r>
            <a:r>
              <a:rPr lang="uk-UA" b="1" dirty="0"/>
              <a:t>: </a:t>
            </a:r>
            <a:r>
              <a:rPr lang="ru-RU" dirty="0"/>
              <a:t>задание выравнивание текса (по центру, по левому/правому краю) и </a:t>
            </a:r>
            <a:r>
              <a:rPr lang="ru-RU" dirty="0" err="1"/>
              <a:t>т.д</a:t>
            </a:r>
            <a:endParaRPr lang="uk-UA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903514" y="5454516"/>
            <a:ext cx="3147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9"/>
              </a:rPr>
              <a:t>https://webref.ru/css/text-align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18989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8. DIV &amp; SPAN</a:t>
            </a:r>
          </a:p>
          <a:p>
            <a:pPr algn="ctr"/>
            <a:r>
              <a:rPr lang="ru-RU" sz="7200" b="1" dirty="0"/>
              <a:t>теги «с чистого листа»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134302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Теги «без оформления»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2135" y="1511225"/>
            <a:ext cx="4104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отличии от других тегов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&lt;div&gt;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B050"/>
                </a:solidFill>
              </a:rPr>
              <a:t>&lt;span&gt; </a:t>
            </a:r>
            <a:r>
              <a:rPr lang="ru-RU" sz="2000" dirty="0"/>
              <a:t>являются соответственно блочным и строчным тегами для которых не установлено никаких стилей по умолчанию. В отличии от других тегов </a:t>
            </a:r>
            <a:r>
              <a:rPr lang="en-US" sz="2000" b="1" dirty="0">
                <a:solidFill>
                  <a:srgbClr val="0070C0"/>
                </a:solidFill>
              </a:rPr>
              <a:t>&lt;div&gt;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B050"/>
                </a:solidFill>
              </a:rPr>
              <a:t>&lt;span&gt; </a:t>
            </a:r>
            <a:r>
              <a:rPr lang="ru-RU" sz="2000" dirty="0"/>
              <a:t>удобно использовать в качестве «болванок» для оформления элемента стилями с нуля.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190206" y="4761769"/>
            <a:ext cx="2705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https://webref.ru/html/div</a:t>
            </a:r>
            <a:endParaRPr lang="uk-UA" dirty="0"/>
          </a:p>
        </p:txBody>
      </p:sp>
      <p:sp>
        <p:nvSpPr>
          <p:cNvPr id="14" name="TextBox 13"/>
          <p:cNvSpPr txBox="1"/>
          <p:nvPr/>
        </p:nvSpPr>
        <p:spPr>
          <a:xfrm>
            <a:off x="407368" y="2852936"/>
            <a:ext cx="6066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&lt;div&gt; </a:t>
            </a:r>
            <a:r>
              <a:rPr lang="en-US" sz="7200" b="1" dirty="0"/>
              <a:t>&amp; </a:t>
            </a:r>
            <a:r>
              <a:rPr lang="en-US" sz="7200" b="1" dirty="0">
                <a:solidFill>
                  <a:srgbClr val="00B050"/>
                </a:solidFill>
              </a:rPr>
              <a:t>&lt;span&gt;</a:t>
            </a:r>
            <a:endParaRPr lang="uk-UA" sz="7200" b="1" dirty="0">
              <a:solidFill>
                <a:srgbClr val="00B05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190206" y="5147900"/>
            <a:ext cx="2866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https://webref.ru/html/span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471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9. background-image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59085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Изображение в качестве фона тега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97580" y="1772816"/>
            <a:ext cx="42484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</a:t>
            </a:r>
            <a:r>
              <a:rPr lang="en-US" sz="2000" b="1" dirty="0"/>
              <a:t>background-image</a:t>
            </a:r>
            <a:r>
              <a:rPr lang="ru-RU" sz="2000" b="1" dirty="0"/>
              <a:t>: </a:t>
            </a:r>
            <a:r>
              <a:rPr lang="en-US" sz="2000" b="1" dirty="0" err="1"/>
              <a:t>url</a:t>
            </a:r>
            <a:r>
              <a:rPr lang="en-US" sz="2000" b="1" dirty="0"/>
              <a:t>(…) </a:t>
            </a:r>
            <a:r>
              <a:rPr lang="ru-RU" sz="2000" dirty="0"/>
              <a:t>позволяет задать путь к изображению которые будет использовано в качестве фона тега. Свойства </a:t>
            </a:r>
            <a:r>
              <a:rPr lang="en-US" sz="2000" b="1" dirty="0"/>
              <a:t>background-size</a:t>
            </a:r>
            <a:r>
              <a:rPr lang="ru-RU" sz="2000" b="1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background-position</a:t>
            </a:r>
          </a:p>
          <a:p>
            <a:r>
              <a:rPr lang="ru-RU" sz="2000" dirty="0"/>
              <a:t>позволяют задать размеры (и покрытие) фонового изображения и способ его размещения если изображение больше пространства занимаемого тегом.  </a:t>
            </a:r>
            <a:endParaRPr lang="ru-RU" sz="2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584469" y="4725144"/>
            <a:ext cx="4314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https://webref.ru/css/background-image</a:t>
            </a:r>
            <a:endParaRPr lang="ru-RU" dirty="0"/>
          </a:p>
          <a:p>
            <a:r>
              <a:rPr lang="en-US" dirty="0">
                <a:hlinkClick r:id="rId3"/>
              </a:rPr>
              <a:t>https://webref.ru/css/background-size</a:t>
            </a:r>
            <a:endParaRPr lang="ru-RU" dirty="0"/>
          </a:p>
          <a:p>
            <a:r>
              <a:rPr lang="en-US" dirty="0">
                <a:hlinkClick r:id="rId4"/>
              </a:rPr>
              <a:t>https://webref.ru/css/background-position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84" y="1844824"/>
            <a:ext cx="6984777" cy="25320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7197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10. </a:t>
            </a:r>
            <a:r>
              <a:rPr lang="ru-RU" sz="7200" b="1" dirty="0" err="1"/>
              <a:t>Валидация</a:t>
            </a:r>
            <a:r>
              <a:rPr lang="en-US" sz="7200" b="1" dirty="0"/>
              <a:t> CSS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2457775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1544" y="188640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Проверка страницы </a:t>
            </a:r>
            <a:r>
              <a:rPr lang="ru-RU" sz="3200" b="1"/>
              <a:t>на соответствие </a:t>
            </a:r>
            <a:r>
              <a:rPr lang="ru-RU" sz="3200" b="1" dirty="0"/>
              <a:t>стандартам </a:t>
            </a:r>
            <a:r>
              <a:rPr lang="en-US" sz="3200" b="1" dirty="0"/>
              <a:t>HTML&amp;CSS</a:t>
            </a:r>
            <a:endParaRPr lang="uk-UA" sz="32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883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63752" y="6021288"/>
            <a:ext cx="4810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https://jigsaw.w3.org/css-validator/</a:t>
            </a:r>
            <a:endParaRPr lang="en-US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344" y="1456556"/>
            <a:ext cx="7727320" cy="43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75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150205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557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055800" y="6021289"/>
            <a:ext cx="43147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https://webref.ru/css</a:t>
            </a:r>
            <a:endParaRPr lang="uk-UA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79776" y="44625"/>
            <a:ext cx="3972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Справочник по </a:t>
            </a:r>
            <a:r>
              <a:rPr lang="en-US" sz="3600" b="1" dirty="0"/>
              <a:t>CSS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304" y="836712"/>
            <a:ext cx="6907104" cy="5070692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1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973436"/>
            <a:ext cx="8090482" cy="3751709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7319" y="5157192"/>
            <a:ext cx="8424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Есть проблемы:</a:t>
            </a:r>
            <a:r>
              <a:rPr lang="ru-RU" sz="2400" b="1" dirty="0"/>
              <a:t> </a:t>
            </a:r>
            <a:r>
              <a:rPr lang="ru-RU" sz="2400" dirty="0"/>
              <a:t>захламление </a:t>
            </a:r>
            <a:r>
              <a:rPr lang="en-US" sz="2400" dirty="0"/>
              <a:t>HTML</a:t>
            </a:r>
            <a:r>
              <a:rPr lang="ru-RU" sz="2400" dirty="0"/>
              <a:t>-разметки, дублирование кода, сложности</a:t>
            </a:r>
            <a:r>
              <a:rPr lang="uk-UA" sz="2400" dirty="0"/>
              <a:t> при</a:t>
            </a:r>
            <a:r>
              <a:rPr lang="ru-RU" sz="2400" dirty="0"/>
              <a:t> внесении изменений…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3677" y="190382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HTML </a:t>
            </a:r>
            <a:r>
              <a:rPr lang="ru-RU" sz="3600" b="1" dirty="0"/>
              <a:t>и оформление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69205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727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935761" y="5914147"/>
            <a:ext cx="49427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>
                <a:hlinkClick r:id="rId2"/>
              </a:rPr>
              <a:t>https://webref.ru/recipe</a:t>
            </a:r>
            <a:endParaRPr 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11824" y="190382"/>
            <a:ext cx="3189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«</a:t>
            </a:r>
            <a:r>
              <a:rPr lang="en-US" sz="3600" b="1" dirty="0"/>
              <a:t>CSS </a:t>
            </a:r>
            <a:r>
              <a:rPr lang="ru-RU" sz="3600" b="1" dirty="0"/>
              <a:t>рецепты»</a:t>
            </a:r>
            <a:endParaRPr lang="en-US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1228725"/>
            <a:ext cx="8153400" cy="440055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6304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3790" y="5868562"/>
            <a:ext cx="5524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6">
                    <a:lumMod val="50000"/>
                  </a:schemeClr>
                </a:solidFill>
                <a:hlinkClick r:id="rId2"/>
              </a:rPr>
              <a:t>https://mycolor.space/gradient</a:t>
            </a:r>
            <a:endParaRPr lang="uk-UA" sz="32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06100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3632" y="116632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Генератор градиента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35" y="908721"/>
            <a:ext cx="5112568" cy="467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3914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Домашнее задание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986372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3952" y="836712"/>
            <a:ext cx="59046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Сверстайте страницу по макету. Результат – загрузите на хостинг.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Для удобства вы можете ограничить ширину родительского блока для всего содержимого</a:t>
            </a:r>
            <a:r>
              <a:rPr lang="uk-UA" sz="2000" dirty="0"/>
              <a:t> </a:t>
            </a:r>
            <a:r>
              <a:rPr lang="en-US" sz="2000" dirty="0"/>
              <a:t>(</a:t>
            </a:r>
            <a:r>
              <a:rPr lang="ru-RU" sz="2000" dirty="0"/>
              <a:t>т.е. поместить </a:t>
            </a:r>
            <a:r>
              <a:rPr lang="uk-UA" sz="2000" dirty="0"/>
              <a:t>все теги рецепта </a:t>
            </a:r>
            <a:r>
              <a:rPr lang="ru-RU" sz="2000" dirty="0"/>
              <a:t>внутрь общего тега, например</a:t>
            </a:r>
            <a:r>
              <a:rPr lang="uk-UA" sz="2000" dirty="0"/>
              <a:t> </a:t>
            </a:r>
            <a:r>
              <a:rPr lang="en-US" sz="2000" b="1" dirty="0"/>
              <a:t>&lt;main&gt;</a:t>
            </a:r>
            <a:r>
              <a:rPr lang="en-US" sz="2000" dirty="0"/>
              <a:t>) </a:t>
            </a:r>
            <a:r>
              <a:rPr lang="ru-RU" sz="2000" dirty="0"/>
              <a:t>для этого вы  можете воспользоваться свойством </a:t>
            </a:r>
            <a:r>
              <a:rPr lang="en-US" sz="2000" b="1" dirty="0"/>
              <a:t>width:600px; </a:t>
            </a:r>
            <a:r>
              <a:rPr lang="ru-RU" sz="2000" dirty="0"/>
              <a:t>в таком случае ширина вложенных (дочерних) блоков также будет ограничена указанным (в данном случае </a:t>
            </a:r>
            <a:r>
              <a:rPr lang="en-US" sz="2000" b="1" dirty="0"/>
              <a:t>600px</a:t>
            </a:r>
            <a:r>
              <a:rPr lang="ru-RU" sz="2000" dirty="0"/>
              <a:t>) значением.</a:t>
            </a:r>
            <a:endParaRPr lang="en-US" sz="20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23992" y="18864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Домашнее задание</a:t>
            </a:r>
            <a:endParaRPr lang="uk-UA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18199" b="-400"/>
          <a:stretch/>
        </p:blipFill>
        <p:spPr>
          <a:xfrm>
            <a:off x="1" y="0"/>
            <a:ext cx="5087887" cy="6885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663952" y="4653136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Изображение: </a:t>
            </a:r>
            <a:r>
              <a:rPr lang="en-US" dirty="0">
                <a:hlinkClick r:id="rId3"/>
              </a:rPr>
              <a:t>https://www.pngfuel.com/free-png/aamse</a:t>
            </a:r>
            <a:endParaRPr lang="ru-RU" dirty="0"/>
          </a:p>
          <a:p>
            <a:r>
              <a:rPr lang="ru-RU" b="1" dirty="0"/>
              <a:t>Градиент фона: </a:t>
            </a:r>
            <a:br>
              <a:rPr lang="en-US" b="1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linear-gradient(125deg,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(54,81,217),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(207,56,148))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377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4089884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548680"/>
            <a:ext cx="9144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/>
              <a:t>CSS Box Model – </a:t>
            </a:r>
            <a:r>
              <a:rPr lang="ru-RU" sz="3300" b="1" dirty="0"/>
              <a:t>задание размеров элементов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032104" y="1473552"/>
            <a:ext cx="26407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en-US" sz="2400" b="1" dirty="0">
                <a:solidFill>
                  <a:srgbClr val="00B050"/>
                </a:solidFill>
              </a:rPr>
              <a:t>CSS Box Model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49806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https://youtu.be/5ibNZAmyDV0</a:t>
            </a:r>
            <a:endParaRPr lang="uk-UA" sz="2800" b="1" dirty="0"/>
          </a:p>
        </p:txBody>
      </p:sp>
      <p:pic>
        <p:nvPicPr>
          <p:cNvPr id="5122" name="Picture 2" descr="Ð ÐµÐ·ÑÐ»ÑÑÐ°Ñ Ð¿Ð¾ÑÑÐºÑ Ð·Ð¾Ð±ÑÐ°Ð¶ÐµÐ½Ñ Ð·Ð° Ð·Ð°Ð¿Ð¸ÑÐ¾Ð¼ &quot;CSS box model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11339" r="17334" b="20621"/>
          <a:stretch/>
        </p:blipFill>
        <p:spPr bwMode="auto">
          <a:xfrm>
            <a:off x="1991544" y="1556792"/>
            <a:ext cx="4713560" cy="35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07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7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07568" y="589761"/>
            <a:ext cx="6408712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rgbClr val="FFFF00"/>
                </a:solidFill>
              </a:rPr>
              <a:t>C</a:t>
            </a:r>
            <a:r>
              <a:rPr lang="en-US" sz="11500" b="1" dirty="0">
                <a:solidFill>
                  <a:schemeClr val="bg1"/>
                </a:solidFill>
              </a:rPr>
              <a:t>ascading </a:t>
            </a:r>
            <a:br>
              <a:rPr lang="ru-RU" sz="11500" b="1" dirty="0">
                <a:solidFill>
                  <a:schemeClr val="bg1"/>
                </a:solidFill>
              </a:rPr>
            </a:br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tyle </a:t>
            </a:r>
            <a:br>
              <a:rPr lang="ru-RU" sz="11500" b="1" dirty="0">
                <a:solidFill>
                  <a:schemeClr val="bg1"/>
                </a:solidFill>
              </a:rPr>
            </a:br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heets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7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7568" y="539389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CSS</a:t>
            </a:r>
            <a:r>
              <a:rPr lang="ru-RU" sz="2400" dirty="0"/>
              <a:t> (</a:t>
            </a:r>
            <a:r>
              <a:rPr lang="ru-RU" sz="2400" dirty="0">
                <a:hlinkClick r:id="rId2" tooltip="Английский язык"/>
              </a:rPr>
              <a:t>англ.</a:t>
            </a:r>
            <a:r>
              <a:rPr lang="ru-RU" sz="2400" dirty="0"/>
              <a:t> </a:t>
            </a:r>
            <a:r>
              <a:rPr lang="ru-RU" sz="2400" b="1" i="1" dirty="0" err="1"/>
              <a:t>C</a:t>
            </a:r>
            <a:r>
              <a:rPr lang="ru-RU" sz="2400" i="1" dirty="0" err="1"/>
              <a:t>ascading</a:t>
            </a:r>
            <a:r>
              <a:rPr lang="ru-RU" sz="2400" i="1" dirty="0"/>
              <a:t> </a:t>
            </a:r>
            <a:r>
              <a:rPr lang="ru-RU" sz="2400" b="1" i="1" dirty="0" err="1"/>
              <a:t>S</a:t>
            </a:r>
            <a:r>
              <a:rPr lang="ru-RU" sz="2400" i="1" dirty="0" err="1"/>
              <a:t>tyle</a:t>
            </a:r>
            <a:r>
              <a:rPr lang="ru-RU" sz="2400" i="1" dirty="0"/>
              <a:t> </a:t>
            </a:r>
            <a:r>
              <a:rPr lang="ru-RU" sz="2400" b="1" i="1" dirty="0" err="1"/>
              <a:t>S</a:t>
            </a:r>
            <a:r>
              <a:rPr lang="ru-RU" sz="2400" i="1" dirty="0" err="1"/>
              <a:t>heets</a:t>
            </a:r>
            <a:r>
              <a:rPr lang="ru-RU" sz="2400" dirty="0"/>
              <a:t> — </a:t>
            </a:r>
            <a:r>
              <a:rPr lang="ru-RU" sz="2400" i="1" dirty="0"/>
              <a:t>каскадные таблицы* стилей</a:t>
            </a:r>
            <a:r>
              <a:rPr lang="ru-RU" sz="2400" dirty="0"/>
              <a:t>) — язык </a:t>
            </a:r>
            <a:r>
              <a:rPr lang="ru-RU" sz="2400" b="1" dirty="0"/>
              <a:t>описания внешнего вида (оформления) документа</a:t>
            </a:r>
            <a:r>
              <a:rPr lang="ru-RU" sz="2400" dirty="0"/>
              <a:t>, написанного с использованием </a:t>
            </a:r>
            <a:r>
              <a:rPr lang="en-US" sz="2400" dirty="0"/>
              <a:t>HTML</a:t>
            </a:r>
            <a:r>
              <a:rPr lang="ru-RU" sz="2400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636" y="3945250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Зачем нужен </a:t>
            </a:r>
            <a:r>
              <a:rPr lang="en-US" sz="4000" b="1" dirty="0"/>
              <a:t>CSS</a:t>
            </a:r>
            <a:r>
              <a:rPr lang="ru-RU" sz="4000" b="1" dirty="0"/>
              <a:t>?</a:t>
            </a:r>
            <a:endParaRPr lang="en-US" sz="40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000540" y="1763524"/>
            <a:ext cx="3055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uk-UA" i="1" dirty="0"/>
              <a:t>* </a:t>
            </a:r>
            <a:r>
              <a:rPr lang="ru-RU" i="1" dirty="0"/>
              <a:t>таблицы здесь не при чём.</a:t>
            </a:r>
            <a:endParaRPr lang="uk-UA" i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495600" y="5013176"/>
            <a:ext cx="8208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1) Для разделение тегов и их оформления;</a:t>
            </a:r>
          </a:p>
          <a:p>
            <a:r>
              <a:rPr lang="ru-RU" sz="3200" dirty="0"/>
              <a:t>2) Для повторного использование код</a:t>
            </a:r>
            <a:r>
              <a:rPr lang="uk-UA" sz="3200" dirty="0"/>
              <a:t>а</a:t>
            </a:r>
            <a:r>
              <a:rPr lang="ru-RU" sz="3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7568" y="2567806"/>
            <a:ext cx="7848872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При помощи </a:t>
            </a:r>
            <a:r>
              <a:rPr lang="en-US" sz="3200" b="1" dirty="0">
                <a:solidFill>
                  <a:srgbClr val="FF0000"/>
                </a:solidFill>
              </a:rPr>
              <a:t>CSS</a:t>
            </a:r>
            <a:r>
              <a:rPr lang="ru-RU" sz="3200" b="1" dirty="0">
                <a:solidFill>
                  <a:srgbClr val="FF0000"/>
                </a:solidFill>
              </a:rPr>
              <a:t> мы можем задавать оформление </a:t>
            </a:r>
            <a:r>
              <a:rPr lang="ru-RU" sz="3200" b="1" dirty="0">
                <a:solidFill>
                  <a:srgbClr val="0070C0"/>
                </a:solidFill>
              </a:rPr>
              <a:t>конкретным</a:t>
            </a:r>
            <a:r>
              <a:rPr lang="ru-RU" sz="3200" b="1" dirty="0">
                <a:solidFill>
                  <a:srgbClr val="FF0000"/>
                </a:solidFill>
              </a:rPr>
              <a:t> тегам</a:t>
            </a:r>
          </a:p>
        </p:txBody>
      </p:sp>
    </p:spTree>
    <p:extLst>
      <p:ext uri="{BB962C8B-B14F-4D97-AF65-F5344CB8AC3E}">
        <p14:creationId xmlns:p14="http://schemas.microsoft.com/office/powerpoint/2010/main" val="279350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0362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Синтаксис </a:t>
            </a:r>
            <a:r>
              <a:rPr lang="en-US" sz="44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67682" y="2875583"/>
            <a:ext cx="75758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h2</a:t>
            </a:r>
            <a:r>
              <a:rPr lang="en-US" sz="4400" b="1" dirty="0"/>
              <a:t> { </a:t>
            </a:r>
            <a:r>
              <a:rPr lang="en-US" sz="4400" b="1" dirty="0">
                <a:solidFill>
                  <a:srgbClr val="00B050"/>
                </a:solidFill>
              </a:rPr>
              <a:t>color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red</a:t>
            </a:r>
            <a:r>
              <a:rPr lang="en-US" sz="4400" b="1" dirty="0"/>
              <a:t>; </a:t>
            </a:r>
            <a:r>
              <a:rPr lang="en-US" sz="4400" b="1" dirty="0">
                <a:solidFill>
                  <a:srgbClr val="00B050"/>
                </a:solidFill>
              </a:rPr>
              <a:t>font-size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16pt</a:t>
            </a:r>
            <a:r>
              <a:rPr lang="en-US" sz="4400" b="1" dirty="0"/>
              <a:t>; }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2135560" y="141277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>
                <a:solidFill>
                  <a:schemeClr val="tx1"/>
                </a:solidFill>
              </a:rPr>
              <a:t>CSS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Прямоугольная выноска 10"/>
          <p:cNvSpPr/>
          <p:nvPr/>
        </p:nvSpPr>
        <p:spPr>
          <a:xfrm flipV="1">
            <a:off x="2927648" y="3717032"/>
            <a:ext cx="5112568" cy="1152128"/>
          </a:xfrm>
          <a:prstGeom prst="wedge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664" y="3789040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Имя свойства, которое устанавливается (</a:t>
            </a:r>
            <a:r>
              <a:rPr lang="en-US" sz="2000" b="1" dirty="0"/>
              <a:t>property</a:t>
            </a:r>
            <a:r>
              <a:rPr lang="ru-RU" sz="2000" dirty="0"/>
              <a:t>). Каждое свойство задаёт один аспект оформления, например: цвет текста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6096000" y="1412776"/>
            <a:ext cx="4104456" cy="1368152"/>
          </a:xfrm>
          <a:prstGeom prst="wedgeRectCallout">
            <a:avLst>
              <a:gd name="adj1" fmla="val 20990"/>
              <a:gd name="adj2" fmla="val 6975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Значение которое устанавливается для свойства (</a:t>
            </a:r>
            <a:r>
              <a:rPr lang="en-US" sz="2000" b="1" dirty="0">
                <a:solidFill>
                  <a:schemeClr val="tx1"/>
                </a:solidFill>
              </a:rPr>
              <a:t>value</a:t>
            </a:r>
            <a:r>
              <a:rPr lang="ru-RU" sz="2000" dirty="0">
                <a:solidFill>
                  <a:schemeClr val="tx1"/>
                </a:solidFill>
              </a:rPr>
              <a:t>), например (в зависимости от свойства): размер, цвет, название шрифта и т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r>
              <a:rPr lang="ru-RU" sz="2000" dirty="0">
                <a:solidFill>
                  <a:schemeClr val="tx1"/>
                </a:solidFill>
              </a:rPr>
              <a:t>п.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5560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 на языке </a:t>
            </a:r>
            <a:r>
              <a:rPr lang="en-US" b="1" dirty="0"/>
              <a:t>CSS</a:t>
            </a:r>
            <a:r>
              <a:rPr lang="en-US" dirty="0"/>
              <a:t> </a:t>
            </a:r>
            <a:r>
              <a:rPr lang="ru-RU" dirty="0"/>
              <a:t>состоит из стилевых правил, каждое правило содержит </a:t>
            </a:r>
            <a:r>
              <a:rPr lang="ru-RU" b="1" dirty="0"/>
              <a:t>селектор</a:t>
            </a:r>
            <a:r>
              <a:rPr lang="ru-RU" dirty="0"/>
              <a:t> (указание на то какие теги необходимо оформить эти правилом) и набор </a:t>
            </a:r>
            <a:r>
              <a:rPr lang="ru-RU" b="1" dirty="0"/>
              <a:t>стилевых свойств</a:t>
            </a:r>
            <a:r>
              <a:rPr lang="ru-RU" dirty="0"/>
              <a:t>, которые и задают оформление (на примере </a:t>
            </a:r>
            <a:r>
              <a:rPr lang="en-US" b="1" i="1" dirty="0"/>
              <a:t>color</a:t>
            </a:r>
            <a:r>
              <a:rPr lang="en-US" dirty="0"/>
              <a:t>, </a:t>
            </a:r>
            <a:r>
              <a:rPr lang="en-US" b="1" i="1" dirty="0"/>
              <a:t>font-size</a:t>
            </a:r>
            <a:r>
              <a:rPr lang="ru-RU" i="1" dirty="0"/>
              <a:t>,</a:t>
            </a:r>
            <a:r>
              <a:rPr lang="ru-RU" b="1" i="1" dirty="0"/>
              <a:t> </a:t>
            </a:r>
            <a:r>
              <a:rPr lang="en-US" b="1" i="1" dirty="0"/>
              <a:t>background-color </a:t>
            </a:r>
            <a:r>
              <a:rPr lang="uk-UA" i="1" dirty="0"/>
              <a:t>и </a:t>
            </a:r>
            <a:r>
              <a:rPr lang="uk-UA" i="1" dirty="0" err="1"/>
              <a:t>т.д</a:t>
            </a:r>
            <a:r>
              <a:rPr lang="uk-UA" i="1" dirty="0"/>
              <a:t>.</a:t>
            </a:r>
            <a:r>
              <a:rPr lang="ru-RU" dirty="0"/>
              <a:t>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7874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2. </a:t>
            </a:r>
            <a:r>
              <a:rPr lang="ru-RU" sz="7200" b="1" dirty="0"/>
              <a:t>Где размещать </a:t>
            </a:r>
            <a:r>
              <a:rPr lang="en-US" sz="7200" b="1" dirty="0"/>
              <a:t>CSS</a:t>
            </a:r>
            <a:r>
              <a:rPr lang="ru-RU" sz="7200" b="1" dirty="0"/>
              <a:t>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29768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248127" y="653787"/>
            <a:ext cx="49438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/>
              <a:t>В теге </a:t>
            </a:r>
            <a:r>
              <a:rPr lang="en-US" sz="4800" b="1" dirty="0">
                <a:solidFill>
                  <a:srgbClr val="00B050"/>
                </a:solidFill>
              </a:rPr>
              <a:t>&lt;style&gt;</a:t>
            </a:r>
            <a:r>
              <a:rPr lang="ru-RU" sz="4800" b="1" dirty="0">
                <a:solidFill>
                  <a:srgbClr val="00B050"/>
                </a:solidFill>
              </a:rPr>
              <a:t> </a:t>
            </a:r>
            <a:endParaRPr lang="uk-UA" sz="48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48128" y="2326228"/>
            <a:ext cx="4824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 рамках </a:t>
            </a:r>
            <a:r>
              <a:rPr lang="en-US" sz="3200" dirty="0"/>
              <a:t>HTML-</a:t>
            </a:r>
            <a:r>
              <a:rPr lang="ru-RU" sz="3200" dirty="0"/>
              <a:t>документа. Стандарт </a:t>
            </a:r>
            <a:r>
              <a:rPr lang="en-US" sz="3200" b="1" dirty="0"/>
              <a:t>HTML 5.2 </a:t>
            </a:r>
            <a:r>
              <a:rPr lang="ru-RU" sz="3200" dirty="0"/>
              <a:t>дал возможность размещать этот тег в любом месте документа.</a:t>
            </a:r>
            <a:endParaRPr lang="uk-UA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9573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264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В отдельном файле с </a:t>
            </a:r>
            <a:r>
              <a:rPr lang="en-US" sz="3600" b="1" dirty="0"/>
              <a:t>CSS-</a:t>
            </a:r>
            <a:r>
              <a:rPr lang="ru-RU" sz="3600" b="1" dirty="0"/>
              <a:t>кодом</a:t>
            </a:r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104112" y="1772816"/>
            <a:ext cx="47525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style.css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337" y="5301208"/>
            <a:ext cx="7992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При помощи тега </a:t>
            </a:r>
            <a:endParaRPr lang="en-US" sz="3200" b="1" dirty="0"/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=‘./style.css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76" y="4068361"/>
            <a:ext cx="6194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endParaRPr lang="uk-UA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24744"/>
            <a:ext cx="6194236" cy="2880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416173"/>
            <a:ext cx="4752528" cy="2739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26007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4486</TotalTime>
  <Words>1300</Words>
  <Application>Microsoft Office PowerPoint</Application>
  <PresentationFormat>Широкий екран</PresentationFormat>
  <Paragraphs>137</Paragraphs>
  <Slides>35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35</vt:i4>
      </vt:variant>
    </vt:vector>
  </HeadingPairs>
  <TitlesOfParts>
    <vt:vector size="39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633</cp:revision>
  <dcterms:created xsi:type="dcterms:W3CDTF">2014-11-20T09:08:59Z</dcterms:created>
  <dcterms:modified xsi:type="dcterms:W3CDTF">2021-02-07T18:38:36Z</dcterms:modified>
</cp:coreProperties>
</file>