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58" r:id="rId2"/>
    <p:sldId id="326" r:id="rId3"/>
    <p:sldId id="327" r:id="rId4"/>
    <p:sldId id="330" r:id="rId5"/>
    <p:sldId id="329" r:id="rId6"/>
    <p:sldId id="331" r:id="rId7"/>
    <p:sldId id="332" r:id="rId8"/>
    <p:sldId id="333" r:id="rId9"/>
    <p:sldId id="334" r:id="rId10"/>
    <p:sldId id="335" r:id="rId11"/>
    <p:sldId id="336" r:id="rId12"/>
    <p:sldId id="361" r:id="rId13"/>
    <p:sldId id="339" r:id="rId14"/>
    <p:sldId id="340" r:id="rId15"/>
    <p:sldId id="341" r:id="rId16"/>
    <p:sldId id="346" r:id="rId17"/>
    <p:sldId id="343" r:id="rId18"/>
    <p:sldId id="344" r:id="rId19"/>
    <p:sldId id="362" r:id="rId20"/>
    <p:sldId id="363" r:id="rId21"/>
    <p:sldId id="359" r:id="rId22"/>
    <p:sldId id="360" r:id="rId23"/>
    <p:sldId id="347" r:id="rId24"/>
    <p:sldId id="348" r:id="rId25"/>
    <p:sldId id="351" r:id="rId26"/>
    <p:sldId id="352" r:id="rId27"/>
    <p:sldId id="353" r:id="rId28"/>
    <p:sldId id="354" r:id="rId29"/>
    <p:sldId id="356" r:id="rId30"/>
    <p:sldId id="357" r:id="rId3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8"/>
            <p14:sldId id="326"/>
            <p14:sldId id="327"/>
            <p14:sldId id="330"/>
            <p14:sldId id="329"/>
            <p14:sldId id="331"/>
            <p14:sldId id="332"/>
            <p14:sldId id="333"/>
            <p14:sldId id="334"/>
            <p14:sldId id="335"/>
            <p14:sldId id="336"/>
            <p14:sldId id="361"/>
            <p14:sldId id="339"/>
            <p14:sldId id="340"/>
            <p14:sldId id="341"/>
            <p14:sldId id="346"/>
            <p14:sldId id="343"/>
            <p14:sldId id="344"/>
            <p14:sldId id="362"/>
            <p14:sldId id="363"/>
            <p14:sldId id="359"/>
            <p14:sldId id="360"/>
            <p14:sldId id="347"/>
            <p14:sldId id="348"/>
            <p14:sldId id="351"/>
            <p14:sldId id="352"/>
            <p14:sldId id="353"/>
            <p14:sldId id="354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108" d="100"/>
          <a:sy n="108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637FAF1-7C4E-451F-B3F3-CE131EC3DB1E}"/>
    <pc:docChg chg="modSld">
      <pc:chgData name="Anatoliy Kigel" userId="7432c6c4687b0a9c" providerId="LiveId" clId="{B637FAF1-7C4E-451F-B3F3-CE131EC3DB1E}" dt="2021-02-09T21:27:32.741" v="71" actId="20577"/>
      <pc:docMkLst>
        <pc:docMk/>
      </pc:docMkLst>
      <pc:sldChg chg="modSp mod">
        <pc:chgData name="Anatoliy Kigel" userId="7432c6c4687b0a9c" providerId="LiveId" clId="{B637FAF1-7C4E-451F-B3F3-CE131EC3DB1E}" dt="2021-02-09T21:27:32.741" v="71" actId="20577"/>
        <pc:sldMkLst>
          <pc:docMk/>
          <pc:sldMk cId="345337609" sldId="348"/>
        </pc:sldMkLst>
        <pc:spChg chg="mod">
          <ac:chgData name="Anatoliy Kigel" userId="7432c6c4687b0a9c" providerId="LiveId" clId="{B637FAF1-7C4E-451F-B3F3-CE131EC3DB1E}" dt="2021-02-09T21:27:32.741" v="71" actId="20577"/>
          <ac:spMkLst>
            <pc:docMk/>
            <pc:sldMk cId="345337609" sldId="348"/>
            <ac:spMk id="6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5:48.397" v="5" actId="20577"/>
        <pc:sldMkLst>
          <pc:docMk/>
          <pc:sldMk cId="3197014353" sldId="359"/>
        </pc:sldMkLst>
        <pc:spChg chg="mod">
          <ac:chgData name="Anatoliy Kigel" userId="7432c6c4687b0a9c" providerId="LiveId" clId="{B637FAF1-7C4E-451F-B3F3-CE131EC3DB1E}" dt="2021-02-09T21:25:48.397" v="5" actId="20577"/>
          <ac:spMkLst>
            <pc:docMk/>
            <pc:sldMk cId="3197014353" sldId="359"/>
            <ac:spMk id="5" creationId="{00000000-0000-0000-0000-000000000000}"/>
          </ac:spMkLst>
        </pc:spChg>
      </pc:sldChg>
      <pc:sldChg chg="modSp mod">
        <pc:chgData name="Anatoliy Kigel" userId="7432c6c4687b0a9c" providerId="LiveId" clId="{B637FAF1-7C4E-451F-B3F3-CE131EC3DB1E}" dt="2021-02-09T21:27:17.079" v="64" actId="12788"/>
        <pc:sldMkLst>
          <pc:docMk/>
          <pc:sldMk cId="1369145186" sldId="360"/>
        </pc:sldMkLst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3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7" creationId="{00000000-0000-0000-0000-000000000000}"/>
          </ac:spMkLst>
        </pc:spChg>
        <pc:spChg chg="mod">
          <ac:chgData name="Anatoliy Kigel" userId="7432c6c4687b0a9c" providerId="LiveId" clId="{B637FAF1-7C4E-451F-B3F3-CE131EC3DB1E}" dt="2021-02-09T21:27:17.079" v="64" actId="12788"/>
          <ac:spMkLst>
            <pc:docMk/>
            <pc:sldMk cId="1369145186" sldId="360"/>
            <ac:spMk id="9" creationId="{00000000-0000-0000-0000-000000000000}"/>
          </ac:spMkLst>
        </pc:spChg>
        <pc:picChg chg="mod modCrop">
          <ac:chgData name="Anatoliy Kigel" userId="7432c6c4687b0a9c" providerId="LiveId" clId="{B637FAF1-7C4E-451F-B3F3-CE131EC3DB1E}" dt="2021-02-09T21:27:17.079" v="64" actId="12788"/>
          <ac:picMkLst>
            <pc:docMk/>
            <pc:sldMk cId="1369145186" sldId="360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09.02.2021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81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366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09.02.2021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09.02.2021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09.02.2021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09.02.2021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09.02.2021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09.02.2021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09.02.2021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09.02.2021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09.02.2021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09.02.2021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09.02.2021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09.02.2021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rder-radi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ox-shado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83634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501634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CSS/object-position" TargetMode="External"/><Relationship Id="rId2" Type="http://schemas.openxmlformats.org/officeDocument/2006/relationships/hyperlink" Target="https://webref.ru/css/object-f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Bq76TtKO_-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type/siz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type/border" TargetMode="External"/><Relationship Id="rId5" Type="http://schemas.openxmlformats.org/officeDocument/2006/relationships/hyperlink" Target="https://webref.ru/css/type/padding" TargetMode="External"/><Relationship Id="rId4" Type="http://schemas.openxmlformats.org/officeDocument/2006/relationships/hyperlink" Target="https://webref.ru/css/type/marg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x-siz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Box Model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07065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1258"/>
          <a:stretch/>
        </p:blipFill>
        <p:spPr>
          <a:xfrm>
            <a:off x="17481" y="0"/>
            <a:ext cx="6726591" cy="685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320136" y="1141389"/>
            <a:ext cx="5597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CSS Box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0391" y="2837210"/>
            <a:ext cx="4614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Консоль разработка </a:t>
            </a:r>
          </a:p>
          <a:p>
            <a:r>
              <a:rPr lang="ru-RU" sz="2400" dirty="0"/>
              <a:t>(закладка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b="1" dirty="0"/>
              <a:t>Styles</a:t>
            </a:r>
            <a:r>
              <a:rPr lang="ru-RU" sz="2400" dirty="0"/>
              <a:t>) </a:t>
            </a:r>
            <a:endParaRPr lang="en-US" sz="2400" dirty="0"/>
          </a:p>
          <a:p>
            <a:r>
              <a:rPr lang="ru-RU" sz="2400" dirty="0"/>
              <a:t>может нам показать все размерности тега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2417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19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Скругление</a:t>
            </a:r>
            <a:r>
              <a:rPr lang="ru-RU" sz="3600" b="1" dirty="0"/>
              <a:t> углов и тень от блока</a:t>
            </a:r>
            <a:endParaRPr lang="en-US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7" y="1370479"/>
            <a:ext cx="3743325" cy="2762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1230885" y="5405538"/>
            <a:ext cx="364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3"/>
              </a:rPr>
              <a:t>https://webref.ru/css/border-radius</a:t>
            </a:r>
            <a:endParaRPr lang="uk-UA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30885" y="4790282"/>
            <a:ext cx="3506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https://webref.ru/css/box-shadow</a:t>
            </a:r>
            <a:endParaRPr lang="uk-U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91944" y="1455073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7030A0"/>
                </a:solidFill>
              </a:rPr>
              <a:t>border-radius</a:t>
            </a:r>
            <a:r>
              <a:rPr lang="en-US" sz="2800" dirty="0"/>
              <a:t> </a:t>
            </a:r>
            <a:r>
              <a:rPr lang="ru-RU" sz="2800" dirty="0"/>
              <a:t>позволяет задать радиус округления уголков рамки.</a:t>
            </a:r>
            <a:r>
              <a:rPr lang="en-US" sz="2800" dirty="0"/>
              <a:t> </a:t>
            </a:r>
            <a:r>
              <a:rPr lang="ru-RU" sz="2800" dirty="0"/>
              <a:t>Свойство </a:t>
            </a:r>
            <a:r>
              <a:rPr lang="en-US" sz="2800" b="1" dirty="0">
                <a:solidFill>
                  <a:srgbClr val="00B050"/>
                </a:solidFill>
              </a:rPr>
              <a:t>box-shadow</a:t>
            </a:r>
            <a:r>
              <a:rPr lang="en-US" sz="2800" dirty="0"/>
              <a:t> </a:t>
            </a:r>
            <a:r>
              <a:rPr lang="ru-RU" sz="2800" dirty="0"/>
              <a:t>позволяет задать отбрасывание тени блоком, набор параметров аналогичен свойству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text-shadow</a:t>
            </a:r>
            <a:r>
              <a:rPr lang="en-US" sz="2800" dirty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2171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</a:t>
            </a:r>
            <a:r>
              <a:rPr lang="en-US" sz="6000" b="1" dirty="0"/>
              <a:t>. </a:t>
            </a:r>
            <a:r>
              <a:rPr lang="ru-RU" sz="6000" b="1" dirty="0"/>
              <a:t>Единицы измерения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5924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Абсолютные</a:t>
            </a:r>
            <a:r>
              <a:rPr lang="ru-RU" sz="3600" b="1" dirty="0"/>
              <a:t> </a:t>
            </a:r>
            <a:r>
              <a:rPr lang="en-US" sz="3600" b="1" dirty="0"/>
              <a:t>vs. </a:t>
            </a:r>
            <a:r>
              <a:rPr lang="ru-RU" sz="3600" b="1" dirty="0">
                <a:solidFill>
                  <a:srgbClr val="0070C0"/>
                </a:solidFill>
              </a:rPr>
              <a:t>Относительные </a:t>
            </a:r>
            <a:r>
              <a:rPr lang="ru-RU" sz="3600" b="1" dirty="0"/>
              <a:t>единицы измерения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0" y="5817159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https://webref.ru/css/value/size</a:t>
            </a:r>
            <a:endParaRPr lang="ru-RU" sz="2000" b="1" dirty="0"/>
          </a:p>
          <a:p>
            <a:pPr algn="ctr"/>
            <a:r>
              <a:rPr lang="en-US" sz="2000" b="1" dirty="0">
                <a:hlinkClick r:id="rId3"/>
              </a:rPr>
              <a:t>https://webref.ru/course/css-basics/size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31504" y="1386066"/>
            <a:ext cx="1568058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3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px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4800" b="1" dirty="0"/>
              <a:t>5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  <a:p>
            <a:r>
              <a:rPr lang="ru-RU" sz="4800" b="1" dirty="0"/>
              <a:t>12</a:t>
            </a:r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cm</a:t>
            </a:r>
          </a:p>
          <a:p>
            <a:r>
              <a:rPr lang="ru-RU" sz="4800" b="1" dirty="0"/>
              <a:t>24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pt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386066"/>
            <a:ext cx="1744388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50</a:t>
            </a:r>
            <a:r>
              <a:rPr lang="en-US" sz="4800" b="1" dirty="0">
                <a:solidFill>
                  <a:srgbClr val="0070C0"/>
                </a:solidFill>
              </a:rPr>
              <a:t>%</a:t>
            </a:r>
          </a:p>
          <a:p>
            <a:r>
              <a:rPr lang="ru-RU" sz="4800" b="1" dirty="0"/>
              <a:t>30</a:t>
            </a:r>
            <a:r>
              <a:rPr lang="en-US" sz="4800" b="1" dirty="0" err="1">
                <a:solidFill>
                  <a:srgbClr val="0070C0"/>
                </a:solidFill>
              </a:rPr>
              <a:t>vw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100</a:t>
            </a:r>
            <a:r>
              <a:rPr lang="en-US" sz="4800" b="1" dirty="0" err="1">
                <a:solidFill>
                  <a:srgbClr val="0070C0"/>
                </a:solidFill>
              </a:rPr>
              <a:t>vh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ru-RU" sz="4800" b="1" dirty="0"/>
              <a:t>3</a:t>
            </a:r>
            <a:r>
              <a:rPr lang="en-US" sz="4800" b="1" dirty="0">
                <a:solidFill>
                  <a:srgbClr val="0070C0"/>
                </a:solidFill>
              </a:rPr>
              <a:t>rem</a:t>
            </a:r>
          </a:p>
          <a:p>
            <a:r>
              <a:rPr lang="en-US" sz="4800" b="1" dirty="0"/>
              <a:t>…</a:t>
            </a:r>
            <a:endParaRPr lang="ru-RU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24192" y="1509177"/>
            <a:ext cx="3096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</a:t>
            </a:r>
            <a:r>
              <a:rPr lang="en-US" sz="2800" dirty="0"/>
              <a:t> </a:t>
            </a:r>
            <a:r>
              <a:rPr lang="ru-RU" sz="2800" dirty="0"/>
              <a:t>поддерживает множество </a:t>
            </a:r>
            <a:r>
              <a:rPr lang="ru-RU" sz="2800" b="1" dirty="0"/>
              <a:t>единиц измерения</a:t>
            </a:r>
            <a:r>
              <a:rPr lang="ru-RU" sz="2800" dirty="0"/>
              <a:t>, но все они делятся на две группы: абсолютные и относительные.</a:t>
            </a:r>
          </a:p>
        </p:txBody>
      </p:sp>
    </p:spTree>
    <p:extLst>
      <p:ext uri="{BB962C8B-B14F-4D97-AF65-F5344CB8AC3E}">
        <p14:creationId xmlns:p14="http://schemas.microsoft.com/office/powerpoint/2010/main" val="31470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Абсолютные единицы измерения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74817"/>
              </p:ext>
            </p:extLst>
          </p:nvPr>
        </p:nvGraphicFramePr>
        <p:xfrm>
          <a:off x="2102187" y="1594480"/>
          <a:ext cx="8191500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3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px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CSS</a:t>
                      </a:r>
                      <a:r>
                        <a:rPr lang="en-US" b="1" baseline="0" dirty="0">
                          <a:effectLst/>
                        </a:rPr>
                        <a:t> </a:t>
                      </a:r>
                      <a:r>
                        <a:rPr lang="ru-RU" b="1" dirty="0">
                          <a:effectLst/>
                        </a:rPr>
                        <a:t>Пиксель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in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Дюйм (1 дюйм равен 2,54 см)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cm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Сантиметр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 err="1">
                          <a:effectLst/>
                        </a:rPr>
                        <a:t>pt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Пункт (1 пункт равен 1/72 дюйма)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1" dirty="0">
                          <a:effectLst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997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7607" y="4221088"/>
            <a:ext cx="81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 зависят от размера устройства и плотности точек на нём. Величина заданная при помощи абсолютных единиц измерения будет одинакова на всех устройствах.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343472" y="5757763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5656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455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2188" y="262390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Относительные единицы измерения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61728" y="5715254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966370" y="3054072"/>
          <a:ext cx="8161163" cy="21031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2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vw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ширины области просмотра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vh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высоты области просмотра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>
                          <a:effectLst/>
                        </a:rPr>
                        <a:t>rem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aseline="0" dirty="0">
                          <a:effectLst/>
                        </a:rPr>
                        <a:t>Расчёт выполняется относительно размера </a:t>
                      </a:r>
                      <a:r>
                        <a:rPr lang="en-US" b="1" baseline="0" dirty="0">
                          <a:effectLst/>
                        </a:rPr>
                        <a:t>font-size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uk-UA" baseline="0" dirty="0">
                          <a:effectLst/>
                        </a:rPr>
                        <a:t>заданого для </a:t>
                      </a:r>
                      <a:r>
                        <a:rPr lang="uk-UA" baseline="0" dirty="0" err="1">
                          <a:effectLst/>
                        </a:rPr>
                        <a:t>тега</a:t>
                      </a:r>
                      <a:r>
                        <a:rPr lang="uk-UA" baseline="0" dirty="0">
                          <a:effectLst/>
                        </a:rPr>
                        <a:t> </a:t>
                      </a:r>
                      <a:r>
                        <a:rPr lang="en-US" i="1" baseline="0" dirty="0">
                          <a:effectLst/>
                        </a:rPr>
                        <a:t>&lt;html&gt;</a:t>
                      </a:r>
                      <a:r>
                        <a:rPr lang="en-US" baseline="0" dirty="0">
                          <a:effectLst/>
                        </a:rPr>
                        <a:t>.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682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…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440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966370" y="1331019"/>
          <a:ext cx="8122527" cy="11504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1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82">
                <a:tc>
                  <a:txBody>
                    <a:bodyPr/>
                    <a:lstStyle/>
                    <a:p>
                      <a:pPr algn="r"/>
                      <a:r>
                        <a:rPr lang="ru-RU" b="1" dirty="0">
                          <a:effectLst/>
                        </a:rPr>
                        <a:t>Единица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703">
                <a:tc>
                  <a:txBody>
                    <a:bodyPr/>
                    <a:lstStyle/>
                    <a:p>
                      <a:pPr algn="r" fontAlgn="t"/>
                      <a:r>
                        <a:rPr lang="ru-RU" b="1" dirty="0">
                          <a:effectLst/>
                        </a:rPr>
                        <a:t>%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Рассчитывается,</a:t>
                      </a:r>
                      <a:r>
                        <a:rPr lang="ru-RU" baseline="0" dirty="0">
                          <a:effectLst/>
                        </a:rPr>
                        <a:t> как правило, от значения родительского элемента, но есть множество исключений.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72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704" y="1822172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padding: 5px;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</a:t>
            </a:r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800" dirty="0" err="1">
                <a:solidFill>
                  <a:srgbClr val="C00000"/>
                </a:solidFill>
              </a:rPr>
              <a:t>px</a:t>
            </a:r>
            <a:r>
              <a:rPr lang="en-US" sz="4800" dirty="0">
                <a:solidFill>
                  <a:srgbClr val="C00000"/>
                </a:solidFill>
              </a:rPr>
              <a:t>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5;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0;</a:t>
            </a:r>
            <a:r>
              <a:rPr lang="en-US" sz="4800" b="1" dirty="0">
                <a:solidFill>
                  <a:srgbClr val="00B050"/>
                </a:solidFill>
              </a:rPr>
              <a:t>		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86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Указание единиц измерений -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обязательно!</a:t>
            </a:r>
          </a:p>
        </p:txBody>
      </p:sp>
    </p:spTree>
    <p:extLst>
      <p:ext uri="{BB962C8B-B14F-4D97-AF65-F5344CB8AC3E}">
        <p14:creationId xmlns:p14="http://schemas.microsoft.com/office/powerpoint/2010/main" val="335763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0" y="1459126"/>
            <a:ext cx="645795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</p:spTree>
    <p:extLst>
      <p:ext uri="{BB962C8B-B14F-4D97-AF65-F5344CB8AC3E}">
        <p14:creationId xmlns:p14="http://schemas.microsoft.com/office/powerpoint/2010/main" val="141386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/>
              <a:t>1/</a:t>
            </a:r>
            <a:r>
              <a:rPr lang="en-US" sz="2400" b="1" dirty="0"/>
              <a:t>96 </a:t>
            </a:r>
            <a:r>
              <a:rPr lang="ru-RU" sz="2400" dirty="0"/>
              <a:t>дюйма. 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от физического разрешения конкретного экрана.</a:t>
            </a:r>
          </a:p>
        </p:txBody>
      </p:sp>
      <p:pic>
        <p:nvPicPr>
          <p:cNvPr id="2" name="Picture 2" descr="https://hsto.org/storage2/613/876/096/61387609681df49112c1ed2d519444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641113"/>
            <a:ext cx="6532978" cy="37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6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/>
              <a:t>. </a:t>
            </a:r>
            <a:r>
              <a:rPr lang="en-US" sz="6000" b="1" dirty="0">
                <a:solidFill>
                  <a:srgbClr val="00B0F0"/>
                </a:solidFill>
              </a:rPr>
              <a:t>min</a:t>
            </a:r>
            <a:r>
              <a:rPr lang="ru-RU" sz="6000" b="1" dirty="0">
                <a:solidFill>
                  <a:srgbClr val="00B0F0"/>
                </a:solidFill>
              </a:rPr>
              <a:t>-</a:t>
            </a:r>
            <a:r>
              <a:rPr lang="en-US" sz="6000" b="1" dirty="0"/>
              <a:t>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ru-RU" sz="6000" b="1" dirty="0"/>
              <a:t>ограничения </a:t>
            </a:r>
            <a:br>
              <a:rPr lang="ru-RU" sz="6000" b="1" dirty="0"/>
            </a:br>
            <a:r>
              <a:rPr lang="ru-RU" sz="6000" b="1" dirty="0"/>
              <a:t>ширины и высоты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560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95600" y="620688"/>
            <a:ext cx="748883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568818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Ограничения ширины/высоты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1424" y="1988840"/>
            <a:ext cx="6902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width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max-width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9414" y="3610983"/>
            <a:ext cx="7249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min-height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height</a:t>
            </a:r>
            <a:r>
              <a:rPr lang="en-US" sz="4000" b="1" dirty="0"/>
              <a:t> </a:t>
            </a:r>
            <a:r>
              <a:rPr lang="ru-RU" sz="4000" b="1" dirty="0"/>
              <a:t>≤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max-height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2264" y="1844824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Вариант применения: </a:t>
            </a:r>
            <a:r>
              <a:rPr lang="ru-RU" sz="2000" dirty="0"/>
              <a:t>границы (</a:t>
            </a:r>
            <a:r>
              <a:rPr lang="ru-RU" sz="2000" i="1" dirty="0"/>
              <a:t>свойства: </a:t>
            </a:r>
            <a:r>
              <a:rPr lang="en-US" sz="2000" i="1" dirty="0"/>
              <a:t>min-width, max-width </a:t>
            </a:r>
            <a:r>
              <a:rPr lang="uk-UA" sz="2000" i="1" dirty="0"/>
              <a:t>и </a:t>
            </a:r>
            <a:r>
              <a:rPr lang="uk-UA" sz="2000" i="1" dirty="0" err="1"/>
              <a:t>т.д</a:t>
            </a:r>
            <a:r>
              <a:rPr lang="uk-UA" sz="2000" i="1" dirty="0"/>
              <a:t>.</a:t>
            </a:r>
            <a:r>
              <a:rPr lang="ru-RU" sz="2000" dirty="0"/>
              <a:t>) заданы абсолютными величинами, а высота/ширина – относительными. Что даёт возможность ширине/высоте меняться (адаптироваться, на различных устройствах) но не выходить за допустимые рамки.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81414" y="5233126"/>
            <a:ext cx="7361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Подробнее: </a:t>
            </a:r>
            <a:r>
              <a:rPr lang="ru-RU" sz="2800" b="1" dirty="0">
                <a:hlinkClick r:id="rId2"/>
              </a:rPr>
              <a:t>https://habr.com/ru/post/483634/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813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4.</a:t>
            </a:r>
            <a:r>
              <a:rPr lang="en-US" sz="7200" b="1" dirty="0"/>
              <a:t> CSS</a:t>
            </a:r>
            <a:r>
              <a:rPr lang="ru-RU" sz="7200" b="1" dirty="0"/>
              <a:t>-функция </a:t>
            </a:r>
            <a:r>
              <a:rPr lang="en-US" sz="7200" b="1" dirty="0">
                <a:solidFill>
                  <a:srgbClr val="92D050"/>
                </a:solidFill>
              </a:rPr>
              <a:t>clamp</a:t>
            </a:r>
            <a:r>
              <a:rPr lang="en-US" sz="7200" b="1" dirty="0"/>
              <a:t>()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19701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</a:t>
            </a:r>
            <a:r>
              <a:rPr lang="uk-UA" sz="4400" b="1" dirty="0"/>
              <a:t>-</a:t>
            </a:r>
            <a:r>
              <a:rPr lang="ru-RU" sz="4400" b="1" dirty="0"/>
              <a:t>функция </a:t>
            </a:r>
            <a:r>
              <a:rPr lang="en-US" sz="4400" b="1" dirty="0"/>
              <a:t>clamp()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4268" b="16843"/>
          <a:stretch/>
        </p:blipFill>
        <p:spPr>
          <a:xfrm>
            <a:off x="1127448" y="1757720"/>
            <a:ext cx="9937104" cy="151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2902434" y="6083424"/>
            <a:ext cx="638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ru-RU" b="1" dirty="0">
                <a:hlinkClick r:id="rId3"/>
              </a:rPr>
              <a:t>https://habr.com/ru/company/ruvds/blog/501634/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83632" y="3931628"/>
            <a:ext cx="66247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Позволяет комбинировать единицы измерения для получения эффекта адаптивности. Функция </a:t>
            </a:r>
            <a:r>
              <a:rPr lang="en-US" sz="2200" b="1" dirty="0"/>
              <a:t>clamp() </a:t>
            </a:r>
            <a:r>
              <a:rPr lang="ru-RU" sz="2200" dirty="0"/>
              <a:t>придерживается второго значения, но не выходит за пределы первого и третьего (как минимума и максимума соответственно).</a:t>
            </a:r>
          </a:p>
        </p:txBody>
      </p:sp>
    </p:spTree>
    <p:extLst>
      <p:ext uri="{BB962C8B-B14F-4D97-AF65-F5344CB8AC3E}">
        <p14:creationId xmlns:p14="http://schemas.microsoft.com/office/powerpoint/2010/main" val="1369145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5. Изображения и размеры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89815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Изображения и размеры</a:t>
            </a: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4892081"/>
            <a:ext cx="5694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2"/>
              </a:rPr>
              <a:t>https://webref.ru/css/object-fit</a:t>
            </a:r>
            <a:endParaRPr lang="en-US" sz="1600" b="1" dirty="0"/>
          </a:p>
          <a:p>
            <a:r>
              <a:rPr lang="en-US" sz="1600" b="1" dirty="0">
                <a:hlinkClick r:id="rId3"/>
              </a:rPr>
              <a:t>https://developer.mozilla.org/ru/docs/Web/CSS/object-position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4419963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Свойства</a:t>
            </a:r>
            <a:r>
              <a:rPr lang="uk-UA" sz="2000" b="1" dirty="0"/>
              <a:t> </a:t>
            </a:r>
            <a:r>
              <a:rPr lang="ru-RU" sz="2000" b="1" dirty="0"/>
              <a:t>которые будут полезны: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1700807"/>
            <a:ext cx="55446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 умолчанию размеры изображения задаются разрешением подключаемого файла и не ограничивается размерами родительского тега. Но размеры тега можно задать принудительно. В виде конкретной ширины или ограничения через </a:t>
            </a:r>
            <a:r>
              <a:rPr lang="en-US" sz="2000" b="1" dirty="0"/>
              <a:t>max-width</a:t>
            </a:r>
            <a:r>
              <a:rPr lang="en-US" sz="2000" dirty="0"/>
              <a:t> (</a:t>
            </a:r>
            <a:r>
              <a:rPr lang="en-US" sz="2000" b="1" dirty="0"/>
              <a:t>max-height</a:t>
            </a:r>
            <a:r>
              <a:rPr lang="en-US" sz="2000" dirty="0"/>
              <a:t>), </a:t>
            </a:r>
            <a:r>
              <a:rPr lang="ru-RU" sz="2000" dirty="0"/>
              <a:t>или же задействовав функцию </a:t>
            </a:r>
            <a:r>
              <a:rPr lang="en-US" sz="2000" b="1"/>
              <a:t>clamp()</a:t>
            </a:r>
            <a:r>
              <a:rPr lang="en-US" sz="2000"/>
              <a:t>.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18963" t="10725" r="13489" b="9425"/>
          <a:stretch/>
        </p:blipFill>
        <p:spPr>
          <a:xfrm>
            <a:off x="839416" y="1772816"/>
            <a:ext cx="4493533" cy="381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3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Домашнее</a:t>
            </a:r>
          </a:p>
          <a:p>
            <a:pPr algn="ctr"/>
            <a:r>
              <a:rPr lang="ru-RU" sz="8800" b="1" dirty="0"/>
              <a:t> задание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309965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| </a:t>
            </a:r>
            <a:r>
              <a:rPr lang="uk-UA" sz="3600" b="1" dirty="0"/>
              <a:t>в </a:t>
            </a:r>
            <a:r>
              <a:rPr lang="en-US" sz="3600" b="1" dirty="0"/>
              <a:t>2</a:t>
            </a:r>
            <a:r>
              <a:rPr lang="uk-UA" sz="3600" b="1" dirty="0"/>
              <a:t> </a:t>
            </a:r>
            <a:r>
              <a:rPr lang="ru-RU" sz="3600" b="1" dirty="0"/>
              <a:t>этапа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464152" y="1340768"/>
            <a:ext cx="360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Создайте адаптивный «контейнер» в </a:t>
            </a:r>
            <a:r>
              <a:rPr lang="en-US" sz="2800" b="1" dirty="0"/>
              <a:t>70vw </a:t>
            </a:r>
            <a:r>
              <a:rPr lang="ru-RU" sz="2800" dirty="0"/>
              <a:t>от ширины видимой</a:t>
            </a:r>
            <a:r>
              <a:rPr lang="uk-UA" sz="2800" dirty="0"/>
              <a:t> </a:t>
            </a:r>
            <a:r>
              <a:rPr lang="ru-RU" sz="2800" dirty="0"/>
              <a:t>области</a:t>
            </a:r>
            <a:r>
              <a:rPr lang="uk-UA" sz="2800" dirty="0"/>
              <a:t> браузера</a:t>
            </a:r>
            <a:r>
              <a:rPr lang="ru-RU" sz="2800" dirty="0"/>
              <a:t>, но в рамках </a:t>
            </a:r>
            <a:r>
              <a:rPr lang="uk-UA" sz="2800" dirty="0"/>
              <a:t>от </a:t>
            </a:r>
            <a:r>
              <a:rPr lang="en-US" sz="2800" b="1" dirty="0"/>
              <a:t>500</a:t>
            </a:r>
            <a:r>
              <a:rPr lang="uk-UA" sz="2800" dirty="0"/>
              <a:t> до </a:t>
            </a:r>
            <a:r>
              <a:rPr lang="en-US" sz="2800" b="1" dirty="0"/>
              <a:t>1100</a:t>
            </a:r>
            <a:r>
              <a:rPr lang="uk-UA" sz="2800" dirty="0"/>
              <a:t> </a:t>
            </a:r>
            <a:r>
              <a:rPr lang="ru-RU" sz="2800" dirty="0"/>
              <a:t>пикселей. Внутри него разместите контент как на макете.  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28" y="2044576"/>
            <a:ext cx="3813166" cy="2542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2678956"/>
            <a:ext cx="3996444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67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53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6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78196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Синтаксис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h2</a:t>
            </a:r>
            <a:r>
              <a:rPr lang="en-US" sz="4400" b="1" dirty="0"/>
              <a:t> 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3600400" cy="864096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481166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на языке </a:t>
            </a:r>
            <a:r>
              <a:rPr lang="en-US" sz="2400" b="1" dirty="0"/>
              <a:t>CSS</a:t>
            </a:r>
            <a:r>
              <a:rPr lang="en-US" sz="2400" dirty="0"/>
              <a:t> </a:t>
            </a:r>
            <a:r>
              <a:rPr lang="ru-RU" sz="2400" dirty="0"/>
              <a:t>состоит из стилевых правил, каждое правило содержит </a:t>
            </a:r>
            <a:r>
              <a:rPr lang="ru-RU" sz="2400" b="1" dirty="0"/>
              <a:t>селектор</a:t>
            </a:r>
            <a:r>
              <a:rPr lang="ru-RU" sz="2400" dirty="0"/>
              <a:t> (указание на то какие теги необходимо оформить эти правилом) и набор </a:t>
            </a:r>
            <a:r>
              <a:rPr lang="ru-RU" sz="2400" b="1" dirty="0"/>
              <a:t>стилевых свойств</a:t>
            </a:r>
            <a:r>
              <a:rPr lang="ru-RU" sz="2400" dirty="0"/>
              <a:t>, которые и задают оформление (на примере </a:t>
            </a:r>
            <a:r>
              <a:rPr lang="en-US" sz="2400" b="1" i="1" dirty="0"/>
              <a:t>color</a:t>
            </a:r>
            <a:r>
              <a:rPr lang="en-US" sz="2400" dirty="0"/>
              <a:t>, </a:t>
            </a:r>
            <a:r>
              <a:rPr lang="en-US" sz="2400" b="1" i="1" dirty="0"/>
              <a:t>font-size</a:t>
            </a:r>
            <a:r>
              <a:rPr lang="en-US" sz="2400" i="1" dirty="0"/>
              <a:t> </a:t>
            </a:r>
            <a:r>
              <a:rPr lang="ru-RU" sz="2400" i="1" dirty="0"/>
              <a:t>и др.</a:t>
            </a:r>
            <a:r>
              <a:rPr lang="ru-RU" sz="2400" dirty="0"/>
              <a:t>).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30001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/>
              <a:t>Типографика</a:t>
            </a:r>
            <a:r>
              <a:rPr lang="ru-RU" sz="3300" b="1" dirty="0"/>
              <a:t> –наука о шрифтах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340768"/>
            <a:ext cx="2640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err="1">
                <a:solidFill>
                  <a:srgbClr val="00B050"/>
                </a:solidFill>
              </a:rPr>
              <a:t>типографике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https://youtu.be/Bq76TtKO_-s</a:t>
            </a:r>
            <a:endParaRPr lang="uk-UA" sz="2800" b="1" dirty="0"/>
          </a:p>
        </p:txBody>
      </p:sp>
      <p:pic>
        <p:nvPicPr>
          <p:cNvPr id="2" name="Picture 2" descr="https://storage.googleapis.com/spec-host-backup/mio-design%2Fassets%2F0BzCQdutE8gumVE9NYmg5cU83N2s%2Fanatom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9" y="1529282"/>
            <a:ext cx="6823771" cy="3411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2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</a:t>
            </a:r>
            <a:r>
              <a:rPr lang="en-US" sz="6000" b="1" dirty="0"/>
              <a:t>. CSS Box Model</a:t>
            </a:r>
          </a:p>
          <a:p>
            <a:pPr algn="ctr"/>
            <a:r>
              <a:rPr lang="ru-RU" sz="3600" b="1" dirty="0"/>
              <a:t>или </a:t>
            </a:r>
          </a:p>
          <a:p>
            <a:pPr algn="ctr"/>
            <a:r>
              <a:rPr lang="ru-RU" sz="6000" b="1" dirty="0"/>
              <a:t>О размерах элемента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7924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89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  <a:r>
              <a:rPr lang="ru-RU" sz="3600" b="1" dirty="0"/>
              <a:t> на практике</a:t>
            </a:r>
            <a:endParaRPr lang="en-US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481147"/>
            <a:ext cx="5792761" cy="4104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7320136" y="1340768"/>
            <a:ext cx="4248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Подготовьте разметку на основе таких команд </a:t>
            </a:r>
            <a:r>
              <a:rPr lang="en-US" sz="2400" b="1" dirty="0"/>
              <a:t>Emmet</a:t>
            </a:r>
            <a:r>
              <a:rPr lang="en-US" sz="2400" dirty="0"/>
              <a:t>’</a:t>
            </a:r>
            <a:r>
              <a:rPr lang="uk-UA" sz="2400" dirty="0"/>
              <a:t>а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 err="1"/>
              <a:t>VSCode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uk-UA" sz="2400" dirty="0"/>
              <a:t>команд</a:t>
            </a:r>
            <a:r>
              <a:rPr lang="ru-RU" sz="2400" dirty="0"/>
              <a:t>ы выполняются по одной</a:t>
            </a:r>
            <a:r>
              <a:rPr lang="en-US" sz="2400" dirty="0"/>
              <a:t>)</a:t>
            </a:r>
          </a:p>
          <a:p>
            <a:endParaRPr lang="ru-RU" sz="2400" dirty="0"/>
          </a:p>
          <a:p>
            <a:r>
              <a:rPr lang="en-US" sz="2400" dirty="0"/>
              <a:t>1)</a:t>
            </a:r>
            <a:r>
              <a:rPr lang="uk-UA" sz="2400" dirty="0"/>
              <a:t>Каркас </a:t>
            </a:r>
            <a:r>
              <a:rPr lang="en-US" sz="2400" dirty="0"/>
              <a:t>HTML</a:t>
            </a:r>
            <a:r>
              <a:rPr lang="uk-UA" sz="2400" dirty="0"/>
              <a:t>-</a:t>
            </a:r>
            <a:r>
              <a:rPr lang="uk-UA" sz="2400" dirty="0" err="1"/>
              <a:t>разметки</a:t>
            </a:r>
            <a:r>
              <a:rPr lang="en-US" sz="2400" dirty="0"/>
              <a:t>;</a:t>
            </a:r>
            <a:endParaRPr lang="uk-UA" sz="2400" dirty="0"/>
          </a:p>
          <a:p>
            <a:endParaRPr lang="en-US" sz="2400" dirty="0"/>
          </a:p>
          <a:p>
            <a:r>
              <a:rPr lang="en-US" sz="2400" dirty="0"/>
              <a:t>2) </a:t>
            </a:r>
            <a:r>
              <a:rPr lang="uk-UA" sz="2400" dirty="0"/>
              <a:t>Один заголовок </a:t>
            </a:r>
            <a:r>
              <a:rPr lang="en-US" sz="2400" b="1" dirty="0"/>
              <a:t>&lt;h1&gt; </a:t>
            </a:r>
            <a:r>
              <a:rPr lang="uk-UA" sz="2400" dirty="0"/>
              <a:t>с 10-ю словами;</a:t>
            </a:r>
          </a:p>
          <a:p>
            <a:endParaRPr lang="uk-UA" sz="2400" dirty="0"/>
          </a:p>
          <a:p>
            <a:r>
              <a:rPr lang="uk-UA" sz="2400" dirty="0"/>
              <a:t>3) </a:t>
            </a:r>
            <a:r>
              <a:rPr lang="uk-UA" sz="2400" dirty="0" err="1"/>
              <a:t>Пять</a:t>
            </a:r>
            <a:r>
              <a:rPr lang="uk-UA" sz="2400" dirty="0"/>
              <a:t> </a:t>
            </a:r>
            <a:r>
              <a:rPr lang="uk-UA" sz="2400" dirty="0" err="1"/>
              <a:t>блоков</a:t>
            </a:r>
            <a:r>
              <a:rPr lang="ru-RU" sz="2400" dirty="0"/>
              <a:t> </a:t>
            </a:r>
            <a:r>
              <a:rPr lang="en-US" sz="2400" b="1" dirty="0"/>
              <a:t>&lt;div&gt; </a:t>
            </a:r>
            <a:r>
              <a:rPr lang="uk-UA" sz="2400" dirty="0"/>
              <a:t>с </a:t>
            </a:r>
            <a:r>
              <a:rPr lang="en-US" sz="2400" dirty="0"/>
              <a:t>200</a:t>
            </a:r>
            <a:r>
              <a:rPr lang="uk-UA" sz="2400" dirty="0"/>
              <a:t>-ю словами </a:t>
            </a:r>
            <a:r>
              <a:rPr lang="ru-RU" sz="2400" dirty="0"/>
              <a:t>каждый.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64301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287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111" y="908720"/>
            <a:ext cx="6265953" cy="386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104112" y="1340768"/>
            <a:ext cx="4104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Box Model </a:t>
            </a:r>
            <a:r>
              <a:rPr lang="en-US" sz="2800" dirty="0"/>
              <a:t>- </a:t>
            </a:r>
            <a:r>
              <a:rPr lang="ru-RU" sz="2800" dirty="0"/>
              <a:t>описание размерностей элемента</a:t>
            </a:r>
            <a:r>
              <a:rPr lang="en-US" sz="2800" dirty="0"/>
              <a:t>: </a:t>
            </a:r>
            <a:r>
              <a:rPr lang="ru-RU" sz="2800" dirty="0"/>
              <a:t>высоты</a:t>
            </a:r>
            <a:r>
              <a:rPr lang="en-US" sz="2800" dirty="0"/>
              <a:t> - </a:t>
            </a:r>
            <a:r>
              <a:rPr lang="en-US" sz="2800" b="1" dirty="0"/>
              <a:t>height</a:t>
            </a:r>
            <a:r>
              <a:rPr lang="ru-RU" sz="2800" dirty="0"/>
              <a:t>, ширины</a:t>
            </a:r>
            <a:r>
              <a:rPr lang="en-US" sz="2800" dirty="0"/>
              <a:t> - </a:t>
            </a:r>
            <a:r>
              <a:rPr lang="en-US" sz="2800" b="1" dirty="0"/>
              <a:t>width</a:t>
            </a:r>
            <a:r>
              <a:rPr lang="ru-RU" sz="2800" dirty="0"/>
              <a:t>, отступов</a:t>
            </a:r>
            <a:r>
              <a:rPr lang="en-US" sz="2800" dirty="0"/>
              <a:t> (</a:t>
            </a:r>
            <a:r>
              <a:rPr lang="ru-RU" sz="2800" dirty="0"/>
              <a:t>внутренних – </a:t>
            </a:r>
            <a:r>
              <a:rPr lang="en-US" sz="2800" b="1" dirty="0"/>
              <a:t>padding</a:t>
            </a:r>
            <a:r>
              <a:rPr lang="en-US" sz="2800" dirty="0"/>
              <a:t>, </a:t>
            </a:r>
            <a:r>
              <a:rPr lang="ru-RU" sz="2800" dirty="0"/>
              <a:t>внешних - </a:t>
            </a:r>
            <a:r>
              <a:rPr lang="en-US" sz="2800" b="1" dirty="0"/>
              <a:t>margin</a:t>
            </a:r>
            <a:r>
              <a:rPr lang="en-US" sz="2800" dirty="0"/>
              <a:t>)</a:t>
            </a:r>
            <a:r>
              <a:rPr lang="ru-RU" sz="2800" dirty="0"/>
              <a:t>, рамки</a:t>
            </a:r>
            <a:r>
              <a:rPr lang="en-US" sz="2800" dirty="0"/>
              <a:t> – </a:t>
            </a:r>
            <a:r>
              <a:rPr lang="en-US" sz="2800" b="1" dirty="0"/>
              <a:t>border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31505" y="4973841"/>
            <a:ext cx="376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3"/>
              </a:rPr>
              <a:t>https://webref.ru/css/type/size</a:t>
            </a:r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166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Box Model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05" y="5326234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4"/>
              </a:rPr>
              <a:t>https://webref.ru/css/type/margin</a:t>
            </a:r>
            <a:endParaRPr lang="uk-UA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31505" y="5726101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5"/>
              </a:rPr>
              <a:t>https://webref.ru/css/type/</a:t>
            </a:r>
            <a:r>
              <a:rPr lang="en-US" b="1" dirty="0">
                <a:hlinkClick r:id="rId5"/>
              </a:rPr>
              <a:t>padding</a:t>
            </a:r>
            <a:endParaRPr lang="uk-UA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31504" y="6125969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6"/>
              </a:rPr>
              <a:t>https://webref.ru/css/type/</a:t>
            </a:r>
            <a:r>
              <a:rPr lang="en-US" b="1" dirty="0">
                <a:hlinkClick r:id="rId6"/>
              </a:rPr>
              <a:t>border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6469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711624" y="1412776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7368" y="2106823"/>
            <a:ext cx="23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margin: 10px; 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3712" y="1445568"/>
            <a:ext cx="3447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margin-top: 10px;</a:t>
            </a:r>
          </a:p>
          <a:p>
            <a:r>
              <a:rPr lang="en-US" sz="2800" b="1" dirty="0"/>
              <a:t>margin-right: 10px;</a:t>
            </a:r>
          </a:p>
          <a:p>
            <a:r>
              <a:rPr lang="en-US" sz="2800" b="1" dirty="0"/>
              <a:t>margin-bottom: 10px;</a:t>
            </a:r>
          </a:p>
          <a:p>
            <a:r>
              <a:rPr lang="en-US" sz="2800" b="1" dirty="0"/>
              <a:t>margin-left: 10px;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64152" y="1124744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Отступы</a:t>
            </a:r>
            <a:r>
              <a:rPr lang="en-US" sz="2200" dirty="0"/>
              <a:t> (</a:t>
            </a:r>
            <a:r>
              <a:rPr lang="ru-RU" sz="2200" dirty="0"/>
              <a:t>как </a:t>
            </a:r>
            <a:r>
              <a:rPr lang="en-US" sz="2200" b="1" dirty="0"/>
              <a:t>padding</a:t>
            </a:r>
            <a:r>
              <a:rPr lang="en-US" sz="2200" dirty="0"/>
              <a:t> </a:t>
            </a:r>
            <a:r>
              <a:rPr lang="ru-RU" sz="2200" dirty="0"/>
              <a:t>так и </a:t>
            </a:r>
            <a:r>
              <a:rPr lang="en-US" sz="2200" b="1" dirty="0"/>
              <a:t>margin</a:t>
            </a:r>
            <a:r>
              <a:rPr lang="en-US" sz="2200" dirty="0"/>
              <a:t>)</a:t>
            </a:r>
            <a:r>
              <a:rPr lang="ru-RU" sz="2200" dirty="0"/>
              <a:t> можно задать для каждой стороны в отдельности</a:t>
            </a:r>
            <a:r>
              <a:rPr lang="en-US" sz="2200" dirty="0"/>
              <a:t>. </a:t>
            </a:r>
            <a:r>
              <a:rPr lang="ru-RU" sz="2200" dirty="0"/>
              <a:t>Свойство </a:t>
            </a:r>
            <a:r>
              <a:rPr lang="en-US" sz="2200" b="1" dirty="0"/>
              <a:t>border</a:t>
            </a:r>
            <a:r>
              <a:rPr lang="en-US" sz="2200" dirty="0"/>
              <a:t> </a:t>
            </a:r>
            <a:r>
              <a:rPr lang="ru-RU" sz="2200" dirty="0"/>
              <a:t>также возможно установить для каждой стороны отдельно.</a:t>
            </a:r>
            <a:r>
              <a:rPr lang="en-US" sz="2200" dirty="0"/>
              <a:t> </a:t>
            </a:r>
            <a:r>
              <a:rPr lang="ru-RU" sz="2200" dirty="0"/>
              <a:t>Есть возможность задать сразу четыре значения через пробел (</a:t>
            </a:r>
            <a:r>
              <a:rPr lang="en-US" sz="2200" b="1" dirty="0"/>
              <a:t>top, right, bottom, left</a:t>
            </a:r>
            <a:r>
              <a:rPr lang="ru-RU" sz="2200" dirty="0"/>
              <a:t>)</a:t>
            </a:r>
            <a:r>
              <a:rPr lang="en-US" sz="2200" dirty="0"/>
              <a:t>. </a:t>
            </a:r>
            <a:r>
              <a:rPr lang="ru-RU" sz="2200" dirty="0"/>
              <a:t>А также для левого и правого отступа </a:t>
            </a:r>
            <a:r>
              <a:rPr lang="en-US" sz="2200" dirty="0"/>
              <a:t>margin </a:t>
            </a:r>
            <a:r>
              <a:rPr lang="ru-RU" sz="2200" dirty="0"/>
              <a:t>есть возможность задать автоматических расчёт отступов при помощи значения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auto</a:t>
            </a:r>
            <a:r>
              <a:rPr lang="en-US" sz="2200" dirty="0"/>
              <a:t>.</a:t>
            </a:r>
            <a:endParaRPr lang="ru-RU" sz="22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383925" y="3717032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5360" y="4504474"/>
            <a:ext cx="30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margin: 10px 20px 30px 40px; 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6309" y="3920276"/>
            <a:ext cx="2977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margin-top: 10px;</a:t>
            </a:r>
          </a:p>
          <a:p>
            <a:r>
              <a:rPr lang="en-US" sz="2400" b="1" dirty="0"/>
              <a:t>margin-right: 20px;</a:t>
            </a:r>
          </a:p>
          <a:p>
            <a:r>
              <a:rPr lang="en-US" sz="2400" b="1" dirty="0"/>
              <a:t>margin-bottom: 30px;</a:t>
            </a:r>
          </a:p>
          <a:p>
            <a:r>
              <a:rPr lang="en-US" sz="2400" b="1" dirty="0"/>
              <a:t>margin-left: 40px;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9115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4200086"/>
            <a:ext cx="1029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/>
              <a:t>box-sizing: border-box </a:t>
            </a:r>
            <a:r>
              <a:rPr lang="en-US" sz="2400" dirty="0"/>
              <a:t>– </a:t>
            </a:r>
            <a:r>
              <a:rPr lang="ru-RU" sz="2400" dirty="0"/>
              <a:t>задаёт альтернативный вариант расчёта размерности элемента, при котором в заданную ширину (и/или высотку) должны входить не только контент, но и внутренние отступы</a:t>
            </a:r>
            <a:r>
              <a:rPr lang="en-US" sz="2400" dirty="0"/>
              <a:t> (</a:t>
            </a:r>
            <a:r>
              <a:rPr lang="en-US" sz="2400" b="1" dirty="0"/>
              <a:t>padding</a:t>
            </a:r>
            <a:r>
              <a:rPr lang="en-US" sz="2400" dirty="0"/>
              <a:t>)</a:t>
            </a:r>
            <a:r>
              <a:rPr lang="ru-RU" sz="2400" dirty="0"/>
              <a:t> и рамка</a:t>
            </a:r>
            <a:r>
              <a:rPr lang="en-US" sz="2400" dirty="0"/>
              <a:t> (</a:t>
            </a:r>
            <a:r>
              <a:rPr lang="en-US" sz="2400" b="1" dirty="0"/>
              <a:t>border</a:t>
            </a:r>
            <a:r>
              <a:rPr lang="en-US" sz="2400" dirty="0"/>
              <a:t>)</a:t>
            </a:r>
            <a:r>
              <a:rPr lang="ru-RU" sz="2400" dirty="0"/>
              <a:t>, т.е. </a:t>
            </a:r>
            <a:r>
              <a:rPr lang="ru-RU" sz="2400" b="1" dirty="0"/>
              <a:t>весь блок целиком </a:t>
            </a:r>
            <a:r>
              <a:rPr lang="ru-RU" sz="2400" dirty="0"/>
              <a:t>(</a:t>
            </a:r>
            <a:r>
              <a:rPr lang="en-US" sz="2400" b="1" dirty="0"/>
              <a:t>margin</a:t>
            </a:r>
            <a:r>
              <a:rPr lang="en-US" sz="2400" dirty="0"/>
              <a:t>  </a:t>
            </a:r>
            <a:r>
              <a:rPr lang="ru-RU" sz="2400" dirty="0"/>
              <a:t>не входит в размеры блока). 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124744"/>
            <a:ext cx="7056784" cy="2565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926079" y="6279703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3"/>
              </a:rPr>
              <a:t>https://webref.ru/css/box-sizing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88854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1744" y="5603031"/>
            <a:ext cx="5715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https://webref.ru/css/box-sizing</a:t>
            </a:r>
            <a:endParaRPr lang="uk-UA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1844824"/>
            <a:ext cx="356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box-sizing:content-box</a:t>
            </a:r>
            <a:endParaRPr lang="en-US" sz="2800" b="1" dirty="0">
              <a:solidFill>
                <a:srgbClr val="0070C0"/>
              </a:solidFill>
            </a:endParaRPr>
          </a:p>
          <a:p>
            <a:pPr algn="ctr"/>
            <a:r>
              <a:rPr lang="en-US" sz="2000" b="1" dirty="0"/>
              <a:t>(</a:t>
            </a:r>
            <a:r>
              <a:rPr lang="ru-RU" sz="2000" b="1" dirty="0"/>
              <a:t>по умолчанию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endParaRPr lang="uk-UA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727848" y="1866528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5963714" y="1844824"/>
            <a:ext cx="3515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endParaRPr lang="uk-UA" sz="28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3863878"/>
            <a:ext cx="342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</a:rPr>
              <a:t>box-sizing:border-box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295800" y="3873460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447928" y="3863878"/>
            <a:ext cx="636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width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B0F0"/>
                </a:solidFill>
              </a:rPr>
              <a:t>content-width</a:t>
            </a:r>
            <a:r>
              <a:rPr lang="en-US" sz="2800" dirty="0"/>
              <a:t> +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padding</a:t>
            </a:r>
            <a:r>
              <a:rPr lang="en-US" sz="2800" dirty="0"/>
              <a:t> + </a:t>
            </a:r>
            <a:r>
              <a:rPr lang="en-US" sz="2800" b="1" dirty="0">
                <a:solidFill>
                  <a:srgbClr val="00B050"/>
                </a:solidFill>
              </a:rPr>
              <a:t>border</a:t>
            </a:r>
            <a:endParaRPr lang="uk-UA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0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4699</TotalTime>
  <Words>1169</Words>
  <Application>Microsoft Office PowerPoint</Application>
  <PresentationFormat>Широкий екран</PresentationFormat>
  <Paragraphs>162</Paragraphs>
  <Slides>30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30</vt:i4>
      </vt:variant>
    </vt:vector>
  </HeadingPairs>
  <TitlesOfParts>
    <vt:vector size="33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625</cp:revision>
  <dcterms:created xsi:type="dcterms:W3CDTF">2014-11-20T09:08:59Z</dcterms:created>
  <dcterms:modified xsi:type="dcterms:W3CDTF">2021-02-09T21:27:34Z</dcterms:modified>
</cp:coreProperties>
</file>