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380" r:id="rId2"/>
    <p:sldId id="348" r:id="rId3"/>
    <p:sldId id="349" r:id="rId4"/>
    <p:sldId id="350" r:id="rId5"/>
    <p:sldId id="382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4" r:id="rId29"/>
    <p:sldId id="375" r:id="rId30"/>
    <p:sldId id="377" r:id="rId31"/>
    <p:sldId id="376" r:id="rId32"/>
    <p:sldId id="381" r:id="rId33"/>
    <p:sldId id="378" r:id="rId34"/>
    <p:sldId id="379" r:id="rId3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0"/>
            <p14:sldId id="348"/>
            <p14:sldId id="349"/>
            <p14:sldId id="350"/>
            <p14:sldId id="382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  <p14:sldId id="375"/>
            <p14:sldId id="377"/>
            <p14:sldId id="376"/>
            <p14:sldId id="381"/>
            <p14:sldId id="378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109" d="100"/>
          <a:sy n="109" d="100"/>
        </p:scale>
        <p:origin x="648" y="1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24.12.2020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003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176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24.12.2020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24.12.2020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24.12.2020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24.12.2020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24.12.2020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24.12.2020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24.12.2020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24.12.2020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24.12.2020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24.12.2020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24.12.2020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24.12.2020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live.ru/css/nikto-ne-znaet-css-specifichnost-ne-kaskad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ebref.ru/css/selector/att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ss4-selectors.com/selector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flukeout.github.io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youtu.be/CDWMSF0nI2A?t=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css-selectors/archive/master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CSS </a:t>
            </a:r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Селекторы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2. </a:t>
            </a:r>
            <a:r>
              <a:rPr lang="ru-RU" sz="7200" b="1" dirty="0" smtClean="0"/>
              <a:t>Сложные селекторы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1199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34485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/>
              <a:t>Сложный </a:t>
            </a:r>
            <a:r>
              <a:rPr lang="ru-RU" sz="4000" b="1" dirty="0"/>
              <a:t>селектор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2144" y="1443548"/>
            <a:ext cx="4129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Сложный </a:t>
            </a:r>
            <a:r>
              <a:rPr lang="ru-RU" sz="2400" dirty="0"/>
              <a:t>селектор позволяет задать правило для тегов которые должны соответствовать нескольким простым </a:t>
            </a:r>
            <a:r>
              <a:rPr lang="ru-RU" sz="2400" dirty="0" smtClean="0"/>
              <a:t>селекторам одновременно, </a:t>
            </a:r>
            <a:r>
              <a:rPr lang="ru-RU" sz="2400" dirty="0"/>
              <a:t>например: </a:t>
            </a:r>
            <a:r>
              <a:rPr lang="ru-RU" sz="2400" i="1" dirty="0">
                <a:solidFill>
                  <a:srgbClr val="0070C0"/>
                </a:solidFill>
              </a:rPr>
              <a:t>иметь два определенных класса</a:t>
            </a:r>
            <a:r>
              <a:rPr lang="ru-RU" sz="2400" dirty="0"/>
              <a:t>, или </a:t>
            </a:r>
            <a:r>
              <a:rPr lang="ru-RU" sz="2400" i="1" dirty="0">
                <a:solidFill>
                  <a:srgbClr val="00B050"/>
                </a:solidFill>
              </a:rPr>
              <a:t>тег должен быть определенного типа и иметь определённый класс</a:t>
            </a:r>
            <a:r>
              <a:rPr lang="ru-RU" sz="24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628800"/>
            <a:ext cx="6083820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1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088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Псевдокласс</a:t>
            </a:r>
            <a:r>
              <a:rPr lang="en-US" sz="3200" b="1" dirty="0" smtClean="0"/>
              <a:t> :</a:t>
            </a:r>
            <a:r>
              <a:rPr lang="en-US" sz="3200" b="1" dirty="0"/>
              <a:t>not</a:t>
            </a:r>
            <a:r>
              <a:rPr lang="en-US" sz="3200" b="1" dirty="0" smtClean="0"/>
              <a:t>()</a:t>
            </a:r>
            <a:endParaRPr lang="en-US" sz="3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919536" y="4201022"/>
            <a:ext cx="83529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Селектор с отрицанием позволит выбрать все теги с классом </a:t>
            </a:r>
            <a:r>
              <a:rPr lang="en-US" sz="2400" b="1" dirty="0"/>
              <a:t>.cat</a:t>
            </a:r>
            <a:r>
              <a:rPr lang="ru-RU" sz="2400" b="1" dirty="0"/>
              <a:t> </a:t>
            </a:r>
            <a:r>
              <a:rPr lang="ru-RU" sz="2400" dirty="0"/>
              <a:t>за исключением тех, которые еще имеют и класс </a:t>
            </a:r>
            <a:r>
              <a:rPr lang="ru-RU" sz="2400" b="1" dirty="0"/>
              <a:t>.</a:t>
            </a:r>
            <a:r>
              <a:rPr lang="en-US" sz="2400" b="1" dirty="0" smtClean="0"/>
              <a:t>dog</a:t>
            </a:r>
            <a:r>
              <a:rPr lang="ru-RU" sz="2400" b="1" dirty="0" smtClean="0"/>
              <a:t> </a:t>
            </a:r>
            <a:r>
              <a:rPr lang="ru-RU" sz="2400" dirty="0" smtClean="0"/>
              <a:t>Селектор </a:t>
            </a:r>
            <a:r>
              <a:rPr lang="ru-RU" sz="2400" dirty="0"/>
              <a:t>отрицания может использоваться и в более сложных выражениях. 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 smtClean="0">
                <a:solidFill>
                  <a:schemeClr val="accent2"/>
                </a:solidFill>
              </a:rPr>
              <a:t>not</a:t>
            </a:r>
            <a:r>
              <a:rPr lang="ru-RU" sz="2400" b="1" dirty="0" smtClean="0">
                <a:solidFill>
                  <a:schemeClr val="accent2"/>
                </a:solidFill>
              </a:rPr>
              <a:t>()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ru-RU" sz="2400" b="1" dirty="0">
                <a:solidFill>
                  <a:schemeClr val="accent2"/>
                </a:solidFill>
              </a:rPr>
              <a:t>принимает только простой селектор!!!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54" y="1196752"/>
            <a:ext cx="6666092" cy="25809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86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5713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Псевдоклассы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75520" y="1988840"/>
            <a:ext cx="9145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Если вы встречаете в </a:t>
            </a:r>
            <a:r>
              <a:rPr lang="en-US" sz="2400" dirty="0"/>
              <a:t>CSS</a:t>
            </a:r>
            <a:r>
              <a:rPr lang="ru-RU" sz="2400" dirty="0"/>
              <a:t>-селекторе конструкцию записанную через </a:t>
            </a:r>
            <a:r>
              <a:rPr lang="ru-RU" sz="2400" dirty="0" smtClean="0"/>
              <a:t>двоеточие, </a:t>
            </a:r>
            <a:r>
              <a:rPr lang="ru-RU" sz="2400" dirty="0"/>
              <a:t>то такую конструкцию называют </a:t>
            </a:r>
            <a:r>
              <a:rPr lang="ru-RU" sz="2400" b="1" dirty="0" err="1"/>
              <a:t>псевдокласс</a:t>
            </a:r>
            <a:r>
              <a:rPr lang="ru-RU" sz="2400" dirty="0"/>
              <a:t>. </a:t>
            </a:r>
            <a:r>
              <a:rPr lang="ru-RU" sz="2400" dirty="0" err="1"/>
              <a:t>Псевдоклассы</a:t>
            </a:r>
            <a:r>
              <a:rPr lang="ru-RU" sz="2400" dirty="0"/>
              <a:t> используют для того, чтобы указать на тег основываюсь на его позиции в документе или динамическое состояние</a:t>
            </a:r>
            <a:r>
              <a:rPr lang="en-US" sz="2400" dirty="0"/>
              <a:t> </a:t>
            </a:r>
            <a:r>
              <a:rPr lang="ru-RU" sz="2400" dirty="0"/>
              <a:t>или на основании других отличительных особенностей.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44899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Селектор:Псевдокласс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{...}</a:t>
            </a:r>
            <a:endParaRPr lang="ru-R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3. </a:t>
            </a:r>
            <a:r>
              <a:rPr lang="ru-RU" sz="6000" b="1" dirty="0" smtClean="0"/>
              <a:t>Комбинированные селекторы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8240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48368" y="4437112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</a:t>
            </a:r>
            <a:r>
              <a:rPr lang="ru-RU" sz="2400" dirty="0" smtClean="0"/>
              <a:t>«соседний» </a:t>
            </a:r>
            <a:r>
              <a:rPr lang="ru-RU" sz="2400" dirty="0"/>
              <a:t>селектор. Он поможет нам выбрать все</a:t>
            </a:r>
            <a:r>
              <a:rPr lang="en-US" sz="2400" dirty="0"/>
              <a:t> </a:t>
            </a:r>
            <a:r>
              <a:rPr lang="ru-RU" sz="2400" dirty="0"/>
              <a:t>теги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которые находятся на одном уровне (прямые потомки одного родителя) и следуют 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</a:t>
            </a:r>
            <a:r>
              <a:rPr lang="uk-UA" sz="3200" b="1" dirty="0" smtClean="0"/>
              <a:t>«</a:t>
            </a:r>
            <a:r>
              <a:rPr lang="ru-RU" sz="3200" b="1" dirty="0" smtClean="0"/>
              <a:t>соседей»</a:t>
            </a:r>
            <a:endParaRPr lang="en-US" sz="32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340768"/>
            <a:ext cx="6445616" cy="23762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2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5560" y="4365104"/>
            <a:ext cx="8316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соседний селектор. Он поможет нам выбрать первый тег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который находятся на одном уровне (прямые потомки одного родителя) и следуют </a:t>
            </a:r>
            <a:r>
              <a:rPr lang="ru-RU" sz="2400" b="1" dirty="0"/>
              <a:t>сразу же </a:t>
            </a:r>
            <a:r>
              <a:rPr lang="ru-RU" sz="2400" dirty="0"/>
              <a:t>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728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</a:t>
            </a:r>
            <a:r>
              <a:rPr lang="en-US" sz="4000" b="1" dirty="0"/>
              <a:t> </a:t>
            </a:r>
            <a:r>
              <a:rPr lang="ru-RU" sz="4000" b="1" dirty="0"/>
              <a:t>первого </a:t>
            </a:r>
            <a:r>
              <a:rPr lang="ru-RU" sz="4000" b="1" dirty="0" smtClean="0"/>
              <a:t>соседа</a:t>
            </a:r>
            <a:endParaRPr lang="en-US" sz="40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36" y="1340768"/>
            <a:ext cx="6552727" cy="24629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3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0956" y="4365104"/>
            <a:ext cx="907300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у него среди родителей есть тег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800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817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Селектор дочерних элементов (просто знак пробела) - когда нужно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ru-RU" sz="2400" b="1" dirty="0" smtClean="0"/>
              <a:t>найти </a:t>
            </a:r>
            <a:r>
              <a:rPr lang="ru-RU" sz="2400" b="1" dirty="0"/>
              <a:t>элемент вложенный в другой элемент</a:t>
            </a:r>
            <a:endParaRPr lang="en-US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220" y="1340769"/>
            <a:ext cx="5841592" cy="2664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6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3552" y="4149080"/>
            <a:ext cx="86409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он </a:t>
            </a:r>
            <a:r>
              <a:rPr lang="ru-RU" sz="2600" b="1" dirty="0"/>
              <a:t>прямой</a:t>
            </a:r>
            <a:r>
              <a:rPr lang="ru-RU" sz="2600" dirty="0"/>
              <a:t> потомок тега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657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Прямой селектор дочерних элементов (знак </a:t>
            </a:r>
            <a:r>
              <a:rPr lang="en-US" sz="2400" b="1" dirty="0"/>
              <a:t>‘&gt;’</a:t>
            </a:r>
            <a:r>
              <a:rPr lang="ru-RU" sz="2400" b="1" dirty="0"/>
              <a:t>) - когда нужно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ru-RU" sz="2400" b="1" dirty="0" smtClean="0"/>
              <a:t>найти </a:t>
            </a:r>
            <a:r>
              <a:rPr lang="ru-RU" sz="2400" b="1" dirty="0"/>
              <a:t>элемент</a:t>
            </a:r>
            <a:r>
              <a:rPr lang="en-US" sz="2400" b="1" dirty="0"/>
              <a:t> –</a:t>
            </a:r>
            <a:r>
              <a:rPr lang="ru-RU" sz="2400" b="1" dirty="0"/>
              <a:t> прямой потомок</a:t>
            </a:r>
            <a:endParaRPr lang="en-US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983" y="1484784"/>
            <a:ext cx="5066034" cy="23040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33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4. </a:t>
            </a:r>
            <a:r>
              <a:rPr lang="ru-RU" sz="6000" b="1" dirty="0" smtClean="0"/>
              <a:t>Порядковый селектор</a:t>
            </a:r>
            <a:endParaRPr lang="en-US" sz="6000" b="1" dirty="0" smtClean="0"/>
          </a:p>
          <a:p>
            <a:pPr algn="ctr"/>
            <a:r>
              <a:rPr lang="en-US" sz="6000" b="1" dirty="0" smtClean="0">
                <a:solidFill>
                  <a:srgbClr val="FFFF00"/>
                </a:solidFill>
              </a:rPr>
              <a:t>:nth-child(n)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326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Селекторы в </a:t>
            </a:r>
            <a:r>
              <a:rPr lang="en-US" sz="4000" b="1" dirty="0" smtClean="0"/>
              <a:t>CSS</a:t>
            </a:r>
            <a:endParaRPr lang="en-US" sz="4000" b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528" y="4005064"/>
            <a:ext cx="9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</a:t>
            </a:r>
            <a:r>
              <a:rPr lang="ru-RU" sz="2800" b="1" dirty="0"/>
              <a:t>селектор</a:t>
            </a:r>
            <a:r>
              <a:rPr lang="ru-RU" sz="2800" dirty="0"/>
              <a:t>, в составе правила, говорит браузеру к каким </a:t>
            </a:r>
            <a:r>
              <a:rPr lang="ru-RU" sz="2800" dirty="0" smtClean="0"/>
              <a:t>тегам</a:t>
            </a:r>
            <a:r>
              <a:rPr lang="en-US" sz="2800" dirty="0" smtClean="0"/>
              <a:t> </a:t>
            </a:r>
            <a:r>
              <a:rPr lang="ru-RU" sz="2800" dirty="0" smtClean="0"/>
              <a:t>необходимо применить правило применить, </a:t>
            </a:r>
            <a:r>
              <a:rPr lang="ru-RU" sz="2800" dirty="0"/>
              <a:t>т.е. задать условие, по которому браузер определит, подходит тег чтобы </a:t>
            </a:r>
            <a:r>
              <a:rPr lang="ru-RU" sz="2800" dirty="0" smtClean="0"/>
              <a:t>применить к нему правило или </a:t>
            </a:r>
            <a:r>
              <a:rPr lang="ru-RU" sz="2800" dirty="0"/>
              <a:t>нет.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235683" y="3081154"/>
            <a:ext cx="7720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h3</a:t>
            </a:r>
            <a:r>
              <a:rPr lang="en-US" sz="4000" b="1" dirty="0" smtClean="0"/>
              <a:t> </a:t>
            </a:r>
            <a:r>
              <a:rPr lang="en-US" sz="4000" b="1" dirty="0"/>
              <a:t>{ </a:t>
            </a:r>
            <a:r>
              <a:rPr lang="en-US" sz="4000" b="1" dirty="0">
                <a:solidFill>
                  <a:srgbClr val="00B050"/>
                </a:solidFill>
              </a:rPr>
              <a:t>color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red</a:t>
            </a:r>
            <a:r>
              <a:rPr lang="en-US" sz="4000" b="1" dirty="0"/>
              <a:t>; </a:t>
            </a:r>
            <a:r>
              <a:rPr lang="en-US" sz="4000" b="1" dirty="0">
                <a:solidFill>
                  <a:srgbClr val="00B050"/>
                </a:solidFill>
              </a:rPr>
              <a:t>margin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16px auto</a:t>
            </a:r>
            <a:r>
              <a:rPr lang="en-US" sz="4000" b="1" dirty="0"/>
              <a:t>; }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2135560" y="153472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css</a:t>
            </a:r>
            <a:r>
              <a:rPr lang="en-US" sz="2000" b="1" dirty="0">
                <a:solidFill>
                  <a:schemeClr val="tx1"/>
                </a:solidFill>
              </a:rPr>
              <a:t>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197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852084" y="714176"/>
            <a:ext cx="33123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&lt;div&gt;</a:t>
            </a:r>
            <a:endParaRPr lang="ru-RU" sz="2200" b="1" dirty="0"/>
          </a:p>
          <a:p>
            <a:pPr lvl="1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&lt;p&gt;text 1&lt;/p&gt;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2&lt;/p&gt;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3&lt;/p&gt;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4&lt;/p&gt;</a:t>
            </a:r>
          </a:p>
          <a:p>
            <a:pPr lvl="1"/>
            <a:r>
              <a:rPr lang="en-US" sz="2200" b="1" dirty="0">
                <a:solidFill>
                  <a:srgbClr val="7030A0"/>
                </a:solidFill>
              </a:rPr>
              <a:t>&lt;p&gt;text 5&lt;/p&gt;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6&lt;/p&gt;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7&lt;/p&gt;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8&lt;/p&gt;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9&lt;/p&gt;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</a:rPr>
              <a:t>&lt;p&gt;text 10&lt;/p&gt;</a:t>
            </a:r>
          </a:p>
          <a:p>
            <a:r>
              <a:rPr lang="en-US" sz="2200" b="1" dirty="0"/>
              <a:t>&lt;/div&gt;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67608" y="764704"/>
            <a:ext cx="410445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p:</a:t>
            </a:r>
            <a:r>
              <a:rPr lang="en-US" b="1" dirty="0">
                <a:solidFill>
                  <a:srgbClr val="FF0000"/>
                </a:solidFill>
              </a:rPr>
              <a:t>nth-child(odd)</a:t>
            </a:r>
            <a:r>
              <a:rPr lang="en-US" dirty="0"/>
              <a:t> {</a:t>
            </a:r>
          </a:p>
          <a:p>
            <a:r>
              <a:rPr lang="en-US" dirty="0"/>
              <a:t>    background: red;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p:</a:t>
            </a:r>
            <a:r>
              <a:rPr lang="en-US" b="1" dirty="0">
                <a:solidFill>
                  <a:srgbClr val="3333CC"/>
                </a:solidFill>
              </a:rPr>
              <a:t>nth-child(even) </a:t>
            </a:r>
            <a:r>
              <a:rPr lang="en-US" dirty="0"/>
              <a:t>{</a:t>
            </a:r>
          </a:p>
          <a:p>
            <a:r>
              <a:rPr lang="en-US" dirty="0"/>
              <a:t>    background: blue;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</a:t>
            </a:r>
            <a:r>
              <a:rPr lang="en-US" dirty="0">
                <a:solidFill>
                  <a:srgbClr val="7030A0"/>
                </a:solidFill>
              </a:rPr>
              <a:t>:</a:t>
            </a:r>
            <a:r>
              <a:rPr lang="en-US" b="1" dirty="0">
                <a:solidFill>
                  <a:srgbClr val="7030A0"/>
                </a:solidFill>
              </a:rPr>
              <a:t>nth-child(5)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background:purple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:first-child</a:t>
            </a:r>
            <a:r>
              <a:rPr lang="en-US" b="1" dirty="0">
                <a:solidFill>
                  <a:srgbClr val="3333CC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orange;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p:</a:t>
            </a:r>
            <a:r>
              <a:rPr lang="en-US" b="1" dirty="0">
                <a:solidFill>
                  <a:srgbClr val="00B050"/>
                </a:solidFill>
              </a:rPr>
              <a:t>last-child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#green;</a:t>
            </a:r>
          </a:p>
          <a:p>
            <a:r>
              <a:rPr lang="en-US" dirty="0"/>
              <a:t>}</a:t>
            </a:r>
          </a:p>
          <a:p>
            <a:endParaRPr lang="en-US" sz="1600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584" y="96461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Порядковый селектор</a:t>
            </a:r>
            <a:endParaRPr lang="en-US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58081" y="5048016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по селектору нашлось более одного элемента, то </a:t>
            </a:r>
            <a:r>
              <a:rPr lang="ru-RU" dirty="0" err="1"/>
              <a:t>псевдокласс</a:t>
            </a:r>
            <a:r>
              <a:rPr lang="ru-RU" dirty="0"/>
              <a:t> </a:t>
            </a:r>
            <a:r>
              <a:rPr lang="en-US" b="1" dirty="0"/>
              <a:t>:nth-child </a:t>
            </a:r>
            <a:r>
              <a:rPr lang="ru-RU" dirty="0"/>
              <a:t>позволяет уточнить порядковые номера элементов (среди потомков его родителя) которые нас интересуют.</a:t>
            </a:r>
            <a:r>
              <a:rPr lang="en-US" dirty="0"/>
              <a:t> </a:t>
            </a:r>
            <a:r>
              <a:rPr lang="en-US" b="1" dirty="0"/>
              <a:t>:first-child </a:t>
            </a:r>
            <a:r>
              <a:rPr lang="ru-RU" dirty="0"/>
              <a:t>и </a:t>
            </a:r>
            <a:r>
              <a:rPr lang="en-US" b="1" dirty="0"/>
              <a:t>:last-child </a:t>
            </a:r>
            <a:r>
              <a:rPr lang="ru-RU" dirty="0"/>
              <a:t>указывают на элемент если он первый или последний потом своего родителя (</a:t>
            </a:r>
            <a:r>
              <a:rPr lang="ru-RU" dirty="0" err="1"/>
              <a:t>соотвественно</a:t>
            </a:r>
            <a:r>
              <a:rPr lang="ru-RU" dirty="0"/>
              <a:t>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94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5. </a:t>
            </a:r>
            <a:r>
              <a:rPr lang="ru-RU" sz="6000" b="1" strike="sngStrike" dirty="0" smtClean="0"/>
              <a:t>Каскадирование</a:t>
            </a:r>
            <a:endParaRPr lang="ru-RU" sz="6000" b="1" strike="sngStrike" dirty="0"/>
          </a:p>
          <a:p>
            <a:pPr algn="ctr"/>
            <a:r>
              <a:rPr lang="ru-RU" sz="6000" b="1" strike="sngStrike" dirty="0"/>
              <a:t>Специфичность</a:t>
            </a:r>
          </a:p>
          <a:p>
            <a:pPr algn="ctr"/>
            <a:r>
              <a:rPr lang="ru-RU" sz="6000" b="1" dirty="0"/>
              <a:t>Как браузер разрешает противоречия?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422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5833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276872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одному тегу могут применятся 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ru-RU" sz="4400" b="1" dirty="0" smtClean="0"/>
              <a:t>несколько </a:t>
            </a:r>
            <a:r>
              <a:rPr lang="ru-RU" sz="4400" b="1" dirty="0"/>
              <a:t>правил, но что 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ru-RU" sz="4400" b="1" dirty="0" smtClean="0"/>
              <a:t>если </a:t>
            </a:r>
            <a:r>
              <a:rPr lang="ru-RU" sz="4400" b="1" dirty="0"/>
              <a:t>они противоречат друг другу?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114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3552" y="188640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 случае противоречия браузер отдаёт предпочтение одному из стилевых </a:t>
            </a:r>
            <a:r>
              <a:rPr lang="ru-RU" sz="2800" b="1" dirty="0" smtClean="0"/>
              <a:t>свойств. </a:t>
            </a:r>
            <a:r>
              <a:rPr lang="ru-RU" sz="2800" b="1" dirty="0"/>
              <a:t>У правил есть приоритеты.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19737" y="1700808"/>
            <a:ext cx="468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Порядок приоритетов такой: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8628" y="2276872"/>
            <a:ext cx="8235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/>
              <a:t>Наибольший приоритет имеют стили описанные прямо в теге в атрибуте </a:t>
            </a:r>
            <a:r>
              <a:rPr lang="en-US" b="1" dirty="0"/>
              <a:t>style=“…”</a:t>
            </a:r>
            <a:r>
              <a:rPr lang="ru-RU" dirty="0"/>
              <a:t>;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ru-RU" dirty="0"/>
              <a:t>Далее следует правила у которых есть селектор по атрибуту </a:t>
            </a:r>
            <a:r>
              <a:rPr lang="en-US" b="1" dirty="0"/>
              <a:t>id</a:t>
            </a:r>
            <a:r>
              <a:rPr lang="ru-RU" dirty="0"/>
              <a:t> т.е. вида </a:t>
            </a:r>
            <a:r>
              <a:rPr lang="en-US" b="1" dirty="0"/>
              <a:t>#report { … }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После этого следуют правила с селекторами по любым другим атрибутам (в том числе и атрибуту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ru-RU" dirty="0"/>
              <a:t>т.е. вида </a:t>
            </a:r>
            <a:r>
              <a:rPr lang="en-US" b="1" dirty="0"/>
              <a:t>.</a:t>
            </a:r>
            <a:r>
              <a:rPr lang="en-US" b="1" dirty="0" err="1"/>
              <a:t>sometype</a:t>
            </a:r>
            <a:r>
              <a:rPr lang="en-US" b="1" dirty="0"/>
              <a:t> { … }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Правила в селекторе которых просто название тега, например </a:t>
            </a:r>
            <a:r>
              <a:rPr lang="en-US" b="1" dirty="0"/>
              <a:t>h1 { … }</a:t>
            </a:r>
            <a:r>
              <a:rPr lang="ru-RU" b="1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4745" y="4479373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Если у нескольких правил одинаковый приоритет, то применяется то, которое встречается последним (т.е. идёт </a:t>
            </a:r>
            <a:r>
              <a:rPr lang="ru-RU" i="1" dirty="0" smtClean="0"/>
              <a:t>ниже, в коде, </a:t>
            </a:r>
            <a:r>
              <a:rPr lang="ru-RU" i="1" dirty="0"/>
              <a:t>чем другие).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593" y="5805264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Команда </a:t>
            </a:r>
            <a:r>
              <a:rPr lang="en-US" sz="1600" b="1" dirty="0"/>
              <a:t>!important </a:t>
            </a:r>
            <a:r>
              <a:rPr lang="ru-RU" sz="1600" dirty="0"/>
              <a:t>записанная после какого-либо из стилевых правил делает его наиболее приоритетным из всех, независимо от того какой селектор применяется.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529191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hlinkClick r:id="rId2"/>
              </a:rPr>
              <a:t>https://</a:t>
            </a:r>
            <a:r>
              <a:rPr lang="ru-RU" b="1" dirty="0" smtClean="0">
                <a:hlinkClick r:id="rId2"/>
              </a:rPr>
              <a:t>css-live.ru/css/nikto-ne-znaet-css-specifichnost-ne-kaskad.html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121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6. </a:t>
            </a:r>
            <a:r>
              <a:rPr lang="ru-RU" sz="6000" b="1" dirty="0" smtClean="0"/>
              <a:t>Немного </a:t>
            </a:r>
            <a:r>
              <a:rPr lang="ru-RU" sz="6000" b="1" dirty="0"/>
              <a:t>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512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3832" y="404664"/>
            <a:ext cx="52917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Воспроизведём оформление компонента на базе готовой </a:t>
            </a:r>
            <a:r>
              <a:rPr lang="en-US" sz="2800" b="1" dirty="0" smtClean="0"/>
              <a:t>HTML-</a:t>
            </a:r>
            <a:r>
              <a:rPr lang="ru-RU" sz="2800" b="1" dirty="0" smtClean="0"/>
              <a:t>разметки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83831" y="2564904"/>
            <a:ext cx="6408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Необходимо воспроизвести </a:t>
            </a:r>
            <a:r>
              <a:rPr lang="ru-RU" sz="3600" dirty="0" smtClean="0"/>
              <a:t>стили макета. </a:t>
            </a:r>
            <a:r>
              <a:rPr lang="ru-RU" sz="3600" b="1" dirty="0"/>
              <a:t>Без внесения изменений в </a:t>
            </a:r>
            <a:r>
              <a:rPr lang="uk-UA" sz="3600" b="1" dirty="0" smtClean="0"/>
              <a:t>файл </a:t>
            </a:r>
            <a:r>
              <a:rPr lang="en-US" sz="3600" b="1" dirty="0" smtClean="0">
                <a:solidFill>
                  <a:srgbClr val="00B050"/>
                </a:solidFill>
              </a:rPr>
              <a:t>index.html</a:t>
            </a:r>
            <a:endParaRPr lang="ru-RU" sz="3600" b="1" dirty="0">
              <a:solidFill>
                <a:srgbClr val="00B05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7914" r="8808" b="1701"/>
          <a:stretch/>
        </p:blipFill>
        <p:spPr>
          <a:xfrm>
            <a:off x="0" y="1"/>
            <a:ext cx="4229580" cy="68580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583830" y="5085184"/>
            <a:ext cx="66967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Откройте проект из каталога (из архива):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-selectors-master/</a:t>
            </a:r>
            <a:r>
              <a:rPr lang="en-US" sz="2800" b="1" dirty="0">
                <a:solidFill>
                  <a:srgbClr val="00B050"/>
                </a:solidFill>
              </a:rPr>
              <a:t>component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9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0373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3078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Узнать о селекторах </a:t>
            </a:r>
            <a:r>
              <a:rPr lang="ru-RU" sz="3600" b="1" dirty="0" smtClean="0"/>
              <a:t>по атрибуту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560756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webref.ru/css/selector/attr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25" y="1340768"/>
            <a:ext cx="4019713" cy="387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08746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575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Новые</a:t>
            </a:r>
            <a:r>
              <a:rPr lang="uk-UA" sz="3600" b="1" dirty="0" smtClean="0"/>
              <a:t> с</a:t>
            </a:r>
            <a:r>
              <a:rPr lang="ru-RU" sz="3600" b="1" dirty="0" err="1" smtClean="0"/>
              <a:t>електоры</a:t>
            </a:r>
            <a:r>
              <a:rPr lang="ru-RU" sz="3600" b="1" dirty="0" smtClean="0"/>
              <a:t> в </a:t>
            </a:r>
            <a:r>
              <a:rPr lang="en-US" sz="3600" b="1" dirty="0" smtClean="0"/>
              <a:t>CSS 4?!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572454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2"/>
              </a:rPr>
              <a:t>https://css4-selectors.com/selectors</a:t>
            </a:r>
            <a:r>
              <a:rPr lang="en-US" sz="3200" b="1" dirty="0" smtClean="0">
                <a:hlinkClick r:id="rId2"/>
              </a:rPr>
              <a:t>/</a:t>
            </a:r>
            <a:endParaRPr lang="ru-RU" sz="3200" b="1" dirty="0"/>
          </a:p>
        </p:txBody>
      </p:sp>
      <p:pic>
        <p:nvPicPr>
          <p:cNvPr id="2" name="Picture 2" descr="https://res.cloudinary.com/practicaldev/image/fetch/s--RQxe_Ww3--/c_limit%2Cf_auto%2Cfl_progressive%2Cq_auto%2Cw_880/https:/thepracticaldev.s3.amazonaws.com/i/jv5izolsa4bf8eflldj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556792"/>
            <a:ext cx="8382000" cy="377190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22269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1. </a:t>
            </a:r>
            <a:r>
              <a:rPr lang="ru-RU" sz="6000" b="1" dirty="0" smtClean="0"/>
              <a:t>Простые</a:t>
            </a:r>
            <a:r>
              <a:rPr lang="en-US" sz="6000" b="1" dirty="0" smtClean="0"/>
              <a:t> </a:t>
            </a:r>
            <a:r>
              <a:rPr lang="ru-RU" sz="6000" b="1" dirty="0" smtClean="0"/>
              <a:t>селекторы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809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207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9301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https://flukeout.github.io/</a:t>
            </a:r>
            <a:endParaRPr lang="ru-RU" sz="2800" b="1" dirty="0"/>
          </a:p>
        </p:txBody>
      </p:sp>
      <p:pic>
        <p:nvPicPr>
          <p:cNvPr id="5" name="Picture 2" descr="http://dl3.joxi.net/drive/2018/10/16/0018/1034/1209354/54/2f54a475f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12192000" cy="4528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5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416" y="764703"/>
            <a:ext cx="2786508" cy="3737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824" y="764704"/>
            <a:ext cx="2786507" cy="3737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4875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36160" y="404664"/>
            <a:ext cx="5159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Задача </a:t>
            </a:r>
            <a:r>
              <a:rPr lang="ru-RU" sz="3600" b="1" dirty="0" smtClean="0"/>
              <a:t>на применение </a:t>
            </a:r>
            <a:r>
              <a:rPr lang="en-US" sz="3600" b="1" dirty="0"/>
              <a:t>CSS </a:t>
            </a:r>
            <a:r>
              <a:rPr lang="ru-RU" sz="3600" b="1" dirty="0" smtClean="0"/>
              <a:t>селекторов</a:t>
            </a:r>
            <a:endParaRPr lang="ru-RU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36160" y="1700808"/>
            <a:ext cx="4032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Возьмите</a:t>
            </a:r>
            <a:r>
              <a:rPr lang="uk-UA" sz="3200" dirty="0" smtClean="0"/>
              <a:t> </a:t>
            </a:r>
            <a:r>
              <a:rPr lang="ru-RU" sz="3200" dirty="0" smtClean="0"/>
              <a:t>заготовленный</a:t>
            </a:r>
            <a:r>
              <a:rPr lang="uk-UA" sz="3200" dirty="0" smtClean="0"/>
              <a:t> шаблон, и </a:t>
            </a:r>
            <a:r>
              <a:rPr lang="ru-RU" sz="3200" dirty="0" smtClean="0"/>
              <a:t>раскрасьте</a:t>
            </a:r>
            <a:r>
              <a:rPr lang="uk-UA" sz="3200" dirty="0" smtClean="0"/>
              <a:t> его в </a:t>
            </a:r>
            <a:r>
              <a:rPr lang="ru-RU" sz="3200" dirty="0" smtClean="0"/>
              <a:t>соответствии</a:t>
            </a:r>
            <a:r>
              <a:rPr lang="uk-UA" sz="3200" dirty="0" smtClean="0"/>
              <a:t> с </a:t>
            </a:r>
            <a:r>
              <a:rPr lang="ru-RU" sz="3200" dirty="0" smtClean="0"/>
              <a:t>инструкцией</a:t>
            </a:r>
            <a:r>
              <a:rPr lang="uk-UA" sz="3200" dirty="0" smtClean="0"/>
              <a:t> в </a:t>
            </a:r>
            <a:r>
              <a:rPr lang="ru-RU" sz="3200" dirty="0" smtClean="0"/>
              <a:t>разметки</a:t>
            </a:r>
            <a:r>
              <a:rPr lang="uk-UA" sz="3200" dirty="0" smtClean="0"/>
              <a:t>. </a:t>
            </a:r>
            <a:endParaRPr lang="ru-RU" sz="3200" dirty="0"/>
          </a:p>
        </p:txBody>
      </p:sp>
      <p:sp>
        <p:nvSpPr>
          <p:cNvPr id="3" name="Стрелка вправо 2"/>
          <p:cNvSpPr/>
          <p:nvPr/>
        </p:nvSpPr>
        <p:spPr>
          <a:xfrm>
            <a:off x="3935760" y="2165379"/>
            <a:ext cx="360040" cy="936104"/>
          </a:xfrm>
          <a:prstGeom prst="rightArrow">
            <a:avLst/>
          </a:prstGeom>
          <a:noFill/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39416" y="5410672"/>
            <a:ext cx="66967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Откройте проект из каталога (из архива):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-selectors-master/</a:t>
            </a:r>
            <a:r>
              <a:rPr lang="en-US" sz="2800" b="1" dirty="0" smtClean="0">
                <a:solidFill>
                  <a:srgbClr val="00B050"/>
                </a:solidFill>
              </a:rPr>
              <a:t>homework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7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4875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6743" y="788511"/>
            <a:ext cx="5159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Реализуйте этот компонент</a:t>
            </a:r>
            <a:endParaRPr lang="ru-RU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12865" y="2265834"/>
            <a:ext cx="40324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 возможности </a:t>
            </a:r>
            <a:r>
              <a:rPr lang="ru-RU" sz="3200" b="1" dirty="0" smtClean="0">
                <a:solidFill>
                  <a:srgbClr val="C00000"/>
                </a:solidFill>
              </a:rPr>
              <a:t>максимально близко к макету.</a:t>
            </a:r>
          </a:p>
          <a:p>
            <a:endParaRPr lang="ru-RU" sz="3200" b="1" dirty="0">
              <a:solidFill>
                <a:srgbClr val="C00000"/>
              </a:solidFill>
            </a:endParaRPr>
          </a:p>
          <a:p>
            <a:r>
              <a:rPr lang="en-US" sz="3200" b="1" dirty="0" smtClean="0"/>
              <a:t>Font Awesome </a:t>
            </a:r>
            <a:r>
              <a:rPr lang="ru-RU" sz="3200" b="1" dirty="0" smtClean="0"/>
              <a:t>и </a:t>
            </a:r>
            <a:r>
              <a:rPr lang="en-US" sz="3200" b="1" dirty="0" smtClean="0"/>
              <a:t>Google Fonts </a:t>
            </a:r>
            <a:r>
              <a:rPr lang="ru-RU" sz="3200" b="1" dirty="0" smtClean="0"/>
              <a:t>вам помогут.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5081" t="3800" r="5455"/>
          <a:stretch/>
        </p:blipFill>
        <p:spPr>
          <a:xfrm>
            <a:off x="0" y="0"/>
            <a:ext cx="587899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1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5508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 err="1" smtClean="0"/>
              <a:t>FlexBox</a:t>
            </a:r>
            <a:r>
              <a:rPr lang="en-US" sz="3300" b="1" dirty="0" smtClean="0"/>
              <a:t> – </a:t>
            </a:r>
            <a:r>
              <a:rPr lang="ru-RU" sz="3300" b="1" dirty="0" smtClean="0"/>
              <a:t>управление размещением элементов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524848"/>
            <a:ext cx="2952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it-IT" sz="2400" b="1" dirty="0" smtClean="0">
                <a:solidFill>
                  <a:srgbClr val="00B050"/>
                </a:solidFill>
              </a:rPr>
              <a:t>FlexBox</a:t>
            </a:r>
            <a:r>
              <a:rPr lang="ru-RU" sz="2400" b="1" dirty="0" smtClean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80526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youtu.be/CDWMSF0nI2A?t=11</a:t>
            </a:r>
            <a:endParaRPr lang="ru-RU" sz="2800" b="1" dirty="0"/>
          </a:p>
        </p:txBody>
      </p:sp>
      <p:pic>
        <p:nvPicPr>
          <p:cNvPr id="1026" name="Picture 2" descr="Результат пошуку зображень за запитом flex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412776"/>
            <a:ext cx="6149270" cy="37849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9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Скачайте шаблоны</a:t>
            </a:r>
            <a:endParaRPr lang="ru-RU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8691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Скачайте архив с шаблонами которые нам понадобятся:</a:t>
            </a:r>
            <a:br>
              <a:rPr lang="ru-RU" sz="2400" b="1" dirty="0" smtClean="0"/>
            </a:br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github.com/filebase-xyz/css-selectors/archive/master.zip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556792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376" y="251938"/>
            <a:ext cx="11225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/>
              <a:t>Немного практики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544" y="5775647"/>
            <a:ext cx="111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Откройте проект из каталога (из архива): </a:t>
            </a: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-selectors-master/</a:t>
            </a:r>
            <a:r>
              <a:rPr lang="en-US" sz="2400" b="1" dirty="0" smtClean="0">
                <a:solidFill>
                  <a:srgbClr val="00B050"/>
                </a:solidFill>
              </a:rPr>
              <a:t>demo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96454"/>
            <a:ext cx="11371917" cy="439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97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 </a:t>
            </a:r>
            <a:r>
              <a:rPr lang="en-US" sz="4000" b="1" dirty="0"/>
              <a:t>CSS </a:t>
            </a:r>
            <a:r>
              <a:rPr lang="ru-RU" sz="4000" b="1" dirty="0"/>
              <a:t>по </a:t>
            </a:r>
            <a:r>
              <a:rPr lang="ru-RU" sz="4000" b="1" dirty="0" smtClean="0"/>
              <a:t>названию</a:t>
            </a:r>
            <a:r>
              <a:rPr lang="en-US" sz="4000" b="1" dirty="0" smtClean="0"/>
              <a:t> (</a:t>
            </a:r>
            <a:r>
              <a:rPr lang="ru-RU" sz="4000" b="1" dirty="0" smtClean="0"/>
              <a:t>типу</a:t>
            </a:r>
            <a:r>
              <a:rPr lang="en-US" sz="4000" b="1" dirty="0" smtClean="0"/>
              <a:t>)</a:t>
            </a:r>
            <a:r>
              <a:rPr lang="ru-RU" sz="4000" b="1" dirty="0" smtClean="0"/>
              <a:t> </a:t>
            </a:r>
            <a:r>
              <a:rPr lang="ru-RU" sz="4000" b="1" dirty="0"/>
              <a:t>тега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27448" y="4730240"/>
            <a:ext cx="10566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Стиль применяется ко всем тегам указанного </a:t>
            </a:r>
            <a:r>
              <a:rPr lang="ru-RU" sz="3200" dirty="0" smtClean="0"/>
              <a:t>типа</a:t>
            </a:r>
            <a:r>
              <a:rPr lang="en-US" sz="3200" dirty="0" smtClean="0"/>
              <a:t> (</a:t>
            </a:r>
            <a:r>
              <a:rPr lang="ru-RU" sz="3200" dirty="0" smtClean="0"/>
              <a:t>имени</a:t>
            </a:r>
            <a:r>
              <a:rPr lang="en-US" sz="3200" dirty="0" smtClean="0"/>
              <a:t>)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556792"/>
            <a:ext cx="7645371" cy="26642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имени </a:t>
            </a:r>
            <a:r>
              <a:rPr lang="ru-RU" sz="3200" b="1" dirty="0" smtClean="0"/>
              <a:t>класса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81630" y="3933056"/>
            <a:ext cx="382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class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bird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552" y="4564285"/>
            <a:ext cx="9073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r>
              <a:rPr lang="ru-RU" sz="2800" b="1" dirty="0"/>
              <a:t>имя-класса </a:t>
            </a:r>
            <a:r>
              <a:rPr lang="en-US" sz="2800" dirty="0"/>
              <a:t>–</a:t>
            </a:r>
            <a:r>
              <a:rPr lang="ru-RU" sz="2800" dirty="0"/>
              <a:t> селектор, который позволяет выбрать теги у которых есть искомый класс. Если у тега несколько классов, то среди имеющихся должен быть искомый.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1043397"/>
            <a:ext cx="6192688" cy="2673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6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атрибуту </a:t>
            </a:r>
            <a:r>
              <a:rPr lang="en-US" sz="3200" b="1" dirty="0"/>
              <a:t>id (</a:t>
            </a:r>
            <a:r>
              <a:rPr lang="ru-RU" sz="3200" b="1" dirty="0"/>
              <a:t>знак </a:t>
            </a:r>
            <a:r>
              <a:rPr lang="en-US" sz="3200" b="1" dirty="0"/>
              <a:t>‘#’)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4496" y="4100196"/>
            <a:ext cx="351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id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tiger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4869160"/>
            <a:ext cx="9073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#</a:t>
            </a:r>
            <a:r>
              <a:rPr lang="ru-RU" sz="2800" b="1" dirty="0"/>
              <a:t>идентификатор </a:t>
            </a:r>
            <a:r>
              <a:rPr lang="en-US" sz="2800" dirty="0"/>
              <a:t>– </a:t>
            </a:r>
            <a:r>
              <a:rPr lang="en-US" sz="2800" dirty="0" err="1"/>
              <a:t>css</a:t>
            </a:r>
            <a:r>
              <a:rPr lang="en-US" sz="2800" dirty="0"/>
              <a:t>-</a:t>
            </a:r>
            <a:r>
              <a:rPr lang="ru-RU" sz="2800" dirty="0"/>
              <a:t>селектор, который позволяет выбрать теги у которых есть атрибут </a:t>
            </a:r>
            <a:r>
              <a:rPr lang="en-US" sz="2800" b="1" dirty="0"/>
              <a:t>id</a:t>
            </a:r>
            <a:r>
              <a:rPr lang="en-US" sz="2800" dirty="0"/>
              <a:t> </a:t>
            </a:r>
            <a:r>
              <a:rPr lang="ru-RU" sz="2800" dirty="0"/>
              <a:t>равный заданному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196752"/>
            <a:ext cx="6552727" cy="23642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32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23934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6087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/>
              <a:t>Тег и множество правил</a:t>
            </a:r>
            <a:endParaRPr lang="ru-RU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3492" y="2420888"/>
            <a:ext cx="10009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Селектор определяет правила по которым браузер определяет теги к которым будет применены стили. 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Тег может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подходить под 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селекторы нескольких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правил одновременно. </a:t>
            </a:r>
          </a:p>
        </p:txBody>
      </p:sp>
    </p:spTree>
    <p:extLst>
      <p:ext uri="{BB962C8B-B14F-4D97-AF65-F5344CB8AC3E}">
        <p14:creationId xmlns:p14="http://schemas.microsoft.com/office/powerpoint/2010/main" val="13148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4600</TotalTime>
  <Words>1023</Words>
  <Application>Microsoft Office PowerPoint</Application>
  <PresentationFormat>Широкоэкранный</PresentationFormat>
  <Paragraphs>132</Paragraphs>
  <Slides>34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Arial</vt:lpstr>
      <vt:lpstr>Calibri</vt:lpstr>
      <vt:lpstr>Courier New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645</cp:revision>
  <dcterms:created xsi:type="dcterms:W3CDTF">2014-11-20T09:08:59Z</dcterms:created>
  <dcterms:modified xsi:type="dcterms:W3CDTF">2020-12-23T22:15:28Z</dcterms:modified>
</cp:coreProperties>
</file>