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49" r:id="rId2"/>
    <p:sldId id="726" r:id="rId3"/>
    <p:sldId id="741" r:id="rId4"/>
    <p:sldId id="707" r:id="rId5"/>
    <p:sldId id="751" r:id="rId6"/>
    <p:sldId id="755" r:id="rId7"/>
    <p:sldId id="722" r:id="rId8"/>
    <p:sldId id="704" r:id="rId9"/>
    <p:sldId id="728" r:id="rId10"/>
    <p:sldId id="705" r:id="rId11"/>
    <p:sldId id="706" r:id="rId12"/>
    <p:sldId id="747" r:id="rId13"/>
    <p:sldId id="708" r:id="rId14"/>
    <p:sldId id="709" r:id="rId15"/>
    <p:sldId id="714" r:id="rId16"/>
    <p:sldId id="673" r:id="rId17"/>
    <p:sldId id="737" r:id="rId18"/>
    <p:sldId id="735" r:id="rId19"/>
    <p:sldId id="733" r:id="rId20"/>
    <p:sldId id="743" r:id="rId21"/>
    <p:sldId id="742" r:id="rId22"/>
    <p:sldId id="729" r:id="rId23"/>
    <p:sldId id="753" r:id="rId24"/>
    <p:sldId id="752" r:id="rId25"/>
    <p:sldId id="750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13131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7F24D55-3CEC-4EC8-94DD-40D4212F5286}"/>
    <pc:docChg chg="custSel modSld">
      <pc:chgData name="Anatoliy Kigel" userId="7432c6c4687b0a9c" providerId="LiveId" clId="{67F24D55-3CEC-4EC8-94DD-40D4212F5286}" dt="2021-02-08T09:14:11.530" v="198" actId="1076"/>
      <pc:docMkLst>
        <pc:docMk/>
      </pc:docMkLst>
      <pc:sldChg chg="modSp mod">
        <pc:chgData name="Anatoliy Kigel" userId="7432c6c4687b0a9c" providerId="LiveId" clId="{67F24D55-3CEC-4EC8-94DD-40D4212F5286}" dt="2021-02-08T09:14:11.530" v="198" actId="1076"/>
        <pc:sldMkLst>
          <pc:docMk/>
          <pc:sldMk cId="3970309085" sldId="707"/>
        </pc:sldMkLst>
        <pc:spChg chg="mod">
          <ac:chgData name="Anatoliy Kigel" userId="7432c6c4687b0a9c" providerId="LiveId" clId="{67F24D55-3CEC-4EC8-94DD-40D4212F5286}" dt="2021-02-08T09:14:11.530" v="198" actId="1076"/>
          <ac:spMkLst>
            <pc:docMk/>
            <pc:sldMk cId="3970309085" sldId="707"/>
            <ac:spMk id="2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4:11.530" v="198" actId="1076"/>
          <ac:spMkLst>
            <pc:docMk/>
            <pc:sldMk cId="3970309085" sldId="707"/>
            <ac:spMk id="7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4:11.530" v="198" actId="1076"/>
          <ac:spMkLst>
            <pc:docMk/>
            <pc:sldMk cId="3970309085" sldId="707"/>
            <ac:spMk id="8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1:08.615" v="139" actId="1036"/>
          <ac:spMkLst>
            <pc:docMk/>
            <pc:sldMk cId="3970309085" sldId="707"/>
            <ac:spMk id="9" creationId="{00000000-0000-0000-0000-000000000000}"/>
          </ac:spMkLst>
        </pc:spChg>
      </pc:sldChg>
      <pc:sldChg chg="modSp mod">
        <pc:chgData name="Anatoliy Kigel" userId="7432c6c4687b0a9c" providerId="LiveId" clId="{67F24D55-3CEC-4EC8-94DD-40D4212F5286}" dt="2021-02-08T09:13:59.482" v="194" actId="1076"/>
        <pc:sldMkLst>
          <pc:docMk/>
          <pc:sldMk cId="3014352394" sldId="751"/>
        </pc:sldMkLst>
        <pc:spChg chg="mod">
          <ac:chgData name="Anatoliy Kigel" userId="7432c6c4687b0a9c" providerId="LiveId" clId="{67F24D55-3CEC-4EC8-94DD-40D4212F5286}" dt="2021-02-08T09:13:59.482" v="194" actId="1076"/>
          <ac:spMkLst>
            <pc:docMk/>
            <pc:sldMk cId="3014352394" sldId="751"/>
            <ac:spMk id="7" creationId="{00000000-0000-0000-0000-000000000000}"/>
          </ac:spMkLst>
        </pc:spChg>
        <pc:spChg chg="mod">
          <ac:chgData name="Anatoliy Kigel" userId="7432c6c4687b0a9c" providerId="LiveId" clId="{67F24D55-3CEC-4EC8-94DD-40D4212F5286}" dt="2021-02-08T09:11:26.495" v="152" actId="20577"/>
          <ac:spMkLst>
            <pc:docMk/>
            <pc:sldMk cId="3014352394" sldId="751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08.02.2021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804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08.02.2021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value/med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aintcodeapp.com/news/ultimate-guide-to-iphone-resolu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Адаптивность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2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</a:t>
            </a:r>
            <a:r>
              <a:rPr lang="en-US" sz="6000" b="1" dirty="0"/>
              <a:t>Viewport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52156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4523636"/>
            <a:ext cx="618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Использовать тег </a:t>
            </a:r>
            <a:r>
              <a:rPr lang="en-US" sz="2400" b="1" dirty="0"/>
              <a:t>meta-viewport</a:t>
            </a:r>
            <a:r>
              <a:rPr lang="ru-RU" sz="2400" dirty="0"/>
              <a:t>, который указывает браузеру, что необходимо ориентироваться на реальные размеры устройства.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4568"/>
            <a:ext cx="2808397" cy="50326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167315" y="2651428"/>
            <a:ext cx="712241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content="width=device-width, initial-scale=1.0"&gt;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Viewport / </a:t>
            </a:r>
            <a:r>
              <a:rPr lang="ru-RU" sz="3600" b="1" dirty="0"/>
              <a:t>Видимая область браузера</a:t>
            </a:r>
            <a:endParaRPr lang="uk-UA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51784" y="1196752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Мобильные браузеры имеют интересный подход к отображению сайтов, который можно назвать «</a:t>
            </a:r>
            <a:r>
              <a:rPr lang="ru-RU" sz="2400" b="1" dirty="0"/>
              <a:t>маленькое окно в большой мир</a:t>
            </a:r>
            <a:r>
              <a:rPr lang="ru-RU" sz="2400" dirty="0"/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182402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Viewport / </a:t>
            </a:r>
            <a:r>
              <a:rPr lang="ru-RU" sz="3600" b="1" dirty="0"/>
              <a:t>Видимая область (область видимости)</a:t>
            </a:r>
            <a:endParaRPr lang="uk-UA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321004"/>
            <a:ext cx="2376264" cy="50919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323597"/>
            <a:ext cx="2376264" cy="50919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5" y="1052736"/>
            <a:ext cx="3949506" cy="5463090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16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</a:t>
            </a:r>
            <a:r>
              <a:rPr lang="ru-RU" sz="6000" b="1" dirty="0" err="1"/>
              <a:t>Медиазапросы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6659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6501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4473" y="716797"/>
            <a:ext cx="4548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CSS Media Queries 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Медиазапросы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4473" y="2347133"/>
            <a:ext cx="396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Разметка хорошо подходящая для больших настольных экранов, на малых экранах начинает вести себя не так хорошо как хотелось.  </a:t>
            </a:r>
            <a:r>
              <a:rPr lang="ru-RU" sz="2000" b="1" dirty="0" err="1"/>
              <a:t>Медизапросы</a:t>
            </a:r>
            <a:r>
              <a:rPr lang="ru-RU" sz="2000" dirty="0"/>
              <a:t> позволяют указать, что на малых разрешениях экрана необходимо применять другие наборы </a:t>
            </a:r>
            <a:r>
              <a:rPr lang="en-US" sz="2000" dirty="0"/>
              <a:t>CSS </a:t>
            </a:r>
            <a:r>
              <a:rPr lang="ru-RU" sz="2000" dirty="0"/>
              <a:t>правил, которые лучше подходят именно для малых устройств.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1013"/>
          <a:stretch/>
        </p:blipFill>
        <p:spPr>
          <a:xfrm>
            <a:off x="0" y="0"/>
            <a:ext cx="614471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10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5720" y="5831685"/>
            <a:ext cx="5436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https://webref.ru/css/value/media</a:t>
            </a:r>
            <a:endParaRPr lang="ru-RU" sz="2800" b="1" dirty="0"/>
          </a:p>
        </p:txBody>
      </p:sp>
      <p:pic>
        <p:nvPicPr>
          <p:cNvPr id="133122" name="Picture 2" descr="http://blog.claricetechnologies.com/wp-content/uploads/2012/12/Clarice-Technologies_CSS.png"/>
          <p:cNvPicPr>
            <a:picLocks noChangeAspect="1" noChangeArrowheads="1"/>
          </p:cNvPicPr>
          <p:nvPr/>
        </p:nvPicPr>
        <p:blipFill rotWithShape="1">
          <a:blip r:embed="rId3" cstate="print"/>
          <a:srcRect l="6182" t="6500" r="6734" b="7800"/>
          <a:stretch/>
        </p:blipFill>
        <p:spPr bwMode="auto">
          <a:xfrm>
            <a:off x="623392" y="1556792"/>
            <a:ext cx="6860348" cy="38884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24192" y="1664444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Медиазапросы</a:t>
            </a:r>
            <a:r>
              <a:rPr lang="ru-RU" sz="2400" dirty="0"/>
              <a:t> позволяют задать критерии по которым будут использовать или не использоваться стилевые правила. Например: на маленьких экранах устанавливать шрифт побольше, а отступы поменьше и т.п.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Media Queries | </a:t>
            </a:r>
            <a:r>
              <a:rPr lang="ru-RU" sz="3200" b="1" dirty="0" err="1"/>
              <a:t>Медиазапросы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0304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4. Категории устройств?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2354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Категории устройств</a:t>
            </a:r>
            <a:r>
              <a:rPr lang="en-US" sz="3200" b="1" dirty="0"/>
              <a:t> </a:t>
            </a:r>
            <a:r>
              <a:rPr lang="ru-RU" sz="3200" b="1" dirty="0"/>
              <a:t>по версии </a:t>
            </a:r>
            <a:r>
              <a:rPr lang="en-US" sz="3200" b="1" dirty="0"/>
              <a:t>Bootstrap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8993" y="5517232"/>
            <a:ext cx="8034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Каждый разработчик волен сам выбирать размеры для использования в </a:t>
            </a:r>
            <a:r>
              <a:rPr lang="ru-RU" sz="2000" dirty="0" err="1"/>
              <a:t>медиазапросах</a:t>
            </a:r>
            <a:r>
              <a:rPr lang="uk-UA" sz="2000" dirty="0"/>
              <a:t>, н</a:t>
            </a:r>
            <a:r>
              <a:rPr lang="ru-RU" sz="2000" dirty="0"/>
              <a:t>о де-факто в качестве стандарта многие используют размеры применяемые в библиотеке </a:t>
            </a:r>
            <a:r>
              <a:rPr lang="en-US" sz="2000" b="1" dirty="0"/>
              <a:t>Bootstrap</a:t>
            </a:r>
            <a:r>
              <a:rPr lang="ru-RU" sz="2000" dirty="0"/>
              <a:t>. 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5" y="980728"/>
            <a:ext cx="11458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5. </a:t>
            </a:r>
            <a:r>
              <a:rPr lang="it-IT" sz="6600" b="1" dirty="0"/>
              <a:t>Mobile First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841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Mobile First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5560" y="5437673"/>
            <a:ext cx="856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Mobile First </a:t>
            </a:r>
            <a:r>
              <a:rPr lang="en-US" sz="2000" dirty="0"/>
              <a:t>– </a:t>
            </a:r>
            <a:r>
              <a:rPr lang="ru-RU" sz="2000" dirty="0"/>
              <a:t>подход при котором первоначально создаётся вёрстка под мобильные устройства, а при помощи </a:t>
            </a:r>
            <a:r>
              <a:rPr lang="ru-RU" sz="2000" dirty="0" err="1"/>
              <a:t>медиазапросов</a:t>
            </a:r>
            <a:r>
              <a:rPr lang="ru-RU" sz="2000" dirty="0"/>
              <a:t> вносятся изменения адаптирующие вёрстку для более крупных устройств</a:t>
            </a:r>
            <a:endParaRPr lang="uk-UA" sz="20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127448" y="1092250"/>
            <a:ext cx="10369152" cy="4242546"/>
            <a:chOff x="1991544" y="1340768"/>
            <a:chExt cx="9001000" cy="3732123"/>
          </a:xfrm>
        </p:grpSpPr>
        <p:pic>
          <p:nvPicPr>
            <p:cNvPr id="5122" name="Picture 2" descr="https://tutorials.codebar.io/html/lesson7/images/respon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544" y="1340768"/>
              <a:ext cx="9001000" cy="373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Стрелка вправо 5"/>
            <p:cNvSpPr/>
            <p:nvPr/>
          </p:nvSpPr>
          <p:spPr>
            <a:xfrm>
              <a:off x="3215680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5663952" y="2708920"/>
              <a:ext cx="360040" cy="64807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72031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8144" y="5622339"/>
            <a:ext cx="715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Всё было хорошо, пока не появились смартфоны</a:t>
            </a:r>
            <a:r>
              <a:rPr lang="en-US" sz="2400" b="1" i="1" dirty="0"/>
              <a:t>..</a:t>
            </a:r>
            <a:r>
              <a:rPr lang="ru-RU" sz="2400" b="1" i="1" dirty="0"/>
              <a:t>.</a:t>
            </a:r>
            <a:r>
              <a:rPr lang="en-US" sz="2400" b="1" i="1" dirty="0"/>
              <a:t> </a:t>
            </a:r>
            <a:r>
              <a:rPr lang="ru-RU" sz="2400" b="1" i="1" dirty="0"/>
              <a:t>и планшеты…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/ Адаптивная вёрстка</a:t>
            </a:r>
          </a:p>
        </p:txBody>
      </p:sp>
      <p:pic>
        <p:nvPicPr>
          <p:cNvPr id="6" name="Picture 2" descr="http://www.inzynix.com/media/images/responsive-webdesign4.png"/>
          <p:cNvPicPr>
            <a:picLocks noChangeAspect="1" noChangeArrowheads="1"/>
          </p:cNvPicPr>
          <p:nvPr/>
        </p:nvPicPr>
        <p:blipFill rotWithShape="1">
          <a:blip r:embed="rId2" cstate="print"/>
          <a:srcRect l="10019" t="16109" r="6617" b="19175"/>
          <a:stretch/>
        </p:blipFill>
        <p:spPr bwMode="auto">
          <a:xfrm>
            <a:off x="2157911" y="1082884"/>
            <a:ext cx="7876177" cy="4339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7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4362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99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CSS Grid </a:t>
            </a:r>
            <a:r>
              <a:rPr lang="ru-RU" sz="4800" b="1" dirty="0"/>
              <a:t>+ Адаптивность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212277"/>
            <a:ext cx="5328592" cy="37379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212277"/>
            <a:ext cx="3816425" cy="3737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Двойная стрелка влево/вправо 11"/>
          <p:cNvSpPr/>
          <p:nvPr/>
        </p:nvSpPr>
        <p:spPr>
          <a:xfrm>
            <a:off x="4763852" y="2636912"/>
            <a:ext cx="1152128" cy="57606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5240667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desktop ic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27" y="516865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7. Google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Mobile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Friendly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Test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2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Мобильная версия сайта</a:t>
            </a:r>
            <a:r>
              <a:rPr lang="en-US" sz="3200" b="1" dirty="0"/>
              <a:t>, </a:t>
            </a:r>
            <a:r>
              <a:rPr lang="ru-RU" sz="32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200043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2144" y="1524848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Оценивает:</a:t>
            </a:r>
          </a:p>
          <a:p>
            <a:pPr marL="342900" indent="-342900">
              <a:buAutoNum type="arabicParenR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Отсутствие горизонтальной прокрутки;</a:t>
            </a:r>
          </a:p>
          <a:p>
            <a:pPr marL="342900" indent="-342900">
              <a:buAutoNum type="arabicParenR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Читаемость (размер) элементов;</a:t>
            </a:r>
          </a:p>
          <a:p>
            <a:pPr marL="342900" indent="-342900">
              <a:buAutoNum type="arabicParenR"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Расстояние между интерактивными элементами.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375442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168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2550" y="332656"/>
            <a:ext cx="532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задание*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2550" y="1484784"/>
            <a:ext cx="572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98411" y="2276872"/>
            <a:ext cx="529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11-го занятия</a:t>
            </a:r>
            <a:r>
              <a:rPr lang="ru-RU" sz="2000" dirty="0"/>
              <a:t>, в каталоге </a:t>
            </a:r>
            <a:r>
              <a:rPr lang="en-US" sz="2000" b="1" dirty="0"/>
              <a:t>./homework-layout</a:t>
            </a:r>
            <a:endParaRPr lang="uk-UA" sz="2000" b="1" dirty="0"/>
          </a:p>
        </p:txBody>
      </p:sp>
      <p:sp>
        <p:nvSpPr>
          <p:cNvPr id="7" name="TextBox 6"/>
          <p:cNvSpPr txBox="1"/>
          <p:nvPr/>
        </p:nvSpPr>
        <p:spPr>
          <a:xfrm rot="864087">
            <a:off x="5312993" y="4422500"/>
            <a:ext cx="460427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Теперь адаптивная!</a:t>
            </a:r>
            <a:endParaRPr lang="uk-UA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8754" y="545799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* Адаптивность на 2 категории устройств: мобильные и десктоп.</a:t>
            </a:r>
          </a:p>
        </p:txBody>
      </p:sp>
    </p:spTree>
    <p:extLst>
      <p:ext uri="{BB962C8B-B14F-4D97-AF65-F5344CB8AC3E}">
        <p14:creationId xmlns:p14="http://schemas.microsoft.com/office/powerpoint/2010/main" val="105202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12192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489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Постулаты Адаптивности / Адаптивной вёрстки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480" y="2636912"/>
            <a:ext cx="836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1. </a:t>
            </a:r>
            <a:r>
              <a:rPr lang="ru-RU" sz="3600" b="1" dirty="0">
                <a:solidFill>
                  <a:srgbClr val="7030A0"/>
                </a:solidFill>
              </a:rPr>
              <a:t>Отсутствие горизонтальной прокрутки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3608304"/>
            <a:ext cx="1031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«Читаемость» (комфортный размер)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80" y="4535908"/>
            <a:ext cx="1050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00863D"/>
                </a:solidFill>
              </a:rPr>
              <a:t>3</a:t>
            </a:r>
            <a:r>
              <a:rPr lang="en-US" sz="3600" b="1" dirty="0">
                <a:solidFill>
                  <a:srgbClr val="00863D"/>
                </a:solidFill>
              </a:rPr>
              <a:t>. </a:t>
            </a:r>
            <a:r>
              <a:rPr lang="ru-RU" sz="3600" b="1" dirty="0">
                <a:solidFill>
                  <a:srgbClr val="00863D"/>
                </a:solidFill>
              </a:rPr>
              <a:t>Расстояние между интерактивными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9703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209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Подходы Адаптивности / Адаптивной вёрстки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9496" y="2403383"/>
            <a:ext cx="1063250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Управление размерами элементов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3600" b="1" dirty="0"/>
          </a:p>
          <a:p>
            <a:pPr marL="514350" indent="-514350">
              <a:buAutoNum type="arabicPeriod"/>
            </a:pPr>
            <a:r>
              <a:rPr lang="ru-RU" sz="3600" b="1" dirty="0">
                <a:solidFill>
                  <a:srgbClr val="00863D"/>
                </a:solidFill>
              </a:rPr>
              <a:t>Управление видимостью элементов</a:t>
            </a:r>
            <a:br>
              <a:rPr lang="en-US" sz="3600" b="1" dirty="0">
                <a:solidFill>
                  <a:srgbClr val="00863D"/>
                </a:solidFill>
              </a:rPr>
            </a:br>
            <a:endParaRPr lang="ru-RU" sz="3600" b="1" dirty="0">
              <a:solidFill>
                <a:srgbClr val="00863D"/>
              </a:solidFill>
            </a:endParaRPr>
          </a:p>
          <a:p>
            <a:pPr marL="514350" indent="-514350">
              <a:buAutoNum type="arabicPeriod"/>
            </a:pPr>
            <a:r>
              <a:rPr lang="ru-RU" sz="3600" b="1" dirty="0">
                <a:solidFill>
                  <a:srgbClr val="7030A0"/>
                </a:solidFill>
              </a:rPr>
              <a:t>Многоколоночное размещение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01435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 36"/>
          <p:cNvSpPr txBox="1">
            <a:spLocks/>
          </p:cNvSpPr>
          <p:nvPr/>
        </p:nvSpPr>
        <p:spPr>
          <a:xfrm>
            <a:off x="11208568" y="6040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797233"/>
            <a:ext cx="8302543" cy="5707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Многоколоночное размещение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27723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Эмулятор </a:t>
            </a:r>
            <a:br>
              <a:rPr lang="ru-RU" sz="6000" b="1" dirty="0"/>
            </a:br>
            <a:r>
              <a:rPr lang="ru-RU" sz="6000" b="1" dirty="0"/>
              <a:t>мобильного браузера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685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1544" y="4437112"/>
            <a:ext cx="804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Откройте «</a:t>
            </a:r>
            <a:r>
              <a:rPr lang="ru-RU" sz="2400" b="1" dirty="0"/>
              <a:t>консоль разработчика</a:t>
            </a:r>
            <a:r>
              <a:rPr lang="ru-RU" sz="2400" dirty="0"/>
              <a:t>» и перейдите в «</a:t>
            </a:r>
            <a:r>
              <a:rPr lang="ru-RU" sz="2400" b="1" dirty="0"/>
              <a:t>мобильный режим</a:t>
            </a:r>
            <a:r>
              <a:rPr lang="ru-RU" sz="2400" dirty="0"/>
              <a:t>». В открывшемся эмуляторе у нас есть возможность выбрать предустановленные размеры экрана популярных смартфонов или установить размеры вручную.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842" y="373306"/>
            <a:ext cx="8132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Как выглядит страница на мобильном устройстве?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" b="63609"/>
          <a:stretch/>
        </p:blipFill>
        <p:spPr>
          <a:xfrm>
            <a:off x="6252411" y="1196752"/>
            <a:ext cx="3779636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dl3.joxi.net/drive/2018/04/15/0018/1034/1209354/54/d69987a47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r="42496"/>
          <a:stretch/>
        </p:blipFill>
        <p:spPr bwMode="auto">
          <a:xfrm>
            <a:off x="1991544" y="1196752"/>
            <a:ext cx="3774842" cy="25922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2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2184" y="2204864"/>
            <a:ext cx="428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 разрешении мобильных устройств…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752184" y="3573016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https://www.paintcodeapp.com/news/ultimate-guide-to-iphone-resolutions</a:t>
            </a:r>
            <a:endParaRPr lang="uk-UA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36986"/>
          <a:stretch/>
        </p:blipFill>
        <p:spPr>
          <a:xfrm>
            <a:off x="1" y="4453"/>
            <a:ext cx="7032104" cy="68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462</Words>
  <Application>Microsoft Office PowerPoint</Application>
  <PresentationFormat>Широкий екран</PresentationFormat>
  <Paragraphs>68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865</cp:revision>
  <dcterms:created xsi:type="dcterms:W3CDTF">2014-11-20T09:08:59Z</dcterms:created>
  <dcterms:modified xsi:type="dcterms:W3CDTF">2021-02-08T09:14:17Z</dcterms:modified>
</cp:coreProperties>
</file>