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749" r:id="rId2"/>
    <p:sldId id="726" r:id="rId3"/>
    <p:sldId id="741" r:id="rId4"/>
    <p:sldId id="707" r:id="rId5"/>
    <p:sldId id="751" r:id="rId6"/>
    <p:sldId id="755" r:id="rId7"/>
    <p:sldId id="722" r:id="rId8"/>
    <p:sldId id="704" r:id="rId9"/>
    <p:sldId id="728" r:id="rId10"/>
    <p:sldId id="705" r:id="rId11"/>
    <p:sldId id="706" r:id="rId12"/>
    <p:sldId id="747" r:id="rId13"/>
    <p:sldId id="708" r:id="rId14"/>
    <p:sldId id="709" r:id="rId15"/>
    <p:sldId id="714" r:id="rId16"/>
    <p:sldId id="673" r:id="rId17"/>
    <p:sldId id="737" r:id="rId18"/>
    <p:sldId id="735" r:id="rId19"/>
    <p:sldId id="733" r:id="rId20"/>
    <p:sldId id="743" r:id="rId21"/>
    <p:sldId id="742" r:id="rId22"/>
    <p:sldId id="729" r:id="rId23"/>
    <p:sldId id="753" r:id="rId24"/>
    <p:sldId id="752" r:id="rId25"/>
    <p:sldId id="750" r:id="rId2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13131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18C0A8-6130-40AB-AC00-BED736D2C6E6}" v="1" dt="2021-03-15T21:21:39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1995" autoAdjust="0"/>
  </p:normalViewPr>
  <p:slideViewPr>
    <p:cSldViewPr>
      <p:cViewPr varScale="1">
        <p:scale>
          <a:sx n="105" d="100"/>
          <a:sy n="105" d="100"/>
        </p:scale>
        <p:origin x="73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C618C0A8-6130-40AB-AC00-BED736D2C6E6}"/>
    <pc:docChg chg="modSld">
      <pc:chgData name="Anatoliy Kigel" userId="7432c6c4687b0a9c" providerId="LiveId" clId="{C618C0A8-6130-40AB-AC00-BED736D2C6E6}" dt="2021-03-15T21:23:00.855" v="104" actId="1076"/>
      <pc:docMkLst>
        <pc:docMk/>
      </pc:docMkLst>
      <pc:sldChg chg="addSp modSp mod">
        <pc:chgData name="Anatoliy Kigel" userId="7432c6c4687b0a9c" providerId="LiveId" clId="{C618C0A8-6130-40AB-AC00-BED736D2C6E6}" dt="2021-03-15T21:23:00.855" v="104" actId="1076"/>
        <pc:sldMkLst>
          <pc:docMk/>
          <pc:sldMk cId="1824022148" sldId="706"/>
        </pc:sldMkLst>
        <pc:spChg chg="mod">
          <ac:chgData name="Anatoliy Kigel" userId="7432c6c4687b0a9c" providerId="LiveId" clId="{C618C0A8-6130-40AB-AC00-BED736D2C6E6}" dt="2021-03-15T21:21:32.074" v="2" actId="1035"/>
          <ac:spMkLst>
            <pc:docMk/>
            <pc:sldMk cId="1824022148" sldId="706"/>
            <ac:spMk id="2" creationId="{00000000-0000-0000-0000-000000000000}"/>
          </ac:spMkLst>
        </pc:spChg>
        <pc:spChg chg="mod">
          <ac:chgData name="Anatoliy Kigel" userId="7432c6c4687b0a9c" providerId="LiveId" clId="{C618C0A8-6130-40AB-AC00-BED736D2C6E6}" dt="2021-03-15T21:21:34.280" v="7" actId="1035"/>
          <ac:spMkLst>
            <pc:docMk/>
            <pc:sldMk cId="1824022148" sldId="706"/>
            <ac:spMk id="4" creationId="{00000000-0000-0000-0000-000000000000}"/>
          </ac:spMkLst>
        </pc:spChg>
        <pc:spChg chg="add mod">
          <ac:chgData name="Anatoliy Kigel" userId="7432c6c4687b0a9c" providerId="LiveId" clId="{C618C0A8-6130-40AB-AC00-BED736D2C6E6}" dt="2021-03-15T21:23:00.855" v="104" actId="1076"/>
          <ac:spMkLst>
            <pc:docMk/>
            <pc:sldMk cId="1824022148" sldId="706"/>
            <ac:spMk id="5" creationId="{FF1D8A7E-1BD3-490D-BD6A-3272323C9839}"/>
          </ac:spMkLst>
        </pc:spChg>
        <pc:spChg chg="mod">
          <ac:chgData name="Anatoliy Kigel" userId="7432c6c4687b0a9c" providerId="LiveId" clId="{C618C0A8-6130-40AB-AC00-BED736D2C6E6}" dt="2021-03-15T21:22:56.167" v="98" actId="14100"/>
          <ac:spMkLst>
            <pc:docMk/>
            <pc:sldMk cId="1824022148" sldId="706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67F24D55-3CEC-4EC8-94DD-40D4212F5286}"/>
    <pc:docChg chg="custSel modSld">
      <pc:chgData name="Anatoliy Kigel" userId="7432c6c4687b0a9c" providerId="LiveId" clId="{67F24D55-3CEC-4EC8-94DD-40D4212F5286}" dt="2021-02-08T09:14:11.530" v="198" actId="1076"/>
      <pc:docMkLst>
        <pc:docMk/>
      </pc:docMkLst>
      <pc:sldChg chg="modSp mod">
        <pc:chgData name="Anatoliy Kigel" userId="7432c6c4687b0a9c" providerId="LiveId" clId="{67F24D55-3CEC-4EC8-94DD-40D4212F5286}" dt="2021-02-08T09:14:11.530" v="198" actId="1076"/>
        <pc:sldMkLst>
          <pc:docMk/>
          <pc:sldMk cId="3970309085" sldId="707"/>
        </pc:sldMkLst>
        <pc:spChg chg="mod">
          <ac:chgData name="Anatoliy Kigel" userId="7432c6c4687b0a9c" providerId="LiveId" clId="{67F24D55-3CEC-4EC8-94DD-40D4212F5286}" dt="2021-02-08T09:14:11.530" v="198" actId="1076"/>
          <ac:spMkLst>
            <pc:docMk/>
            <pc:sldMk cId="3970309085" sldId="707"/>
            <ac:spMk id="2" creationId="{00000000-0000-0000-0000-000000000000}"/>
          </ac:spMkLst>
        </pc:spChg>
        <pc:spChg chg="mod">
          <ac:chgData name="Anatoliy Kigel" userId="7432c6c4687b0a9c" providerId="LiveId" clId="{67F24D55-3CEC-4EC8-94DD-40D4212F5286}" dt="2021-02-08T09:14:11.530" v="198" actId="1076"/>
          <ac:spMkLst>
            <pc:docMk/>
            <pc:sldMk cId="3970309085" sldId="707"/>
            <ac:spMk id="7" creationId="{00000000-0000-0000-0000-000000000000}"/>
          </ac:spMkLst>
        </pc:spChg>
        <pc:spChg chg="mod">
          <ac:chgData name="Anatoliy Kigel" userId="7432c6c4687b0a9c" providerId="LiveId" clId="{67F24D55-3CEC-4EC8-94DD-40D4212F5286}" dt="2021-02-08T09:14:11.530" v="198" actId="1076"/>
          <ac:spMkLst>
            <pc:docMk/>
            <pc:sldMk cId="3970309085" sldId="707"/>
            <ac:spMk id="8" creationId="{00000000-0000-0000-0000-000000000000}"/>
          </ac:spMkLst>
        </pc:spChg>
        <pc:spChg chg="mod">
          <ac:chgData name="Anatoliy Kigel" userId="7432c6c4687b0a9c" providerId="LiveId" clId="{67F24D55-3CEC-4EC8-94DD-40D4212F5286}" dt="2021-02-08T09:11:08.615" v="139" actId="1036"/>
          <ac:spMkLst>
            <pc:docMk/>
            <pc:sldMk cId="3970309085" sldId="707"/>
            <ac:spMk id="9" creationId="{00000000-0000-0000-0000-000000000000}"/>
          </ac:spMkLst>
        </pc:spChg>
      </pc:sldChg>
      <pc:sldChg chg="modSp mod">
        <pc:chgData name="Anatoliy Kigel" userId="7432c6c4687b0a9c" providerId="LiveId" clId="{67F24D55-3CEC-4EC8-94DD-40D4212F5286}" dt="2021-02-08T09:13:59.482" v="194" actId="1076"/>
        <pc:sldMkLst>
          <pc:docMk/>
          <pc:sldMk cId="3014352394" sldId="751"/>
        </pc:sldMkLst>
        <pc:spChg chg="mod">
          <ac:chgData name="Anatoliy Kigel" userId="7432c6c4687b0a9c" providerId="LiveId" clId="{67F24D55-3CEC-4EC8-94DD-40D4212F5286}" dt="2021-02-08T09:13:59.482" v="194" actId="1076"/>
          <ac:spMkLst>
            <pc:docMk/>
            <pc:sldMk cId="3014352394" sldId="751"/>
            <ac:spMk id="7" creationId="{00000000-0000-0000-0000-000000000000}"/>
          </ac:spMkLst>
        </pc:spChg>
        <pc:spChg chg="mod">
          <ac:chgData name="Anatoliy Kigel" userId="7432c6c4687b0a9c" providerId="LiveId" clId="{67F24D55-3CEC-4EC8-94DD-40D4212F5286}" dt="2021-02-08T09:11:26.495" v="152" actId="20577"/>
          <ac:spMkLst>
            <pc:docMk/>
            <pc:sldMk cId="3014352394" sldId="751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15.03.2021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804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15.03.2021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15.03.2021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15.03.2021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15.03.2021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15.03.2021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15.03.2021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15.03.2021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15.03.2021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15.03.2021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15.03.2021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15.03.2021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15.03.2021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ebref.ru/css/value/medi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earch.google.com/test/mobile-friendly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aintcodeapp.com/news/ultimate-guide-to-iphone-resolu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Адаптивность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520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</a:t>
            </a:r>
            <a:r>
              <a:rPr lang="en-US" sz="6000" b="1" dirty="0"/>
              <a:t>Viewport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52156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6562" y="4149080"/>
            <a:ext cx="7042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Использовать тег </a:t>
            </a:r>
            <a:r>
              <a:rPr lang="en-US" sz="2400" b="1" dirty="0"/>
              <a:t>meta-viewport</a:t>
            </a:r>
            <a:r>
              <a:rPr lang="ru-RU" sz="2400" dirty="0"/>
              <a:t>, который указывает браузеру, что необходимо ориентироваться на реальные размеры устройства.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204568"/>
            <a:ext cx="2808397" cy="50326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4167315" y="2348880"/>
            <a:ext cx="712241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&lt;meta name="viewport" content="width=device-width, initial-scale=1.0"&gt;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Viewport / </a:t>
            </a:r>
            <a:r>
              <a:rPr lang="ru-RU" sz="3600" b="1" dirty="0"/>
              <a:t>Видимая область браузера</a:t>
            </a:r>
            <a:endParaRPr lang="uk-UA" sz="36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167315" y="1052736"/>
            <a:ext cx="6840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Мобильные браузеры имеют интересный подход к отображению сайтов, который можно назвать «</a:t>
            </a:r>
            <a:r>
              <a:rPr lang="ru-RU" sz="2400" b="1" dirty="0"/>
              <a:t>маленькое окно в большой мир</a:t>
            </a:r>
            <a:r>
              <a:rPr lang="ru-RU" sz="2400" dirty="0"/>
              <a:t>».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D8A7E-1BD3-490D-BD6A-3272323C9839}"/>
              </a:ext>
            </a:extLst>
          </p:cNvPr>
          <p:cNvSpPr txBox="1"/>
          <p:nvPr/>
        </p:nvSpPr>
        <p:spPr>
          <a:xfrm>
            <a:off x="4170378" y="5497298"/>
            <a:ext cx="4836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Воспользуйтесь шаблоном в репозитории:</a:t>
            </a:r>
            <a:br>
              <a:rPr lang="en-US" sz="2000" dirty="0"/>
            </a:br>
            <a:r>
              <a:rPr lang="en-US" sz="2000" b="1" dirty="0">
                <a:solidFill>
                  <a:srgbClr val="00B050"/>
                </a:solidFill>
              </a:rPr>
              <a:t>./</a:t>
            </a:r>
            <a:r>
              <a:rPr lang="en-US" sz="2000" b="1" dirty="0" err="1">
                <a:solidFill>
                  <a:srgbClr val="00B050"/>
                </a:solidFill>
              </a:rPr>
              <a:t>src</a:t>
            </a:r>
            <a:r>
              <a:rPr lang="en-US" sz="2000" b="1" dirty="0">
                <a:solidFill>
                  <a:srgbClr val="00B050"/>
                </a:solidFill>
              </a:rPr>
              <a:t>/viewport-template</a:t>
            </a:r>
            <a:endParaRPr lang="uk-UA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2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Viewport / </a:t>
            </a:r>
            <a:r>
              <a:rPr lang="ru-RU" sz="3600" b="1" dirty="0"/>
              <a:t>Видимая область (область видимости)</a:t>
            </a:r>
            <a:endParaRPr lang="uk-UA" sz="3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321004"/>
            <a:ext cx="2376264" cy="50919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323597"/>
            <a:ext cx="2376264" cy="509199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55" y="1052736"/>
            <a:ext cx="3949506" cy="5463090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316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</a:t>
            </a:r>
            <a:r>
              <a:rPr lang="ru-RU" sz="6000" b="1" dirty="0" err="1"/>
              <a:t>Медиазапросы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6659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16501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4473" y="716797"/>
            <a:ext cx="45481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CSS Media Queries 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Медиазапросы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4473" y="2347133"/>
            <a:ext cx="3960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Разметка хорошо подходящая для больших настольных экранов, на малых экранах начинает вести себя не так хорошо как хотелось.  </a:t>
            </a:r>
            <a:r>
              <a:rPr lang="ru-RU" sz="2000" b="1" dirty="0" err="1"/>
              <a:t>Медизапросы</a:t>
            </a:r>
            <a:r>
              <a:rPr lang="ru-RU" sz="2000" dirty="0"/>
              <a:t> позволяют указать, что на малых разрешениях экрана необходимо применять другие наборы </a:t>
            </a:r>
            <a:r>
              <a:rPr lang="en-US" sz="2000" dirty="0"/>
              <a:t>CSS </a:t>
            </a:r>
            <a:r>
              <a:rPr lang="ru-RU" sz="2000" dirty="0"/>
              <a:t>правил, которые лучше подходят именно для малых устройств.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1013"/>
          <a:stretch/>
        </p:blipFill>
        <p:spPr>
          <a:xfrm>
            <a:off x="0" y="0"/>
            <a:ext cx="614471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410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75720" y="5831685"/>
            <a:ext cx="5436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https://webref.ru/css/value/media</a:t>
            </a:r>
            <a:endParaRPr lang="ru-RU" sz="2800" b="1" dirty="0"/>
          </a:p>
        </p:txBody>
      </p:sp>
      <p:pic>
        <p:nvPicPr>
          <p:cNvPr id="133122" name="Picture 2" descr="http://blog.claricetechnologies.com/wp-content/uploads/2012/12/Clarice-Technologies_CSS.png"/>
          <p:cNvPicPr>
            <a:picLocks noChangeAspect="1" noChangeArrowheads="1"/>
          </p:cNvPicPr>
          <p:nvPr/>
        </p:nvPicPr>
        <p:blipFill rotWithShape="1">
          <a:blip r:embed="rId3" cstate="print"/>
          <a:srcRect l="6182" t="6500" r="6734" b="7800"/>
          <a:stretch/>
        </p:blipFill>
        <p:spPr bwMode="auto">
          <a:xfrm>
            <a:off x="623392" y="1556792"/>
            <a:ext cx="6860348" cy="388843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824192" y="1664444"/>
            <a:ext cx="3888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/>
              <a:t>Медиазапросы</a:t>
            </a:r>
            <a:r>
              <a:rPr lang="ru-RU" sz="2400" dirty="0"/>
              <a:t> позволяют задать критерии по которым будут использовать или не использоваться стилевые правила. Например: на маленьких экранах устанавливать шрифт побольше, а отступы поменьше и т.п.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992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Media Queries | </a:t>
            </a:r>
            <a:r>
              <a:rPr lang="ru-RU" sz="3200" b="1" dirty="0" err="1"/>
              <a:t>Медиазапросы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003044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4. Категории устройств?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123540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992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Категории устройств</a:t>
            </a:r>
            <a:r>
              <a:rPr lang="en-US" sz="3200" b="1" dirty="0"/>
              <a:t> </a:t>
            </a:r>
            <a:r>
              <a:rPr lang="ru-RU" sz="3200" b="1" dirty="0"/>
              <a:t>по версии </a:t>
            </a:r>
            <a:r>
              <a:rPr lang="en-US" sz="3200" b="1" dirty="0"/>
              <a:t>Bootstrap</a:t>
            </a:r>
            <a:r>
              <a:rPr lang="ru-RU" sz="3200" b="1" dirty="0"/>
              <a:t>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78993" y="5517232"/>
            <a:ext cx="8034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Каждый разработчик волен сам выбирать размеры для использования в </a:t>
            </a:r>
            <a:r>
              <a:rPr lang="ru-RU" sz="2000" dirty="0" err="1"/>
              <a:t>медиазапросах</a:t>
            </a:r>
            <a:r>
              <a:rPr lang="uk-UA" sz="2000" dirty="0"/>
              <a:t>, н</a:t>
            </a:r>
            <a:r>
              <a:rPr lang="ru-RU" sz="2000" dirty="0"/>
              <a:t>о де-факто в качестве стандарта многие используют размеры применяемые в библиотеке </a:t>
            </a:r>
            <a:r>
              <a:rPr lang="en-US" sz="2000" b="1" dirty="0"/>
              <a:t>Bootstrap</a:t>
            </a:r>
            <a:r>
              <a:rPr lang="ru-RU" sz="2000" dirty="0"/>
              <a:t>. </a:t>
            </a:r>
            <a:endParaRPr lang="uk-UA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65" y="980728"/>
            <a:ext cx="114585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09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5. </a:t>
            </a:r>
            <a:r>
              <a:rPr lang="it-IT" sz="6600" b="1" dirty="0"/>
              <a:t>Mobile First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10841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Mobile First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35560" y="5437673"/>
            <a:ext cx="856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Mobile First </a:t>
            </a:r>
            <a:r>
              <a:rPr lang="en-US" sz="2000" dirty="0"/>
              <a:t>– </a:t>
            </a:r>
            <a:r>
              <a:rPr lang="ru-RU" sz="2000" dirty="0"/>
              <a:t>подход при котором первоначально создаётся вёрстка под мобильные устройства, а при помощи </a:t>
            </a:r>
            <a:r>
              <a:rPr lang="ru-RU" sz="2000" dirty="0" err="1"/>
              <a:t>медиазапросов</a:t>
            </a:r>
            <a:r>
              <a:rPr lang="ru-RU" sz="2000" dirty="0"/>
              <a:t> вносятся изменения адаптирующие вёрстку для более крупных устройств</a:t>
            </a:r>
            <a:endParaRPr lang="uk-UA" sz="2000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127448" y="1092250"/>
            <a:ext cx="10369152" cy="4242546"/>
            <a:chOff x="1991544" y="1340768"/>
            <a:chExt cx="9001000" cy="3732123"/>
          </a:xfrm>
        </p:grpSpPr>
        <p:pic>
          <p:nvPicPr>
            <p:cNvPr id="5122" name="Picture 2" descr="https://tutorials.codebar.io/html/lesson7/images/respon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544" y="1340768"/>
              <a:ext cx="9001000" cy="3732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Стрелка вправо 5"/>
            <p:cNvSpPr/>
            <p:nvPr/>
          </p:nvSpPr>
          <p:spPr>
            <a:xfrm>
              <a:off x="3215680" y="2708920"/>
              <a:ext cx="360040" cy="648072"/>
            </a:xfrm>
            <a:prstGeom prst="right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Стрелка вправо 11"/>
            <p:cNvSpPr/>
            <p:nvPr/>
          </p:nvSpPr>
          <p:spPr>
            <a:xfrm>
              <a:off x="5663952" y="2708920"/>
              <a:ext cx="360040" cy="648072"/>
            </a:xfrm>
            <a:prstGeom prst="right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172031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8144" y="5622339"/>
            <a:ext cx="7155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/>
              <a:t>Всё было хорошо, пока не появились смартфоны</a:t>
            </a:r>
            <a:r>
              <a:rPr lang="en-US" sz="2400" b="1" i="1" dirty="0"/>
              <a:t>..</a:t>
            </a:r>
            <a:r>
              <a:rPr lang="ru-RU" sz="2400" b="1" i="1" dirty="0"/>
              <a:t>.</a:t>
            </a:r>
            <a:r>
              <a:rPr lang="en-US" sz="2400" b="1" i="1" dirty="0"/>
              <a:t> </a:t>
            </a:r>
            <a:r>
              <a:rPr lang="ru-RU" sz="2400" b="1" i="1" dirty="0"/>
              <a:t>и планшеты…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5193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Адаптивность / Адаптивная вёрстка</a:t>
            </a:r>
          </a:p>
        </p:txBody>
      </p:sp>
      <p:pic>
        <p:nvPicPr>
          <p:cNvPr id="6" name="Picture 2" descr="http://www.inzynix.com/media/images/responsive-webdesign4.png"/>
          <p:cNvPicPr>
            <a:picLocks noChangeAspect="1" noChangeArrowheads="1"/>
          </p:cNvPicPr>
          <p:nvPr/>
        </p:nvPicPr>
        <p:blipFill rotWithShape="1">
          <a:blip r:embed="rId2" cstate="print"/>
          <a:srcRect l="10019" t="16109" r="6617" b="19175"/>
          <a:stretch/>
        </p:blipFill>
        <p:spPr bwMode="auto">
          <a:xfrm>
            <a:off x="2157911" y="1082884"/>
            <a:ext cx="7876177" cy="43399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870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743626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992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CSS Grid </a:t>
            </a:r>
            <a:r>
              <a:rPr lang="ru-RU" sz="4800" b="1" dirty="0"/>
              <a:t>+ Адаптивность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212277"/>
            <a:ext cx="5328592" cy="37379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212277"/>
            <a:ext cx="3816425" cy="37379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Двойная стрелка влево/вправо 11"/>
          <p:cNvSpPr/>
          <p:nvPr/>
        </p:nvSpPr>
        <p:spPr>
          <a:xfrm>
            <a:off x="4763852" y="2636912"/>
            <a:ext cx="1152128" cy="576064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4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32" y="5240667"/>
            <a:ext cx="1008111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 ÐµÐ·ÑÐ»ÑÑÐ°Ñ Ð¿Ð¾ÑÑÐºÑ Ð·Ð¾Ð±ÑÐ°Ð¶ÐµÐ½Ñ Ð·Ð° Ð·Ð°Ð¿Ð¸ÑÐ¾Ð¼ &quot;desktop icon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027" y="516865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326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7. Google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Mobile</a:t>
            </a:r>
            <a:r>
              <a:rPr lang="en-US" sz="6000" b="1" dirty="0"/>
              <a:t> </a:t>
            </a:r>
            <a:br>
              <a:rPr lang="en-US" sz="6000" b="1" dirty="0"/>
            </a:br>
            <a:r>
              <a:rPr lang="en-US" sz="6000" b="1" dirty="0">
                <a:solidFill>
                  <a:srgbClr val="92D050"/>
                </a:solidFill>
              </a:rPr>
              <a:t>Friendly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FF00"/>
                </a:solidFill>
              </a:rPr>
              <a:t>Test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22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Мобильная версия сайта</a:t>
            </a:r>
            <a:r>
              <a:rPr lang="en-US" sz="3200" b="1" dirty="0"/>
              <a:t>, </a:t>
            </a:r>
            <a:r>
              <a:rPr lang="ru-RU" sz="3200" b="1" dirty="0"/>
              <a:t>как проверить?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940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66124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2"/>
              </a:rPr>
              <a:t>https://search.google.com/test/mobile-friendly</a:t>
            </a:r>
            <a:endParaRPr lang="uk-UA" sz="3200" b="1" dirty="0"/>
          </a:p>
        </p:txBody>
      </p:sp>
      <p:pic>
        <p:nvPicPr>
          <p:cNvPr id="2050" name="Picture 2" descr="https://www.shopolog.ru/s/img/services/a4/83/800x400_a48310c07734d37813364d35c49808f7___jpg____4_e0f27d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200043"/>
            <a:ext cx="6712414" cy="411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92144" y="1524848"/>
            <a:ext cx="439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Оценивает:</a:t>
            </a:r>
          </a:p>
          <a:p>
            <a:pPr marL="342900" indent="-342900">
              <a:buAutoNum type="arabicParenR"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Отсутствие горизонтальной прокрутки;</a:t>
            </a:r>
          </a:p>
          <a:p>
            <a:pPr marL="342900" indent="-342900">
              <a:buAutoNum type="arabicParenR"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Читаемость (размер) элементов;</a:t>
            </a:r>
          </a:p>
          <a:p>
            <a:pPr marL="342900" indent="-342900">
              <a:buAutoNum type="arabicParenR"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Расстояние между интерактивными элементами.</a:t>
            </a:r>
          </a:p>
        </p:txBody>
      </p:sp>
    </p:spTree>
    <p:extLst>
      <p:ext uri="{BB962C8B-B14F-4D97-AF65-F5344CB8AC3E}">
        <p14:creationId xmlns:p14="http://schemas.microsoft.com/office/powerpoint/2010/main" val="3754426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81688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12550" y="332656"/>
            <a:ext cx="5328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Домашнее задание*</a:t>
            </a:r>
            <a:endParaRPr lang="uk-UA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2550" y="1484784"/>
            <a:ext cx="5724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Grid </a:t>
            </a:r>
            <a:r>
              <a:rPr lang="ru-RU" sz="2800" dirty="0"/>
              <a:t>и </a:t>
            </a:r>
            <a:r>
              <a:rPr lang="en-US" sz="2800" b="1" dirty="0" err="1"/>
              <a:t>Bootsrap</a:t>
            </a:r>
            <a:r>
              <a:rPr lang="en-US" sz="2800" b="1" dirty="0"/>
              <a:t> </a:t>
            </a:r>
            <a:r>
              <a:rPr lang="ru-RU" sz="2800" dirty="0"/>
              <a:t>вам в помощь…</a:t>
            </a:r>
            <a:endParaRPr lang="uk-UA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" r="7582"/>
          <a:stretch/>
        </p:blipFill>
        <p:spPr>
          <a:xfrm>
            <a:off x="1" y="1"/>
            <a:ext cx="406328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398411" y="2276872"/>
            <a:ext cx="5293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/>
              <a:t> доступен </a:t>
            </a:r>
            <a:r>
              <a:rPr lang="ru-RU" sz="2000" b="1" dirty="0">
                <a:solidFill>
                  <a:srgbClr val="00B050"/>
                </a:solidFill>
              </a:rPr>
              <a:t>в </a:t>
            </a:r>
            <a:r>
              <a:rPr lang="ru-RU" sz="2000" b="1" dirty="0" err="1">
                <a:solidFill>
                  <a:srgbClr val="00B050"/>
                </a:solidFill>
              </a:rPr>
              <a:t>репозитории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11-го занятия</a:t>
            </a:r>
            <a:r>
              <a:rPr lang="ru-RU" sz="2000" dirty="0"/>
              <a:t>, в каталоге </a:t>
            </a:r>
            <a:r>
              <a:rPr lang="en-US" sz="2000" b="1" dirty="0"/>
              <a:t>./homework-layout</a:t>
            </a:r>
            <a:endParaRPr lang="uk-UA" sz="2000" b="1" dirty="0"/>
          </a:p>
        </p:txBody>
      </p:sp>
      <p:sp>
        <p:nvSpPr>
          <p:cNvPr id="7" name="TextBox 6"/>
          <p:cNvSpPr txBox="1"/>
          <p:nvPr/>
        </p:nvSpPr>
        <p:spPr>
          <a:xfrm rot="864087">
            <a:off x="5312993" y="4422500"/>
            <a:ext cx="460427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Теперь адаптивная!</a:t>
            </a:r>
            <a:endParaRPr lang="uk-UA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8754" y="545799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* Адаптивность на 2 категории устройств: мобильные и десктоп.</a:t>
            </a:r>
          </a:p>
        </p:txBody>
      </p:sp>
    </p:spTree>
    <p:extLst>
      <p:ext uri="{BB962C8B-B14F-4D97-AF65-F5344CB8AC3E}">
        <p14:creationId xmlns:p14="http://schemas.microsoft.com/office/powerpoint/2010/main" val="105202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656"/>
            <a:ext cx="12192000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0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 36"/>
          <p:cNvSpPr txBox="1">
            <a:spLocks/>
          </p:cNvSpPr>
          <p:nvPr/>
        </p:nvSpPr>
        <p:spPr>
          <a:xfrm>
            <a:off x="11208568" y="6040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489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Постулаты Адаптивности / Адаптивной вёрстки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5480" y="2636912"/>
            <a:ext cx="8362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1. </a:t>
            </a:r>
            <a:r>
              <a:rPr lang="ru-RU" sz="3600" b="1" dirty="0">
                <a:solidFill>
                  <a:srgbClr val="7030A0"/>
                </a:solidFill>
              </a:rPr>
              <a:t>Отсутствие горизонтальной прокрутки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5480" y="3608304"/>
            <a:ext cx="10311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«Читаемость» (комфортный размер) элементов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5480" y="4535908"/>
            <a:ext cx="1050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00863D"/>
                </a:solidFill>
              </a:rPr>
              <a:t>3</a:t>
            </a:r>
            <a:r>
              <a:rPr lang="en-US" sz="3600" b="1" dirty="0">
                <a:solidFill>
                  <a:srgbClr val="00863D"/>
                </a:solidFill>
              </a:rPr>
              <a:t>. </a:t>
            </a:r>
            <a:r>
              <a:rPr lang="ru-RU" sz="3600" b="1" dirty="0">
                <a:solidFill>
                  <a:srgbClr val="00863D"/>
                </a:solidFill>
              </a:rPr>
              <a:t>Расстояние между интерактивными элементами</a:t>
            </a:r>
          </a:p>
        </p:txBody>
      </p:sp>
    </p:spTree>
    <p:extLst>
      <p:ext uri="{BB962C8B-B14F-4D97-AF65-F5344CB8AC3E}">
        <p14:creationId xmlns:p14="http://schemas.microsoft.com/office/powerpoint/2010/main" val="397030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 36"/>
          <p:cNvSpPr txBox="1">
            <a:spLocks/>
          </p:cNvSpPr>
          <p:nvPr/>
        </p:nvSpPr>
        <p:spPr>
          <a:xfrm>
            <a:off x="11208568" y="6040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9209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Подходы Адаптивности / Адаптивной вёрстки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9496" y="2403383"/>
            <a:ext cx="10632504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Управление размерами элементов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ru-RU" sz="3600" b="1" dirty="0"/>
          </a:p>
          <a:p>
            <a:pPr marL="514350" indent="-514350">
              <a:buAutoNum type="arabicPeriod"/>
            </a:pPr>
            <a:r>
              <a:rPr lang="ru-RU" sz="3600" b="1" dirty="0">
                <a:solidFill>
                  <a:srgbClr val="00863D"/>
                </a:solidFill>
              </a:rPr>
              <a:t>Управление видимостью элементов</a:t>
            </a:r>
            <a:br>
              <a:rPr lang="en-US" sz="3600" b="1" dirty="0">
                <a:solidFill>
                  <a:srgbClr val="00863D"/>
                </a:solidFill>
              </a:rPr>
            </a:br>
            <a:endParaRPr lang="ru-RU" sz="3600" b="1" dirty="0">
              <a:solidFill>
                <a:srgbClr val="00863D"/>
              </a:solidFill>
            </a:endParaRPr>
          </a:p>
          <a:p>
            <a:pPr marL="514350" indent="-514350">
              <a:buAutoNum type="arabicPeriod"/>
            </a:pPr>
            <a:r>
              <a:rPr lang="ru-RU" sz="3600" b="1" dirty="0">
                <a:solidFill>
                  <a:srgbClr val="7030A0"/>
                </a:solidFill>
              </a:rPr>
              <a:t>Многоколоночное размещение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301435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 36"/>
          <p:cNvSpPr txBox="1">
            <a:spLocks/>
          </p:cNvSpPr>
          <p:nvPr/>
        </p:nvSpPr>
        <p:spPr>
          <a:xfrm>
            <a:off x="11208568" y="6040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797233"/>
            <a:ext cx="8302543" cy="57076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Многоколоночное размещение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27723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Эмулятор </a:t>
            </a:r>
            <a:br>
              <a:rPr lang="ru-RU" sz="6000" b="1" dirty="0"/>
            </a:br>
            <a:r>
              <a:rPr lang="ru-RU" sz="6000" b="1" dirty="0"/>
              <a:t>мобильного браузера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1685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1544" y="4437112"/>
            <a:ext cx="8040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Откройте «</a:t>
            </a:r>
            <a:r>
              <a:rPr lang="ru-RU" sz="2400" b="1" dirty="0"/>
              <a:t>консоль разработчика</a:t>
            </a:r>
            <a:r>
              <a:rPr lang="ru-RU" sz="2400" dirty="0"/>
              <a:t>» и перейдите в «</a:t>
            </a:r>
            <a:r>
              <a:rPr lang="ru-RU" sz="2400" b="1" dirty="0"/>
              <a:t>мобильный режим</a:t>
            </a:r>
            <a:r>
              <a:rPr lang="ru-RU" sz="2400" dirty="0"/>
              <a:t>». В открывшемся эмуляторе у нас есть возможность выбрать предустановленные размеры экрана популярных смартфонов или установить размеры вручную.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1842" y="373306"/>
            <a:ext cx="813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Как выглядит страница на мобильном устройстве?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-4" b="63609"/>
          <a:stretch/>
        </p:blipFill>
        <p:spPr>
          <a:xfrm>
            <a:off x="6252411" y="1196752"/>
            <a:ext cx="3779636" cy="25922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dl3.joxi.net/drive/2018/04/15/0018/1034/1209354/54/d69987a47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" r="42496"/>
          <a:stretch/>
        </p:blipFill>
        <p:spPr bwMode="auto">
          <a:xfrm>
            <a:off x="1991544" y="1196752"/>
            <a:ext cx="3774842" cy="25922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92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2184" y="2204864"/>
            <a:ext cx="4286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О разрешении мобильных устройств…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752184" y="3573016"/>
            <a:ext cx="2520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linkClick r:id="rId2"/>
              </a:rPr>
              <a:t>https://www.paintcodeapp.com/news/ultimate-guide-to-iphone-resolutions</a:t>
            </a:r>
            <a:endParaRPr lang="uk-UA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36986"/>
          <a:stretch/>
        </p:blipFill>
        <p:spPr>
          <a:xfrm>
            <a:off x="1" y="4453"/>
            <a:ext cx="7032104" cy="685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06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5371</TotalTime>
  <Words>472</Words>
  <Application>Microsoft Office PowerPoint</Application>
  <PresentationFormat>Широкий екран</PresentationFormat>
  <Paragraphs>69</Paragraphs>
  <Slides>25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865</cp:revision>
  <dcterms:created xsi:type="dcterms:W3CDTF">2014-11-20T09:08:59Z</dcterms:created>
  <dcterms:modified xsi:type="dcterms:W3CDTF">2021-03-15T21:23:03Z</dcterms:modified>
</cp:coreProperties>
</file>