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69" r:id="rId2"/>
    <p:sldId id="454" r:id="rId3"/>
    <p:sldId id="455" r:id="rId4"/>
    <p:sldId id="456" r:id="rId5"/>
    <p:sldId id="439" r:id="rId6"/>
    <p:sldId id="440" r:id="rId7"/>
    <p:sldId id="443" r:id="rId8"/>
    <p:sldId id="457" r:id="rId9"/>
    <p:sldId id="472" r:id="rId10"/>
    <p:sldId id="473" r:id="rId11"/>
    <p:sldId id="470" r:id="rId12"/>
    <p:sldId id="474" r:id="rId13"/>
    <p:sldId id="461" r:id="rId14"/>
    <p:sldId id="450" r:id="rId15"/>
    <p:sldId id="477" r:id="rId16"/>
    <p:sldId id="468" r:id="rId17"/>
    <p:sldId id="471" r:id="rId18"/>
    <p:sldId id="478" r:id="rId19"/>
    <p:sldId id="408" r:id="rId20"/>
    <p:sldId id="476" r:id="rId21"/>
    <p:sldId id="451" r:id="rId22"/>
    <p:sldId id="452" r:id="rId23"/>
    <p:sldId id="475" r:id="rId24"/>
    <p:sldId id="433" r:id="rId25"/>
    <p:sldId id="434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134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09.11.2020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REWm2urXtk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условия и ветвление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9600" y="6087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2944" y="3423548"/>
            <a:ext cx="5384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Сравнение строк в </a:t>
            </a:r>
            <a:r>
              <a:rPr lang="en-US" sz="2800" b="1" dirty="0" smtClean="0"/>
              <a:t>JavaScript</a:t>
            </a:r>
            <a:r>
              <a:rPr lang="en-US" sz="2800" dirty="0" smtClean="0"/>
              <a:t> </a:t>
            </a:r>
            <a:r>
              <a:rPr lang="ru-RU" sz="2800" dirty="0" smtClean="0"/>
              <a:t>осуществляется посимвольно. </a:t>
            </a:r>
            <a:br>
              <a:rPr lang="ru-RU" sz="2800" dirty="0" smtClean="0"/>
            </a:br>
            <a:r>
              <a:rPr lang="ru-RU" sz="2800" dirty="0" smtClean="0"/>
              <a:t>Выполняется сравнение кодов символов.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370406"/>
            <a:ext cx="4708895" cy="2685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9175"/>
              </p:ext>
            </p:extLst>
          </p:nvPr>
        </p:nvGraphicFramePr>
        <p:xfrm>
          <a:off x="5882944" y="2276872"/>
          <a:ext cx="599472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</a:t>
            </a:r>
            <a:r>
              <a:rPr lang="ru-RU" sz="4400" b="1" dirty="0" smtClean="0"/>
              <a:t>сравнения</a:t>
            </a:r>
            <a:r>
              <a:rPr lang="en-US" sz="4400" b="1" dirty="0" smtClean="0"/>
              <a:t> </a:t>
            </a:r>
          </a:p>
          <a:p>
            <a:pPr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 smtClean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3. </a:t>
            </a:r>
            <a:r>
              <a:rPr lang="ru-RU" sz="6600" b="1" dirty="0" smtClean="0"/>
              <a:t>Логические операторы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5789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73966"/>
            <a:ext cx="12192000" cy="118282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+mn-lt"/>
              </a:rPr>
              <a:t>Логические </a:t>
            </a:r>
            <a:r>
              <a:rPr lang="ru-RU" sz="3600" b="1" dirty="0" smtClean="0">
                <a:latin typeface="+mn-lt"/>
              </a:rPr>
              <a:t>операторы</a:t>
            </a:r>
            <a:br>
              <a:rPr lang="ru-RU" sz="3600" b="1" dirty="0" smtClean="0">
                <a:latin typeface="+mn-lt"/>
              </a:rPr>
            </a:br>
            <a:r>
              <a:rPr lang="ru-RU" sz="28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ru-RU" sz="2800" b="1" dirty="0" smtClean="0">
                <a:solidFill>
                  <a:schemeClr val="bg1">
                    <a:lumMod val="65000"/>
                  </a:schemeClr>
                </a:solidFill>
              </a:rPr>
              <a:t>когда 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нужны «сложные» </a:t>
            </a:r>
            <a:r>
              <a:rPr lang="ru-RU" sz="2800" b="1" dirty="0" smtClean="0">
                <a:solidFill>
                  <a:schemeClr val="bg1">
                    <a:lumMod val="65000"/>
                  </a:schemeClr>
                </a:solidFill>
              </a:rPr>
              <a:t>условия)</a:t>
            </a:r>
            <a:endParaRPr lang="ru-RU" sz="28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44337"/>
              </p:ext>
            </p:extLst>
          </p:nvPr>
        </p:nvGraphicFramePr>
        <p:xfrm>
          <a:off x="5087888" y="2435199"/>
          <a:ext cx="2248023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95600" y="3938280"/>
            <a:ext cx="780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Логические операторы </a:t>
            </a:r>
            <a:r>
              <a:rPr lang="ru-RU" sz="2400" dirty="0" smtClean="0"/>
              <a:t>позволяют скомбинировать несколько условий в одно. Например когда необходимо проверить, чтобы сумма была больше нуля, но меньше имеющегося баланса, при этом оба условия должны выполнятся одновременно.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0321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Логические </a:t>
            </a:r>
            <a:r>
              <a:rPr lang="ru-RU" sz="4000" b="1" dirty="0"/>
              <a:t>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226" y="4931965"/>
            <a:ext cx="8963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 smtClean="0"/>
              <a:t>if</a:t>
            </a:r>
            <a:r>
              <a:rPr lang="ru-RU" sz="2800" b="1" dirty="0" smtClean="0"/>
              <a:t>/</a:t>
            </a:r>
            <a:r>
              <a:rPr lang="en-US" sz="2800" b="1" dirty="0" smtClean="0"/>
              <a:t>else</a:t>
            </a:r>
            <a:r>
              <a:rPr lang="en-US" sz="2800" dirty="0" smtClean="0"/>
              <a:t> </a:t>
            </a:r>
            <a:r>
              <a:rPr lang="ru-RU" sz="2800" dirty="0"/>
              <a:t>позволяет проверять несколько условий сразу, для их группировки существуют логические операторы </a:t>
            </a:r>
            <a:r>
              <a:rPr lang="uk-UA" sz="2800" b="1" dirty="0"/>
              <a:t>И</a:t>
            </a:r>
            <a:r>
              <a:rPr lang="uk-UA" sz="2800" dirty="0"/>
              <a:t> (</a:t>
            </a:r>
            <a:r>
              <a:rPr lang="en-US" sz="2800" b="1" dirty="0"/>
              <a:t>&amp;&amp;</a:t>
            </a:r>
            <a:r>
              <a:rPr lang="uk-UA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800" b="1" dirty="0"/>
              <a:t>ИЛИ</a:t>
            </a:r>
            <a:r>
              <a:rPr lang="ru-RU" sz="2800" dirty="0"/>
              <a:t> (</a:t>
            </a:r>
            <a:r>
              <a:rPr lang="en-US" sz="2800" b="1" dirty="0"/>
              <a:t>||</a:t>
            </a:r>
            <a:r>
              <a:rPr lang="ru-RU" sz="2800" dirty="0"/>
              <a:t>)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27" y="1268760"/>
            <a:ext cx="8963546" cy="3461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Таблица истинности логических операторов</a:t>
            </a:r>
            <a:endParaRPr lang="ru-RU" sz="4000" b="1" dirty="0">
              <a:latin typeface="+mn-lt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59487"/>
              </p:ext>
            </p:extLst>
          </p:nvPr>
        </p:nvGraphicFramePr>
        <p:xfrm>
          <a:off x="2855640" y="1900551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3266"/>
              </p:ext>
            </p:extLst>
          </p:nvPr>
        </p:nvGraphicFramePr>
        <p:xfrm>
          <a:off x="2855640" y="4132799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ru-RU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23992" y="2167696"/>
            <a:ext cx="43754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Возможные варианты для работы </a:t>
            </a:r>
            <a:r>
              <a:rPr lang="ru-RU" sz="2000" b="1" dirty="0" smtClean="0"/>
              <a:t>оператора </a:t>
            </a:r>
            <a:r>
              <a:rPr lang="en-US" sz="2000" b="1" dirty="0" smtClean="0"/>
              <a:t>&amp;&amp;</a:t>
            </a:r>
            <a:r>
              <a:rPr lang="en-US" sz="2000" dirty="0" smtClean="0"/>
              <a:t> (</a:t>
            </a:r>
            <a:r>
              <a:rPr lang="ru-RU" sz="2000" dirty="0" smtClean="0"/>
              <a:t>оператор И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b="1" dirty="0" smtClean="0"/>
              <a:t>и оператора</a:t>
            </a:r>
            <a:r>
              <a:rPr lang="en-US" sz="2000" b="1" dirty="0" smtClean="0"/>
              <a:t> || </a:t>
            </a:r>
            <a:r>
              <a:rPr lang="ru-RU" sz="2000" dirty="0" smtClean="0"/>
              <a:t>(оператор ИЛИ). Первому необходимо чтобы и левое и правое условие давали </a:t>
            </a:r>
            <a:r>
              <a:rPr lang="en-US" sz="2000" b="1" dirty="0" smtClean="0"/>
              <a:t>true</a:t>
            </a:r>
            <a:r>
              <a:rPr lang="en-US" sz="2000" dirty="0" smtClean="0"/>
              <a:t> </a:t>
            </a:r>
            <a:r>
              <a:rPr lang="ru-RU" sz="2000" dirty="0" smtClean="0"/>
              <a:t>и тогда результат будет </a:t>
            </a:r>
            <a:r>
              <a:rPr lang="en-US" sz="2000" b="1" dirty="0" smtClean="0"/>
              <a:t>true</a:t>
            </a:r>
            <a:r>
              <a:rPr lang="ru-RU" sz="2000" dirty="0" smtClean="0"/>
              <a:t>, второму достаточно, чтобы хоть один из операндов был </a:t>
            </a:r>
            <a:r>
              <a:rPr lang="en-US" sz="2000" b="1" dirty="0" smtClean="0"/>
              <a:t>true</a:t>
            </a:r>
            <a:r>
              <a:rPr lang="en-US" sz="2000" dirty="0" smtClean="0"/>
              <a:t> </a:t>
            </a:r>
            <a:r>
              <a:rPr lang="ru-RU" sz="2000" dirty="0" smtClean="0"/>
              <a:t>для итогового позитивного результата. Во всех остальных случаях операторы возвращают </a:t>
            </a:r>
            <a:r>
              <a:rPr lang="en-US" sz="2000" b="1" dirty="0" smtClean="0"/>
              <a:t>false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034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4</a:t>
            </a:r>
            <a:r>
              <a:rPr lang="en-US" sz="6600" b="1" dirty="0" smtClean="0"/>
              <a:t>. </a:t>
            </a:r>
            <a:r>
              <a:rPr lang="ru-RU" sz="6600" b="1" dirty="0" smtClean="0"/>
              <a:t>Тернарный оператор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150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628800"/>
            <a:ext cx="9744501" cy="3207817"/>
          </a:xfrm>
          <a:prstGeom prst="rect">
            <a:avLst/>
          </a:prstGeom>
        </p:spPr>
      </p:pic>
      <p:sp>
        <p:nvSpPr>
          <p:cNvPr id="5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+mn-lt"/>
              </a:rPr>
              <a:t>Тернарный оператор</a:t>
            </a:r>
            <a:endParaRPr lang="ru-RU" sz="40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464" y="5301208"/>
            <a:ext cx="9744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Тернарный оператор </a:t>
            </a:r>
            <a:r>
              <a:rPr lang="ru-RU" sz="2000" dirty="0" smtClean="0"/>
              <a:t>– сокращенная форма записи условного оператора. Особенно удобен ветвления между действиями которые можно задать в одно выражение.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073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</a:t>
            </a:r>
            <a:r>
              <a:rPr lang="ru-RU" sz="6000" b="1" dirty="0" smtClean="0"/>
              <a:t>. Немного практики</a:t>
            </a:r>
            <a:r>
              <a:rPr lang="en-US" sz="6000" b="1" dirty="0" smtClean="0"/>
              <a:t> #</a:t>
            </a:r>
            <a:r>
              <a:rPr lang="ru-RU" sz="6000" b="1" dirty="0" smtClean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109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1772816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Задача: </a:t>
            </a:r>
            <a:r>
              <a:rPr lang="ru-RU" sz="3200" dirty="0" smtClean="0"/>
              <a:t>У пользователя есть сумма на счету в банке</a:t>
            </a:r>
            <a:r>
              <a:rPr lang="en-US" sz="3200" dirty="0" smtClean="0"/>
              <a:t>.</a:t>
            </a:r>
            <a:r>
              <a:rPr lang="ru-RU" sz="3200" dirty="0" smtClean="0"/>
              <a:t> Он хочет выполнить перевод части денег, а банк хочет взять за это комиссию. Необходимо рассчитать сумму комиссии при тарифе в 1% (минимум 10 гривен, максимум 250 гривен).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167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</a:t>
            </a:r>
            <a:r>
              <a:rPr lang="ru-RU" sz="6000" b="1" dirty="0" smtClean="0"/>
              <a:t>. Немного практики</a:t>
            </a:r>
            <a:r>
              <a:rPr lang="en-US" sz="6000" b="1" dirty="0" smtClean="0"/>
              <a:t> #</a:t>
            </a:r>
            <a:r>
              <a:rPr lang="ru-RU" sz="6000" b="1" dirty="0" smtClean="0"/>
              <a:t>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729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1. Тип </a:t>
            </a:r>
            <a:r>
              <a:rPr lang="en-US" sz="7200" b="1" dirty="0" smtClean="0">
                <a:solidFill>
                  <a:srgbClr val="FFFF00"/>
                </a:solidFill>
              </a:rPr>
              <a:t>Boolean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22588" y="61405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58" y="2323504"/>
            <a:ext cx="1011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Мы знаем </a:t>
            </a:r>
            <a:r>
              <a:rPr lang="ru-RU" sz="3600" b="1" dirty="0"/>
              <a:t>день</a:t>
            </a:r>
            <a:r>
              <a:rPr lang="ru-RU" sz="3600" dirty="0"/>
              <a:t>, </a:t>
            </a:r>
            <a:r>
              <a:rPr lang="ru-RU" sz="3600" b="1" dirty="0"/>
              <a:t>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 рождения человека. Мы также знаем </a:t>
            </a:r>
            <a:r>
              <a:rPr lang="ru-RU" sz="3600" b="1" dirty="0"/>
              <a:t>сегодняшний день 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, необходимо </a:t>
            </a:r>
            <a:r>
              <a:rPr lang="ru-RU" sz="3600" dirty="0" smtClean="0"/>
              <a:t>рассчитать </a:t>
            </a:r>
            <a:r>
              <a:rPr lang="ru-RU" sz="3600" dirty="0"/>
              <a:t>сколько человеку полных лет</a:t>
            </a:r>
            <a:r>
              <a:rPr lang="en-US" sz="3600" dirty="0"/>
              <a:t> </a:t>
            </a:r>
            <a:r>
              <a:rPr lang="ru-RU" sz="3600" dirty="0"/>
              <a:t>на сегодняшний </a:t>
            </a:r>
            <a:r>
              <a:rPr lang="ru-RU" sz="3600" dirty="0" smtClean="0"/>
              <a:t>день.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35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</a:t>
            </a:r>
            <a:r>
              <a:rPr lang="ru-RU" sz="7200" b="1" dirty="0" smtClean="0"/>
              <a:t>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978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 smtClean="0">
                <a:solidFill>
                  <a:srgbClr val="00B050"/>
                </a:solidFill>
              </a:rPr>
              <a:t>#A1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4133398"/>
            <a:ext cx="8280920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</a:t>
            </a:r>
            <a:r>
              <a:rPr lang="ru-RU" sz="2800" dirty="0"/>
              <a:t>в зависимости от полученного результата выводить сообщение</a:t>
            </a:r>
            <a:r>
              <a:rPr lang="en-US" sz="2800" dirty="0"/>
              <a:t> </a:t>
            </a:r>
            <a:r>
              <a:rPr lang="ru-RU" sz="2800" dirty="0"/>
              <a:t>о том, </a:t>
            </a:r>
            <a:r>
              <a:rPr lang="ru-RU" sz="2800" dirty="0" smtClean="0"/>
              <a:t>что</a:t>
            </a:r>
            <a:r>
              <a:rPr lang="en-US" sz="2800" dirty="0" smtClean="0"/>
              <a:t> </a:t>
            </a:r>
            <a:r>
              <a:rPr lang="ru-RU" sz="2800" dirty="0" smtClean="0"/>
              <a:t>означает индекс (текстом, в </a:t>
            </a:r>
            <a:r>
              <a:rPr lang="ru-RU" sz="2800" dirty="0"/>
              <a:t>соответствии с </a:t>
            </a:r>
            <a:r>
              <a:rPr lang="en-US" sz="2800" dirty="0"/>
              <a:t>Wikipedia</a:t>
            </a:r>
            <a:r>
              <a:rPr lang="ru-RU" sz="2800" dirty="0" smtClean="0"/>
              <a:t>)</a:t>
            </a:r>
            <a:r>
              <a:rPr lang="en-US" sz="2800" dirty="0" smtClean="0"/>
              <a:t>. </a:t>
            </a:r>
            <a:r>
              <a:rPr lang="ru-RU" sz="2800" i="1" dirty="0" smtClean="0"/>
              <a:t>«Многоэтажных» </a:t>
            </a:r>
            <a:r>
              <a:rPr lang="en-US" sz="2800" i="1" dirty="0" smtClean="0"/>
              <a:t>if </a:t>
            </a:r>
            <a:r>
              <a:rPr lang="ru-RU" sz="2800" i="1" dirty="0" smtClean="0"/>
              <a:t>поможет в этом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991544" y="18500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Задача: </a:t>
            </a:r>
            <a:r>
              <a:rPr lang="ru-RU" sz="4000" strike="sngStrike" dirty="0">
                <a:solidFill>
                  <a:schemeClr val="bg1">
                    <a:lumMod val="65000"/>
                  </a:schemeClr>
                </a:solidFill>
              </a:rPr>
              <a:t>Разработать скрипт который рассчитывает </a:t>
            </a:r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индекс массы тела</a:t>
            </a:r>
            <a:r>
              <a:rPr lang="en-US" sz="4000" b="1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4000" strike="sngStrike" dirty="0" smtClean="0">
                <a:solidFill>
                  <a:schemeClr val="bg1">
                    <a:lumMod val="65000"/>
                  </a:schemeClr>
                </a:solidFill>
              </a:rPr>
              <a:t>пользователя</a:t>
            </a:r>
            <a:r>
              <a:rPr lang="en-US" sz="4000" strike="sngStrike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40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 smtClean="0">
                <a:solidFill>
                  <a:srgbClr val="00B050"/>
                </a:solidFill>
              </a:rPr>
              <a:t>#A2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51483" y="2348880"/>
            <a:ext cx="928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Необходимо написать скрипт который </a:t>
            </a:r>
            <a:r>
              <a:rPr lang="ru-RU" sz="3600" b="1" dirty="0"/>
              <a:t>по номеру года </a:t>
            </a:r>
            <a:r>
              <a:rPr lang="ru-RU" sz="3600" dirty="0"/>
              <a:t>определяет </a:t>
            </a:r>
            <a:r>
              <a:rPr lang="ru-RU" sz="3600" b="1" dirty="0"/>
              <a:t>високосный год или нет</a:t>
            </a:r>
            <a:r>
              <a:rPr lang="ru-RU" sz="3600" dirty="0" smtClean="0"/>
              <a:t>. </a:t>
            </a:r>
            <a:r>
              <a:rPr lang="ru-RU" sz="3600" i="1" dirty="0" smtClean="0">
                <a:solidFill>
                  <a:schemeClr val="bg1">
                    <a:lumMod val="65000"/>
                  </a:schemeClr>
                </a:solidFill>
              </a:rPr>
              <a:t>Подсказка: оператор 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sz="36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i="1" dirty="0" smtClean="0">
                <a:solidFill>
                  <a:schemeClr val="bg1">
                    <a:lumMod val="65000"/>
                  </a:schemeClr>
                </a:solidFill>
              </a:rPr>
              <a:t>может вам помочь (но он </a:t>
            </a:r>
            <a:r>
              <a:rPr lang="ru-RU" sz="3600" b="1" i="1" dirty="0" smtClean="0">
                <a:solidFill>
                  <a:schemeClr val="bg1">
                    <a:lumMod val="65000"/>
                  </a:schemeClr>
                </a:solidFill>
              </a:rPr>
              <a:t>не</a:t>
            </a:r>
            <a:r>
              <a:rPr lang="ru-RU" sz="3600" i="1" dirty="0" smtClean="0">
                <a:solidFill>
                  <a:schemeClr val="bg1">
                    <a:lumMod val="65000"/>
                  </a:schemeClr>
                </a:solidFill>
              </a:rPr>
              <a:t> берёт процент от числа).</a:t>
            </a:r>
            <a:endParaRPr lang="ru-RU" sz="3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К следующему </a:t>
            </a:r>
          </a:p>
          <a:p>
            <a:pPr algn="ctr"/>
            <a:r>
              <a:rPr lang="ru-RU" sz="8000" b="1" dirty="0"/>
              <a:t>занятию…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0897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Следующая тема: </a:t>
            </a:r>
            <a:r>
              <a:rPr lang="ru-RU" sz="4000" b="1" dirty="0" smtClean="0">
                <a:solidFill>
                  <a:srgbClr val="00B0F0"/>
                </a:solidFill>
              </a:rPr>
              <a:t>циклы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2038196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</a:t>
            </a:r>
            <a:r>
              <a:rPr lang="ru-RU" sz="2400" b="1" dirty="0" smtClean="0">
                <a:solidFill>
                  <a:srgbClr val="00B050"/>
                </a:solidFill>
              </a:rPr>
              <a:t>о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циклах.</a:t>
            </a:r>
            <a:endParaRPr lang="uk-UA" sz="2400" dirty="0">
              <a:solidFill>
                <a:srgbClr val="00B050"/>
              </a:solidFill>
            </a:endParaRPr>
          </a:p>
        </p:txBody>
      </p:sp>
      <p:pic>
        <p:nvPicPr>
          <p:cNvPr id="1030" name="Picture 6" descr="https://designshack.net/wp-content/uploads/prog101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961784"/>
            <a:ext cx="4857750" cy="2952751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79776" y="5877272"/>
            <a:ext cx="4321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hlinkClick r:id="rId3"/>
              </a:rPr>
              <a:t>https://</a:t>
            </a:r>
            <a:r>
              <a:rPr lang="uk-UA" sz="2400" b="1" dirty="0" smtClean="0">
                <a:hlinkClick r:id="rId3"/>
              </a:rPr>
              <a:t>youtu.be/TREWm2urXtk</a:t>
            </a:r>
            <a:endParaRPr lang="uk-UA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38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86409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boolean</a:t>
            </a:r>
            <a:endParaRPr lang="ru-RU" sz="4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2184" y="1409707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Переменная типа </a:t>
            </a:r>
            <a:r>
              <a:rPr lang="en-US" sz="2600" b="1" dirty="0" err="1"/>
              <a:t>boolean</a:t>
            </a:r>
            <a:r>
              <a:rPr lang="en-US" sz="2600" dirty="0"/>
              <a:t> </a:t>
            </a:r>
            <a:r>
              <a:rPr lang="ru-RU" sz="2600" dirty="0"/>
              <a:t>содержит один из всего 2 вариантов значения: истина (</a:t>
            </a:r>
            <a:r>
              <a:rPr lang="en-US" sz="2600" b="1" dirty="0"/>
              <a:t>true</a:t>
            </a:r>
            <a:r>
              <a:rPr lang="ru-RU" sz="2600" dirty="0"/>
              <a:t>) или ложь (</a:t>
            </a:r>
            <a:r>
              <a:rPr lang="en-US" sz="2600" b="1" dirty="0"/>
              <a:t>false</a:t>
            </a:r>
            <a:r>
              <a:rPr lang="ru-RU" sz="2600" dirty="0"/>
              <a:t>)</a:t>
            </a:r>
            <a:r>
              <a:rPr lang="en-US" sz="2600" dirty="0" smtClean="0"/>
              <a:t>. </a:t>
            </a:r>
            <a:r>
              <a:rPr lang="ru-RU" sz="2600" dirty="0" smtClean="0"/>
              <a:t>Несмотря на простоту, этот тип применяется во многих конструкциях языка.</a:t>
            </a:r>
            <a:endParaRPr lang="ru-RU" sz="2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12776"/>
            <a:ext cx="5904656" cy="3955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7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2. Оператор </a:t>
            </a:r>
            <a:r>
              <a:rPr lang="en-US" sz="8000" b="1" dirty="0" smtClean="0">
                <a:solidFill>
                  <a:srgbClr val="FFFF00"/>
                </a:solidFill>
              </a:rPr>
              <a:t>if</a:t>
            </a:r>
            <a:r>
              <a:rPr lang="en-US" sz="8000" b="1" dirty="0" smtClean="0"/>
              <a:t>/</a:t>
            </a:r>
            <a:r>
              <a:rPr lang="en-US" sz="80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endParaRPr lang="uk-UA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Условный оператор </a:t>
            </a:r>
            <a:r>
              <a:rPr lang="en-US" sz="4000" b="1" dirty="0" smtClean="0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6120" y="1678156"/>
            <a:ext cx="48245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Оператор </a:t>
            </a:r>
            <a:r>
              <a:rPr lang="en-US" sz="2500" b="1" dirty="0"/>
              <a:t>if-else</a:t>
            </a:r>
            <a:r>
              <a:rPr lang="en-US" sz="2500" dirty="0"/>
              <a:t> </a:t>
            </a:r>
            <a:r>
              <a:rPr lang="ru-RU" sz="2500" dirty="0"/>
              <a:t>позволяет задать условия, в зависимости от верности/не верности которого выполниться первая (</a:t>
            </a:r>
            <a:r>
              <a:rPr lang="en-US" sz="2500" b="1" dirty="0"/>
              <a:t>if</a:t>
            </a:r>
            <a:r>
              <a:rPr lang="ru-RU" sz="2500" dirty="0"/>
              <a:t>)</a:t>
            </a:r>
            <a:r>
              <a:rPr lang="en-US" sz="2500" dirty="0"/>
              <a:t> </a:t>
            </a:r>
            <a:r>
              <a:rPr lang="ru-RU" sz="2500" dirty="0"/>
              <a:t>или вторая (</a:t>
            </a:r>
            <a:r>
              <a:rPr lang="en-US" sz="2500" b="1" dirty="0"/>
              <a:t>else</a:t>
            </a:r>
            <a:r>
              <a:rPr lang="ru-RU" sz="2500" dirty="0"/>
              <a:t>) ветка кода (допускается возможность </a:t>
            </a:r>
            <a:r>
              <a:rPr lang="ru-RU" sz="2500" dirty="0" smtClean="0"/>
              <a:t>делат</a:t>
            </a:r>
            <a:r>
              <a:rPr lang="ru-RU" sz="2500" dirty="0"/>
              <a:t>ь</a:t>
            </a:r>
            <a:r>
              <a:rPr lang="ru-RU" sz="2500" dirty="0" smtClean="0"/>
              <a:t> </a:t>
            </a:r>
            <a:r>
              <a:rPr lang="ru-RU" sz="2500" dirty="0"/>
              <a:t>«многоэтажный» </a:t>
            </a:r>
            <a:r>
              <a:rPr lang="en-US" sz="2500" b="1" dirty="0"/>
              <a:t>if</a:t>
            </a:r>
            <a:r>
              <a:rPr lang="en-US" sz="2500" dirty="0"/>
              <a:t> </a:t>
            </a:r>
            <a:r>
              <a:rPr lang="ru-RU" sz="2500" dirty="0"/>
              <a:t>используя конструкцию </a:t>
            </a:r>
            <a:r>
              <a:rPr lang="ru-RU" sz="2500" dirty="0" smtClean="0"/>
              <a:t>…</a:t>
            </a:r>
            <a:r>
              <a:rPr lang="en-US" sz="2500" b="1" dirty="0" smtClean="0"/>
              <a:t>else if</a:t>
            </a:r>
            <a:r>
              <a:rPr lang="ru-RU" sz="2500" b="1" dirty="0" smtClean="0"/>
              <a:t>…</a:t>
            </a:r>
            <a:endParaRPr lang="ru-RU" sz="25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42733"/>
            <a:ext cx="6428456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766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1228964"/>
            <a:ext cx="4392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Фигурные скобки в операторе </a:t>
            </a:r>
            <a:r>
              <a:rPr lang="en-US" sz="2600" b="1" dirty="0"/>
              <a:t>if-else</a:t>
            </a:r>
            <a:r>
              <a:rPr lang="en-US" sz="2600" dirty="0"/>
              <a:t> </a:t>
            </a:r>
            <a:r>
              <a:rPr lang="ru-RU" sz="2600" dirty="0"/>
              <a:t>позволяет задать несколько строк кода для выполнения в случае истинности/ложности условия.</a:t>
            </a:r>
            <a:r>
              <a:rPr lang="en-US" sz="2600" dirty="0"/>
              <a:t> </a:t>
            </a:r>
            <a:r>
              <a:rPr lang="ru-RU" sz="2600" dirty="0"/>
              <a:t>После выполнение кода условного оператора, программа приступает к дальнейшему выполнению кода программы.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32033"/>
            <a:ext cx="6408712" cy="4213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20"/>
          <p:cNvSpPr txBox="1">
            <a:spLocks/>
          </p:cNvSpPr>
          <p:nvPr/>
        </p:nvSpPr>
        <p:spPr>
          <a:xfrm>
            <a:off x="0" y="260648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mtClean="0"/>
              <a:t>Условный оператор </a:t>
            </a:r>
            <a:r>
              <a:rPr lang="en-US" sz="4000" b="1" smtClean="0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«Многоэтажный»</a:t>
            </a:r>
            <a:r>
              <a:rPr lang="en-US" sz="4000" b="1" dirty="0"/>
              <a:t> </a:t>
            </a:r>
            <a:r>
              <a:rPr lang="en-US" sz="4000" b="1" dirty="0" smtClean="0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2060848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Если задача </a:t>
            </a:r>
            <a:r>
              <a:rPr lang="ru-RU" sz="3000" dirty="0" smtClean="0"/>
              <a:t>предполагает </a:t>
            </a:r>
            <a:r>
              <a:rPr lang="ru-RU" sz="3000" dirty="0"/>
              <a:t>более чем два вариант развития событий то мы можем задействовать конструкцию </a:t>
            </a:r>
            <a:r>
              <a:rPr lang="en-US" sz="3000" b="1" dirty="0" smtClean="0"/>
              <a:t>if else if els</a:t>
            </a:r>
            <a:r>
              <a:rPr lang="en-US" sz="3000" b="1" dirty="0"/>
              <a:t>e</a:t>
            </a:r>
            <a:r>
              <a:rPr lang="en-US" sz="3000" b="1" dirty="0" smtClean="0"/>
              <a:t>…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2" y="1639445"/>
            <a:ext cx="6264696" cy="38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3. </a:t>
            </a:r>
            <a:r>
              <a:rPr lang="ru-RU" sz="6600" b="1" dirty="0" smtClean="0"/>
              <a:t>Операторы сравнения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78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</a:t>
            </a:r>
            <a:r>
              <a:rPr lang="ru-RU" sz="4400" b="1" dirty="0" smtClean="0"/>
              <a:t>сравнения</a:t>
            </a:r>
            <a:r>
              <a:rPr lang="en-US" sz="4400" b="1" dirty="0" smtClean="0"/>
              <a:t> </a:t>
            </a:r>
          </a:p>
          <a:p>
            <a:pPr algn="ctr"/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 smtClean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 smtClean="0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15853"/>
              </p:ext>
            </p:extLst>
          </p:nvPr>
        </p:nvGraphicFramePr>
        <p:xfrm>
          <a:off x="5735960" y="2132856"/>
          <a:ext cx="599472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3952" y="3271624"/>
            <a:ext cx="51544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Операторы сравнения </a:t>
            </a:r>
            <a:r>
              <a:rPr lang="ru-RU" sz="2800" dirty="0" smtClean="0"/>
              <a:t>знакомы нам со школы. В </a:t>
            </a:r>
            <a:r>
              <a:rPr lang="en-US" sz="2800" b="1" dirty="0" smtClean="0"/>
              <a:t>JavaScript</a:t>
            </a:r>
            <a:r>
              <a:rPr lang="en-US" sz="2800" dirty="0" smtClean="0"/>
              <a:t> </a:t>
            </a:r>
            <a:r>
              <a:rPr lang="ru-RU" sz="2800" dirty="0" smtClean="0"/>
              <a:t>они</a:t>
            </a:r>
            <a:r>
              <a:rPr lang="en-US" sz="2800" dirty="0" smtClean="0"/>
              <a:t> </a:t>
            </a:r>
            <a:r>
              <a:rPr lang="ru-RU" sz="2800" dirty="0" smtClean="0"/>
              <a:t>решают те же задачи, проводят сравнения двух операндов и возвращают </a:t>
            </a:r>
            <a:r>
              <a:rPr lang="en-US" sz="2800" b="1" dirty="0" smtClean="0"/>
              <a:t>true/false</a:t>
            </a:r>
            <a:r>
              <a:rPr lang="en-US" sz="2800" dirty="0" smtClean="0"/>
              <a:t>.</a:t>
            </a:r>
            <a:endParaRPr lang="uk-UA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564904"/>
            <a:ext cx="4814249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607</Words>
  <Application>Microsoft Office PowerPoint</Application>
  <PresentationFormat>Широкоэкранный</PresentationFormat>
  <Paragraphs>97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Тип boolean</vt:lpstr>
      <vt:lpstr>Презентация PowerPoint</vt:lpstr>
      <vt:lpstr>Условный оператор if/else</vt:lpstr>
      <vt:lpstr>Презентация PowerPoint</vt:lpstr>
      <vt:lpstr>«Многоэтажный» if/else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Логические операторы (когда нужны «сложные» условия)</vt:lpstr>
      <vt:lpstr>Логические операторы</vt:lpstr>
      <vt:lpstr>Таблица истинности логических операторов</vt:lpstr>
      <vt:lpstr>Презентация PowerPoint</vt:lpstr>
      <vt:lpstr>Тернарный оператор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643</cp:revision>
  <dcterms:created xsi:type="dcterms:W3CDTF">2014-11-20T09:08:59Z</dcterms:created>
  <dcterms:modified xsi:type="dcterms:W3CDTF">2020-11-09T10:32:01Z</dcterms:modified>
</cp:coreProperties>
</file>