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48" r:id="rId2"/>
    <p:sldId id="385" r:id="rId3"/>
    <p:sldId id="327" r:id="rId4"/>
    <p:sldId id="341" r:id="rId5"/>
    <p:sldId id="449" r:id="rId6"/>
    <p:sldId id="428" r:id="rId7"/>
    <p:sldId id="429" r:id="rId8"/>
    <p:sldId id="452" r:id="rId9"/>
    <p:sldId id="393" r:id="rId10"/>
    <p:sldId id="453" r:id="rId11"/>
    <p:sldId id="450" r:id="rId12"/>
    <p:sldId id="444" r:id="rId13"/>
    <p:sldId id="416" r:id="rId14"/>
    <p:sldId id="417" r:id="rId15"/>
    <p:sldId id="413" r:id="rId16"/>
    <p:sldId id="412" r:id="rId17"/>
    <p:sldId id="414" r:id="rId18"/>
    <p:sldId id="426" r:id="rId19"/>
    <p:sldId id="454" r:id="rId20"/>
    <p:sldId id="455" r:id="rId21"/>
    <p:sldId id="430" r:id="rId22"/>
    <p:sldId id="431" r:id="rId23"/>
    <p:sldId id="768" r:id="rId24"/>
    <p:sldId id="769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E20285F-44FA-430D-A078-132BF9E61E2F}"/>
    <pc:docChg chg="modSld">
      <pc:chgData name="Anatoliy Kigel" userId="7432c6c4687b0a9c" providerId="LiveId" clId="{9E20285F-44FA-430D-A078-132BF9E61E2F}" dt="2021-05-19T06:42:52.489" v="1" actId="207"/>
      <pc:docMkLst>
        <pc:docMk/>
      </pc:docMkLst>
      <pc:sldChg chg="modSp mod">
        <pc:chgData name="Anatoliy Kigel" userId="7432c6c4687b0a9c" providerId="LiveId" clId="{9E20285F-44FA-430D-A078-132BF9E61E2F}" dt="2021-05-19T06:42:52.489" v="1" actId="207"/>
        <pc:sldMkLst>
          <pc:docMk/>
          <pc:sldMk cId="1852326527" sldId="431"/>
        </pc:sldMkLst>
        <pc:spChg chg="mod">
          <ac:chgData name="Anatoliy Kigel" userId="7432c6c4687b0a9c" providerId="LiveId" clId="{9E20285F-44FA-430D-A078-132BF9E61E2F}" dt="2021-05-19T06:42:52.489" v="1" actId="207"/>
          <ac:spMkLst>
            <pc:docMk/>
            <pc:sldMk cId="1852326527" sldId="431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F0BD5513-A984-4AAA-9C78-98EE86309D17}"/>
    <pc:docChg chg="addSld delSld modSld">
      <pc:chgData name="Anatoliy Kigel" userId="7432c6c4687b0a9c" providerId="LiveId" clId="{F0BD5513-A984-4AAA-9C78-98EE86309D17}" dt="2021-02-13T08:16:16.155" v="1"/>
      <pc:docMkLst>
        <pc:docMk/>
      </pc:docMkLst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63207978" sldId="456"/>
        </pc:sldMkLst>
      </pc:sldChg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2158574905" sldId="457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3778426884" sldId="768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2674160689" sldId="7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4college.com/css/web4-css-input-pseudo-classes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html/input/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youtu.be/z-yZuDXZUw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html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9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Состояния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04489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1823333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:valid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:invalid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:required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:placeholder-shown</a:t>
            </a:r>
          </a:p>
          <a:p>
            <a:r>
              <a:rPr lang="en-US" sz="4400" b="1" dirty="0">
                <a:solidFill>
                  <a:srgbClr val="7030A0"/>
                </a:solidFill>
              </a:rPr>
              <a:t>:focus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r>
              <a:rPr lang="ru-RU" sz="4400" b="1" dirty="0"/>
              <a:t> состояний элемента ввода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3325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https://www.web4college.com/css/web4-css-input-pseudo-classes.php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0616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55843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/>
              <a:t>Валидация</a:t>
            </a:r>
            <a:r>
              <a:rPr lang="ru-RU" sz="3600" dirty="0"/>
              <a:t> данных сводиться к проверке соответствуют ли введённые данные подготовленному шаблону (т.е. корректны или нет). Что считать корректным, а что нет - определяет разработчик.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5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Проверка вводимых данных (</a:t>
            </a:r>
            <a:r>
              <a:rPr lang="ru-RU" sz="3600" b="1" dirty="0" err="1"/>
              <a:t>валидация</a:t>
            </a:r>
            <a:r>
              <a:rPr lang="ru-RU" sz="36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636912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1. Заполнено ли поле (выбран ли вариант, для полей выбора)?</a:t>
            </a:r>
            <a:br>
              <a:rPr lang="ru-RU" sz="3200" dirty="0"/>
            </a:br>
            <a:endParaRPr lang="ru-RU" sz="3200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07568" y="202077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28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данных</a:t>
            </a:r>
            <a:r>
              <a:rPr lang="en-US" sz="2800" b="1" dirty="0"/>
              <a:t> </a:t>
            </a:r>
            <a:r>
              <a:rPr lang="ru-RU" sz="2800" b="1" dirty="0"/>
              <a:t>средствами </a:t>
            </a:r>
            <a:r>
              <a:rPr lang="en-US" sz="2800" b="1" dirty="0"/>
              <a:t>HTML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560" y="40509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3600" b="1" dirty="0"/>
              <a:t> </a:t>
            </a:r>
            <a:r>
              <a:rPr lang="ru-RU" sz="3600" dirty="0"/>
              <a:t>задаёт </a:t>
            </a:r>
            <a:r>
              <a:rPr lang="ru-RU" sz="3600" b="1" dirty="0">
                <a:solidFill>
                  <a:srgbClr val="00B050"/>
                </a:solidFill>
              </a:rPr>
              <a:t>регулярное выражение</a:t>
            </a:r>
            <a:r>
              <a:rPr lang="ru-RU" sz="3600" dirty="0"/>
              <a:t> (шаблон) которым будет проверены введённые данные.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0724" y="5983351"/>
            <a:ext cx="506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https://webref.ru/html/input/pattern</a:t>
            </a:r>
            <a:endParaRPr lang="uk-UA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2780928"/>
            <a:ext cx="12144671" cy="862959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35560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rgbClr val="0070C0"/>
                </a:solidFill>
              </a:rPr>
              <a:t>required</a:t>
            </a:r>
            <a:r>
              <a:rPr lang="en-US" sz="3600" dirty="0"/>
              <a:t> </a:t>
            </a:r>
            <a:r>
              <a:rPr lang="ru-RU" sz="3600" dirty="0"/>
              <a:t>говорит о том, что поле должно быть заполнено, хоть чем-то. </a:t>
            </a:r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49335"/>
            <a:ext cx="72008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42393"/>
            <a:ext cx="5706448" cy="414684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900739" y="2068203"/>
            <a:ext cx="45958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Регулярное выражение </a:t>
            </a:r>
            <a:r>
              <a:rPr lang="ru-RU" sz="2800" dirty="0"/>
              <a:t>– шаблон которым проверяется строка, строка может соответствовать шаблону, а может не соответствовать.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https://ru.wikibooks.org/wiki/</a:t>
            </a:r>
            <a:r>
              <a:rPr lang="ru-RU" sz="2800" b="1" dirty="0" err="1">
                <a:hlinkClick r:id="rId3"/>
              </a:rPr>
              <a:t>Регулярные_выражения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75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Ввод данных на странице</a:t>
            </a:r>
            <a:br>
              <a:rPr lang="ru-RU" sz="6000" b="1" dirty="0"/>
            </a:br>
            <a:r>
              <a:rPr lang="ru-RU" sz="6000" b="1" dirty="0"/>
              <a:t>Формы/Элементы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055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r>
              <a:rPr lang="en-US" sz="4000" b="1" dirty="0"/>
              <a:t> </a:t>
            </a:r>
            <a:r>
              <a:rPr lang="ru-RU" sz="4000" b="1" dirty="0"/>
              <a:t>на практике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9655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12191999" cy="4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22956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47667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Валидация</a:t>
            </a:r>
            <a:r>
              <a:rPr lang="ru-RU" sz="4400" b="1" dirty="0"/>
              <a:t>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6" y="191683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Сверстайте страницу с формой, обеспечьте </a:t>
            </a:r>
            <a:r>
              <a:rPr lang="ru-RU" sz="2800" dirty="0" err="1"/>
              <a:t>валидацию</a:t>
            </a:r>
            <a:r>
              <a:rPr lang="ru-RU" sz="2800" dirty="0"/>
              <a:t> вводимого номера телефона</a:t>
            </a:r>
            <a:r>
              <a:rPr lang="it-IT" sz="2800" dirty="0"/>
              <a:t>,</a:t>
            </a:r>
            <a:r>
              <a:rPr lang="ru-RU" sz="2800" dirty="0"/>
              <a:t> пользователь может вводить следующие </a:t>
            </a:r>
            <a:r>
              <a:rPr lang="ru-RU" sz="2800" b="1" dirty="0">
                <a:solidFill>
                  <a:schemeClr val="accent6"/>
                </a:solidFill>
              </a:rPr>
              <a:t>форматы</a:t>
            </a:r>
            <a:r>
              <a:rPr lang="ru-RU" sz="2800" dirty="0"/>
              <a:t>: </a:t>
            </a:r>
            <a:r>
              <a:rPr lang="ru-RU" sz="2800" b="1" dirty="0">
                <a:solidFill>
                  <a:srgbClr val="00B050"/>
                </a:solidFill>
              </a:rPr>
              <a:t>+380675555555,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+38(067)5557788</a:t>
            </a:r>
            <a:r>
              <a:rPr lang="ru-RU" sz="2800" dirty="0"/>
              <a:t>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br>
              <a:rPr lang="it-IT" sz="2800" dirty="0">
                <a:solidFill>
                  <a:srgbClr val="00B050"/>
                </a:solidFill>
              </a:rPr>
            </a:br>
            <a:r>
              <a:rPr lang="ru-RU" sz="2800" b="1" dirty="0">
                <a:solidFill>
                  <a:srgbClr val="00B050"/>
                </a:solidFill>
              </a:rPr>
              <a:t>+38(067)456-67-88</a:t>
            </a:r>
            <a:r>
              <a:rPr lang="ru-RU" sz="28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844824"/>
            <a:ext cx="5637636" cy="36004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7842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Проектирование</a:t>
            </a:r>
            <a:endParaRPr lang="ru-RU" sz="4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25020" y="2128788"/>
            <a:ext cx="4199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макетах (</a:t>
            </a:r>
            <a:r>
              <a:rPr lang="en-US" sz="2400" b="1" dirty="0">
                <a:solidFill>
                  <a:srgbClr val="00B050"/>
                </a:solidFill>
              </a:rPr>
              <a:t>Wireframes</a:t>
            </a:r>
            <a:r>
              <a:rPr lang="ru-RU" sz="2400" b="1" dirty="0">
                <a:solidFill>
                  <a:srgbClr val="00B050"/>
                </a:solidFill>
              </a:rPr>
              <a:t>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https://youtu.be/z-yZuDXZUw0</a:t>
            </a:r>
            <a:endParaRPr lang="uk-UA" sz="2800" b="1" dirty="0"/>
          </a:p>
        </p:txBody>
      </p:sp>
      <p:pic>
        <p:nvPicPr>
          <p:cNvPr id="2" name="Picture 2" descr="https://www.experienceux.co.uk/wp-content/uploads/2015/05/what-is-wirefra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842790"/>
            <a:ext cx="5346303" cy="2880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6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328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ввода, формы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4913292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3333CC"/>
                </a:solidFill>
              </a:rPr>
              <a:t>&lt;form&gt; </a:t>
            </a:r>
            <a:r>
              <a:rPr lang="en-US" sz="6600" b="1" dirty="0"/>
              <a:t>…</a:t>
            </a:r>
            <a:r>
              <a:rPr lang="en-US" sz="6600" b="1" dirty="0">
                <a:solidFill>
                  <a:srgbClr val="3333CC"/>
                </a:solidFill>
              </a:rPr>
              <a:t> &lt;/form&gt;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173" y="1844824"/>
            <a:ext cx="7853653" cy="25202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998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&lt;input </a:t>
            </a:r>
            <a:r>
              <a:rPr lang="en-US" sz="6600" b="1" dirty="0">
                <a:solidFill>
                  <a:srgbClr val="FF0000"/>
                </a:solidFill>
              </a:rPr>
              <a:t>type</a:t>
            </a:r>
            <a:r>
              <a:rPr lang="en-US" sz="6600" b="1" dirty="0">
                <a:solidFill>
                  <a:srgbClr val="0070C0"/>
                </a:solidFill>
              </a:rPr>
              <a:t>=</a:t>
            </a:r>
            <a:r>
              <a:rPr lang="ru-RU" sz="6600" b="1" dirty="0">
                <a:solidFill>
                  <a:srgbClr val="0070C0"/>
                </a:solidFill>
              </a:rPr>
              <a:t> "</a:t>
            </a:r>
            <a:r>
              <a:rPr lang="ru-RU" sz="6600" b="1" dirty="0">
                <a:solidFill>
                  <a:srgbClr val="00B050"/>
                </a:solidFill>
              </a:rPr>
              <a:t>...</a:t>
            </a:r>
            <a:r>
              <a:rPr lang="ru-RU" sz="6600" b="1" dirty="0">
                <a:solidFill>
                  <a:srgbClr val="0070C0"/>
                </a:solidFill>
              </a:rPr>
              <a:t>" </a:t>
            </a:r>
            <a:r>
              <a:rPr lang="en-US" sz="6600" b="1" dirty="0">
                <a:solidFill>
                  <a:srgbClr val="0070C0"/>
                </a:solidFill>
              </a:rPr>
              <a:t>…  /&gt;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72" y="4437112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размещение элементов ввода на форме применяется тег </a:t>
            </a:r>
            <a:r>
              <a:rPr lang="en-US" sz="3200" b="1" dirty="0">
                <a:solidFill>
                  <a:srgbClr val="0070C0"/>
                </a:solidFill>
              </a:rPr>
              <a:t>input</a:t>
            </a:r>
            <a:r>
              <a:rPr lang="en-US" sz="3200" dirty="0"/>
              <a:t> </a:t>
            </a:r>
            <a:r>
              <a:rPr lang="ru-RU" sz="3200" dirty="0"/>
              <a:t>с различными значениями атрибута </a:t>
            </a:r>
            <a:r>
              <a:rPr lang="en-US" sz="3200" b="1" dirty="0">
                <a:solidFill>
                  <a:srgbClr val="FF0000"/>
                </a:solidFill>
              </a:rPr>
              <a:t>type</a:t>
            </a:r>
            <a:r>
              <a:rPr lang="ru-RU" sz="3200" b="1" dirty="0"/>
              <a:t> </a:t>
            </a:r>
            <a:r>
              <a:rPr lang="ru-RU" sz="3200" dirty="0"/>
              <a:t>(который и определяет тип используемого элемента ввода)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17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Подсказка к элементам ввода</a:t>
            </a:r>
            <a:endParaRPr lang="en-US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36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&lt;input </a:t>
            </a:r>
            <a:r>
              <a:rPr lang="en-US" sz="5400" b="1" dirty="0">
                <a:solidFill>
                  <a:srgbClr val="FF0000"/>
                </a:solidFill>
              </a:rPr>
              <a:t>id</a:t>
            </a:r>
            <a:r>
              <a:rPr lang="en-US" sz="5400" b="1" dirty="0">
                <a:solidFill>
                  <a:srgbClr val="0070C0"/>
                </a:solidFill>
              </a:rPr>
              <a:t>=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rgbClr val="0070C0"/>
                </a:solidFill>
              </a:rPr>
              <a:t> …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417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&lt;label </a:t>
            </a:r>
            <a:r>
              <a:rPr lang="en-US" sz="5400" b="1" dirty="0">
                <a:solidFill>
                  <a:srgbClr val="FF0000"/>
                </a:solidFill>
              </a:rPr>
              <a:t>for</a:t>
            </a:r>
            <a:r>
              <a:rPr lang="en-US" sz="5400" b="1" dirty="0">
                <a:solidFill>
                  <a:srgbClr val="00B050"/>
                </a:solidFill>
              </a:rPr>
              <a:t>=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rgbClr val="00B050"/>
                </a:solidFill>
              </a:rPr>
              <a:t>&gt;</a:t>
            </a:r>
            <a:r>
              <a:rPr lang="ru-RU" sz="5400" b="1" dirty="0">
                <a:solidFill>
                  <a:srgbClr val="00B050"/>
                </a:solidFill>
              </a:rPr>
              <a:t>…</a:t>
            </a:r>
            <a:r>
              <a:rPr lang="en-US" sz="5400" b="1" dirty="0">
                <a:solidFill>
                  <a:srgbClr val="00B050"/>
                </a:solidFill>
              </a:rPr>
              <a:t>&lt;/label&gt;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861" y="5229200"/>
            <a:ext cx="9022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Тег </a:t>
            </a:r>
            <a:r>
              <a:rPr lang="en-US" sz="2800" b="1" dirty="0">
                <a:solidFill>
                  <a:srgbClr val="00B050"/>
                </a:solidFill>
              </a:rPr>
              <a:t>label</a:t>
            </a:r>
            <a:r>
              <a:rPr lang="en-US" sz="2800" dirty="0"/>
              <a:t> </a:t>
            </a:r>
            <a:r>
              <a:rPr lang="ru-RU" sz="2800" dirty="0"/>
              <a:t>применяется для оформления подписей к элементам ввода, связывается с элементом ввода по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120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6" t="1337" r="1293" b="2119"/>
          <a:stretch/>
        </p:blipFill>
        <p:spPr bwMode="auto">
          <a:xfrm>
            <a:off x="407369" y="1484784"/>
            <a:ext cx="7372774" cy="482453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8248" y="2407528"/>
            <a:ext cx="3204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Изначальный набор элементов ввода поддерживаемых браузерами</a:t>
            </a:r>
            <a:br>
              <a:rPr lang="ru-RU" sz="2800" dirty="0"/>
            </a:br>
            <a:r>
              <a:rPr lang="ru-RU" sz="2800" dirty="0"/>
              <a:t>(до </a:t>
            </a:r>
            <a:r>
              <a:rPr lang="en-US" sz="2800" b="1" dirty="0"/>
              <a:t>HTML5</a:t>
            </a:r>
            <a:r>
              <a:rPr lang="ru-RU" sz="28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9277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16" t="1301" r="23597" b="2093"/>
          <a:stretch/>
        </p:blipFill>
        <p:spPr bwMode="auto">
          <a:xfrm>
            <a:off x="911424" y="1507655"/>
            <a:ext cx="6070747" cy="4713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424" y="2310252"/>
            <a:ext cx="368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HTML5</a:t>
            </a:r>
            <a:r>
              <a:rPr lang="en-US" sz="2800" dirty="0"/>
              <a:t> </a:t>
            </a:r>
            <a:r>
              <a:rPr lang="ru-RU" sz="2800" dirty="0"/>
              <a:t>принёс новые типы элементов ввода</a:t>
            </a:r>
            <a:r>
              <a:rPr lang="en-US" sz="2800" dirty="0"/>
              <a:t>, </a:t>
            </a:r>
            <a:r>
              <a:rPr lang="ru-RU" sz="2800" dirty="0"/>
              <a:t>вот только их поддержка браузерами местами оставляет желать лучшего.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21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17238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Атрибуты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27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1560274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placeholder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916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838" y="1628800"/>
            <a:ext cx="5221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Атрибут </a:t>
            </a:r>
            <a:r>
              <a:rPr lang="en-US" sz="2000" dirty="0"/>
              <a:t> </a:t>
            </a:r>
            <a:r>
              <a:rPr lang="en-US" sz="2000" b="1" dirty="0"/>
              <a:t>placeholder</a:t>
            </a:r>
            <a:r>
              <a:rPr lang="en-US" sz="2000" dirty="0"/>
              <a:t> </a:t>
            </a:r>
            <a:r>
              <a:rPr lang="ru-RU" sz="2000" dirty="0"/>
              <a:t>позволяет задать замещающий текст, который даст подсказку о назначении поля ввода.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– </a:t>
            </a:r>
            <a:r>
              <a:rPr lang="ru-RU" sz="2000" dirty="0"/>
              <a:t>задаёт начальное значение установленное в элемент ввода.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задаёт, соответственно, </a:t>
            </a:r>
            <a:r>
              <a:rPr lang="ru-RU" sz="2000" b="1" dirty="0"/>
              <a:t>минимальное</a:t>
            </a:r>
            <a:r>
              <a:rPr lang="ru-RU" sz="2000" dirty="0"/>
              <a:t> и </a:t>
            </a:r>
            <a:r>
              <a:rPr lang="ru-RU" sz="2000" b="1" dirty="0"/>
              <a:t>максимальное</a:t>
            </a:r>
            <a:r>
              <a:rPr lang="ru-RU" sz="2000" dirty="0"/>
              <a:t> значение допустимое в элементе ввода, и </a:t>
            </a:r>
            <a:r>
              <a:rPr lang="ru-RU" sz="2000" b="1" dirty="0"/>
              <a:t>шаг</a:t>
            </a:r>
            <a:r>
              <a:rPr lang="ru-RU" sz="2000" dirty="0"/>
              <a:t>, при использовании, вспомогательных кнопок инкремента/декремента.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применяются только в числовых элементах ввода: </a:t>
            </a:r>
            <a:r>
              <a:rPr lang="en-US" sz="2000" b="1" dirty="0"/>
              <a:t>range</a:t>
            </a:r>
            <a:r>
              <a:rPr lang="en-US" sz="2000" dirty="0"/>
              <a:t>, </a:t>
            </a:r>
            <a:r>
              <a:rPr lang="en-US" sz="2000" b="1" dirty="0"/>
              <a:t>number</a:t>
            </a:r>
            <a:r>
              <a:rPr lang="ru-RU" sz="2000" dirty="0"/>
              <a:t>...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396" y="2208346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value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396" y="3358733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min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396" y="4006805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max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4654877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step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503712" y="5899307"/>
            <a:ext cx="5233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https://webref.ru/html/input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Полезные атрибуты тега </a:t>
            </a:r>
            <a:r>
              <a:rPr lang="en-US" sz="3600" b="1" dirty="0">
                <a:solidFill>
                  <a:srgbClr val="0070C0"/>
                </a:solidFill>
              </a:rPr>
              <a:t>input</a:t>
            </a:r>
            <a:endParaRPr lang="uk-U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588</Words>
  <Application>Microsoft Office PowerPoint</Application>
  <PresentationFormat>Широкий екран</PresentationFormat>
  <Paragraphs>79</Paragraphs>
  <Slides>24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694</cp:revision>
  <dcterms:created xsi:type="dcterms:W3CDTF">2014-11-20T09:08:59Z</dcterms:created>
  <dcterms:modified xsi:type="dcterms:W3CDTF">2021-05-19T06:42:54Z</dcterms:modified>
</cp:coreProperties>
</file>