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650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92" r:id="rId18"/>
    <p:sldId id="691" r:id="rId19"/>
    <p:sldId id="677" r:id="rId20"/>
    <p:sldId id="685" r:id="rId21"/>
    <p:sldId id="686" r:id="rId22"/>
    <p:sldId id="678" r:id="rId23"/>
    <p:sldId id="693" r:id="rId24"/>
    <p:sldId id="694" r:id="rId25"/>
    <p:sldId id="695" r:id="rId26"/>
    <p:sldId id="696" r:id="rId27"/>
    <p:sldId id="697" r:id="rId28"/>
    <p:sldId id="698" r:id="rId29"/>
    <p:sldId id="679" r:id="rId30"/>
    <p:sldId id="680" r:id="rId31"/>
    <p:sldId id="681" r:id="rId32"/>
    <p:sldId id="682" r:id="rId33"/>
    <p:sldId id="683" r:id="rId34"/>
    <p:sldId id="684" r:id="rId35"/>
    <p:sldId id="687" r:id="rId36"/>
    <p:sldId id="688" r:id="rId37"/>
    <p:sldId id="699" r:id="rId38"/>
    <p:sldId id="700" r:id="rId3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B8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60C4-4547-45D3-9EFA-D41C494DC8D0}" v="7" dt="2021-05-14T04:29:29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8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8F720A0-17DF-4BEC-99F1-2114E0C4402D}"/>
    <pc:docChg chg="modSld">
      <pc:chgData name="Anatoliy Kigel" userId="7432c6c4687b0a9c" providerId="LiveId" clId="{68F720A0-17DF-4BEC-99F1-2114E0C4402D}" dt="2021-05-14T04:34:47.607" v="4" actId="20577"/>
      <pc:docMkLst>
        <pc:docMk/>
      </pc:docMkLst>
      <pc:sldChg chg="modSp mod">
        <pc:chgData name="Anatoliy Kigel" userId="7432c6c4687b0a9c" providerId="LiveId" clId="{68F720A0-17DF-4BEC-99F1-2114E0C4402D}" dt="2021-05-14T04:34:47.607" v="4" actId="20577"/>
        <pc:sldMkLst>
          <pc:docMk/>
          <pc:sldMk cId="1229351432" sldId="650"/>
        </pc:sldMkLst>
        <pc:spChg chg="mod">
          <ac:chgData name="Anatoliy Kigel" userId="7432c6c4687b0a9c" providerId="LiveId" clId="{68F720A0-17DF-4BEC-99F1-2114E0C4402D}" dt="2021-05-14T04:34:47.607" v="4" actId="20577"/>
          <ac:spMkLst>
            <pc:docMk/>
            <pc:sldMk cId="1229351432" sldId="650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ADC160C4-4547-45D3-9EFA-D41C494DC8D0}"/>
    <pc:docChg chg="undo custSel addSld delSld modSld sldOrd">
      <pc:chgData name="Anatoliy Kigel" userId="7432c6c4687b0a9c" providerId="LiveId" clId="{ADC160C4-4547-45D3-9EFA-D41C494DC8D0}" dt="2021-05-14T04:31:37.971" v="166" actId="207"/>
      <pc:docMkLst>
        <pc:docMk/>
      </pc:docMkLst>
      <pc:sldChg chg="modSp mod">
        <pc:chgData name="Anatoliy Kigel" userId="7432c6c4687b0a9c" providerId="LiveId" clId="{ADC160C4-4547-45D3-9EFA-D41C494DC8D0}" dt="2021-05-14T04:30:26.774" v="117" actId="20577"/>
        <pc:sldMkLst>
          <pc:docMk/>
          <pc:sldMk cId="1229351432" sldId="650"/>
        </pc:sldMkLst>
        <pc:spChg chg="mod">
          <ac:chgData name="Anatoliy Kigel" userId="7432c6c4687b0a9c" providerId="LiveId" clId="{ADC160C4-4547-45D3-9EFA-D41C494DC8D0}" dt="2021-05-14T04:30:26.774" v="117" actId="20577"/>
          <ac:spMkLst>
            <pc:docMk/>
            <pc:sldMk cId="1229351432" sldId="650"/>
            <ac:spMk id="9" creationId="{00000000-0000-0000-0000-000000000000}"/>
          </ac:spMkLst>
        </pc:spChg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102171953" sldId="651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4261521450" sldId="652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27184541" sldId="653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91824538" sldId="654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95389910" sldId="655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838688359" sldId="656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388856890" sldId="657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87675208" sldId="658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087735270" sldId="659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738311051" sldId="660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ADC160C4-4547-45D3-9EFA-D41C494DC8D0}" dt="2021-05-14T04:27:54.104" v="53" actId="404"/>
        <pc:sldMkLst>
          <pc:docMk/>
          <pc:sldMk cId="3138019995" sldId="664"/>
        </pc:sldMkLst>
        <pc:spChg chg="mod">
          <ac:chgData name="Anatoliy Kigel" userId="7432c6c4687b0a9c" providerId="LiveId" clId="{ADC160C4-4547-45D3-9EFA-D41C494DC8D0}" dt="2021-05-14T04:27:54.104" v="53" actId="404"/>
          <ac:spMkLst>
            <pc:docMk/>
            <pc:sldMk cId="3138019995" sldId="664"/>
            <ac:spMk id="9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26.824" v="0" actId="20577"/>
        <pc:sldMkLst>
          <pc:docMk/>
          <pc:sldMk cId="2132679530" sldId="673"/>
        </pc:sldMkLst>
        <pc:spChg chg="mod">
          <ac:chgData name="Anatoliy Kigel" userId="7432c6c4687b0a9c" providerId="LiveId" clId="{ADC160C4-4547-45D3-9EFA-D41C494DC8D0}" dt="2021-05-14T04:22:26.824" v="0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33.077" v="1" actId="20577"/>
        <pc:sldMkLst>
          <pc:docMk/>
          <pc:sldMk cId="1478137353" sldId="675"/>
        </pc:sldMkLst>
        <pc:spChg chg="mod">
          <ac:chgData name="Anatoliy Kigel" userId="7432c6c4687b0a9c" providerId="LiveId" clId="{ADC160C4-4547-45D3-9EFA-D41C494DC8D0}" dt="2021-05-14T04:22:33.077" v="1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42.755" v="3" actId="20577"/>
        <pc:sldMkLst>
          <pc:docMk/>
          <pc:sldMk cId="1459731777" sldId="677"/>
        </pc:sldMkLst>
        <pc:spChg chg="mod">
          <ac:chgData name="Anatoliy Kigel" userId="7432c6c4687b0a9c" providerId="LiveId" clId="{ADC160C4-4547-45D3-9EFA-D41C494DC8D0}" dt="2021-05-14T04:22:42.755" v="3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38.082" v="14" actId="20577"/>
        <pc:sldMkLst>
          <pc:docMk/>
          <pc:sldMk cId="3926092290" sldId="678"/>
        </pc:sldMkLst>
        <pc:spChg chg="mod">
          <ac:chgData name="Anatoliy Kigel" userId="7432c6c4687b0a9c" providerId="LiveId" clId="{ADC160C4-4547-45D3-9EFA-D41C494DC8D0}" dt="2021-05-14T04:25:38.082" v="14" actId="20577"/>
          <ac:spMkLst>
            <pc:docMk/>
            <pc:sldMk cId="3926092290" sldId="67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31:37.971" v="166" actId="207"/>
        <pc:sldMkLst>
          <pc:docMk/>
          <pc:sldMk cId="594424640" sldId="679"/>
        </pc:sldMkLst>
        <pc:spChg chg="mod">
          <ac:chgData name="Anatoliy Kigel" userId="7432c6c4687b0a9c" providerId="LiveId" clId="{ADC160C4-4547-45D3-9EFA-D41C494DC8D0}" dt="2021-05-14T04:31:37.971" v="166" actId="20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58.068" v="19" actId="20577"/>
        <pc:sldMkLst>
          <pc:docMk/>
          <pc:sldMk cId="2111823226" sldId="687"/>
        </pc:sldMkLst>
        <pc:spChg chg="mod">
          <ac:chgData name="Anatoliy Kigel" userId="7432c6c4687b0a9c" providerId="LiveId" clId="{ADC160C4-4547-45D3-9EFA-D41C494DC8D0}" dt="2021-05-14T04:25:58.068" v="19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9:49.708" v="84" actId="1440"/>
        <pc:sldMkLst>
          <pc:docMk/>
          <pc:sldMk cId="2892354783" sldId="688"/>
        </pc:sldMkLst>
        <pc:picChg chg="mod">
          <ac:chgData name="Anatoliy Kigel" userId="7432c6c4687b0a9c" providerId="LiveId" clId="{ADC160C4-4547-45D3-9EFA-D41C494DC8D0}" dt="2021-05-14T04:29:49.708" v="84" actId="1440"/>
          <ac:picMkLst>
            <pc:docMk/>
            <pc:sldMk cId="2892354783" sldId="688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ADC160C4-4547-45D3-9EFA-D41C494DC8D0}" dt="2021-05-14T04:22:38.278" v="2" actId="20577"/>
        <pc:sldMkLst>
          <pc:docMk/>
          <pc:sldMk cId="815826169" sldId="692"/>
        </pc:sldMkLst>
        <pc:spChg chg="mod">
          <ac:chgData name="Anatoliy Kigel" userId="7432c6c4687b0a9c" providerId="LiveId" clId="{ADC160C4-4547-45D3-9EFA-D41C494DC8D0}" dt="2021-05-14T04:22:38.278" v="2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ADC160C4-4547-45D3-9EFA-D41C494DC8D0}" dt="2021-05-14T04:25:47.629" v="15" actId="20577"/>
        <pc:sldMkLst>
          <pc:docMk/>
          <pc:sldMk cId="1178906607" sldId="693"/>
        </pc:sldMkLst>
        <pc:spChg chg="mod">
          <ac:chgData name="Anatoliy Kigel" userId="7432c6c4687b0a9c" providerId="LiveId" clId="{ADC160C4-4547-45D3-9EFA-D41C494DC8D0}" dt="2021-05-14T04:25:47.629" v="15" actId="20577"/>
          <ac:spMkLst>
            <pc:docMk/>
            <pc:sldMk cId="1178906607" sldId="693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1449461107" sldId="694"/>
        </pc:sldMkLst>
      </pc:sldChg>
      <pc:sldChg chg="modSp add mod">
        <pc:chgData name="Anatoliy Kigel" userId="7432c6c4687b0a9c" providerId="LiveId" clId="{ADC160C4-4547-45D3-9EFA-D41C494DC8D0}" dt="2021-05-14T04:25:50.565" v="16" actId="20577"/>
        <pc:sldMkLst>
          <pc:docMk/>
          <pc:sldMk cId="1405094624" sldId="695"/>
        </pc:sldMkLst>
        <pc:spChg chg="mod">
          <ac:chgData name="Anatoliy Kigel" userId="7432c6c4687b0a9c" providerId="LiveId" clId="{ADC160C4-4547-45D3-9EFA-D41C494DC8D0}" dt="2021-05-14T04:25:50.565" v="16" actId="20577"/>
          <ac:spMkLst>
            <pc:docMk/>
            <pc:sldMk cId="1405094624" sldId="695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646235432" sldId="696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390838013" sldId="697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009662148" sldId="698"/>
        </pc:sldMkLst>
      </pc:sldChg>
      <pc:sldChg chg="modSp add mod ord">
        <pc:chgData name="Anatoliy Kigel" userId="7432c6c4687b0a9c" providerId="LiveId" clId="{ADC160C4-4547-45D3-9EFA-D41C494DC8D0}" dt="2021-05-14T04:30:13.686" v="86" actId="6549"/>
        <pc:sldMkLst>
          <pc:docMk/>
          <pc:sldMk cId="1690443108" sldId="699"/>
        </pc:sldMkLst>
        <pc:spChg chg="mod">
          <ac:chgData name="Anatoliy Kigel" userId="7432c6c4687b0a9c" providerId="LiveId" clId="{ADC160C4-4547-45D3-9EFA-D41C494DC8D0}" dt="2021-05-14T04:30:13.686" v="86" actId="6549"/>
          <ac:spMkLst>
            <pc:docMk/>
            <pc:sldMk cId="1690443108" sldId="699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ADC160C4-4547-45D3-9EFA-D41C494DC8D0}" dt="2021-05-14T04:29:44.656" v="83" actId="1076"/>
        <pc:sldMkLst>
          <pc:docMk/>
          <pc:sldMk cId="2804555006" sldId="700"/>
        </pc:sldMkLst>
        <pc:spChg chg="mod">
          <ac:chgData name="Anatoliy Kigel" userId="7432c6c4687b0a9c" providerId="LiveId" clId="{ADC160C4-4547-45D3-9EFA-D41C494DC8D0}" dt="2021-05-14T04:29:39.760" v="81" actId="1076"/>
          <ac:spMkLst>
            <pc:docMk/>
            <pc:sldMk cId="2804555006" sldId="700"/>
            <ac:spMk id="9" creationId="{00000000-0000-0000-0000-000000000000}"/>
          </ac:spMkLst>
        </pc:spChg>
        <pc:picChg chg="del mod">
          <ac:chgData name="Anatoliy Kigel" userId="7432c6c4687b0a9c" providerId="LiveId" clId="{ADC160C4-4547-45D3-9EFA-D41C494DC8D0}" dt="2021-05-14T04:27:10.016" v="40" actId="478"/>
          <ac:picMkLst>
            <pc:docMk/>
            <pc:sldMk cId="2804555006" sldId="700"/>
            <ac:picMk id="6" creationId="{00000000-0000-0000-0000-000000000000}"/>
          </ac:picMkLst>
        </pc:picChg>
        <pc:picChg chg="mod">
          <ac:chgData name="Anatoliy Kigel" userId="7432c6c4687b0a9c" providerId="LiveId" clId="{ADC160C4-4547-45D3-9EFA-D41C494DC8D0}" dt="2021-05-14T04:29:44.656" v="83" actId="1076"/>
          <ac:picMkLst>
            <pc:docMk/>
            <pc:sldMk cId="2804555006" sldId="700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9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28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14.05.2021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guides/intro-structured-data?hl=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?hl=r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web/tools/lighthou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?hl=r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web/tools/lighthou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trend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advanced/guidelines/get-started?hl=ru" TargetMode="External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ml-sitemap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SEO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SMO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для веб-разработчика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720317" y="2767280"/>
            <a:ext cx="47513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4</a:t>
            </a:r>
            <a:r>
              <a:rPr lang="uk-UA" sz="8000" b="1" dirty="0">
                <a:solidFill>
                  <a:schemeClr val="bg1"/>
                </a:solidFill>
              </a:rPr>
              <a:t>. Контент</a:t>
            </a:r>
          </a:p>
        </p:txBody>
      </p:sp>
    </p:spTree>
    <p:extLst>
      <p:ext uri="{BB962C8B-B14F-4D97-AF65-F5344CB8AC3E}">
        <p14:creationId xmlns:p14="http://schemas.microsoft.com/office/powerpoint/2010/main" val="14962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196752"/>
            <a:ext cx="8928993" cy="4269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224" t="3714" r="5113" b="6907"/>
          <a:stretch/>
        </p:blipFill>
        <p:spPr>
          <a:xfrm>
            <a:off x="5119286" y="4221088"/>
            <a:ext cx="6768752" cy="1659750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1916832"/>
            <a:ext cx="9937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краткими и чёткими;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соответствовать содержанию страницы;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уникальными.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38655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602903" y="3013501"/>
            <a:ext cx="6986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uk-UA" sz="6600" b="1" dirty="0">
                <a:solidFill>
                  <a:schemeClr val="bg1"/>
                </a:solidFill>
              </a:rPr>
              <a:t>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uk-UA" sz="6600" b="1" dirty="0" err="1">
                <a:solidFill>
                  <a:schemeClr val="bg1"/>
                </a:solidFill>
              </a:rPr>
              <a:t>Микроразметка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2104" y="620688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Микроразметка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4013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0132" y="1700808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Метаданные дающие поисковой системе дополнительную информацию о содержимом страницы. В частности используется </a:t>
            </a:r>
            <a:r>
              <a:rPr lang="en-US" sz="2400" dirty="0"/>
              <a:t>Google </a:t>
            </a:r>
            <a:r>
              <a:rPr lang="ru-RU" sz="2400" dirty="0"/>
              <a:t>формирования</a:t>
            </a:r>
            <a:r>
              <a:rPr lang="uk-UA" sz="2400" dirty="0"/>
              <a:t> </a:t>
            </a:r>
            <a:r>
              <a:rPr lang="ru-RU" sz="2400" dirty="0" err="1"/>
              <a:t>снипетов</a:t>
            </a:r>
            <a:r>
              <a:rPr lang="uk-UA" sz="2400" dirty="0"/>
              <a:t> в </a:t>
            </a:r>
            <a:r>
              <a:rPr lang="ru-RU" sz="2400" dirty="0"/>
              <a:t>поисковой</a:t>
            </a:r>
            <a:r>
              <a:rPr lang="uk-UA" sz="2400" dirty="0"/>
              <a:t> в</a:t>
            </a:r>
            <a:r>
              <a:rPr lang="ru-RU" sz="2400" dirty="0"/>
              <a:t>ы</a:t>
            </a:r>
            <a:r>
              <a:rPr lang="uk-UA" sz="2400" dirty="0"/>
              <a:t>даче.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0065" y="5571237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hlinkClick r:id="rId3"/>
              </a:rPr>
              <a:t>https://developers.google.com/search/docs/guides/intro-structured-data?hl=ru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261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489033" y="2875002"/>
            <a:ext cx="92139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6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Канонические </a:t>
            </a:r>
            <a:r>
              <a:rPr lang="en-US" sz="6600" b="1" dirty="0">
                <a:solidFill>
                  <a:schemeClr val="bg1"/>
                </a:solidFill>
              </a:rPr>
              <a:t>c</a:t>
            </a:r>
            <a:r>
              <a:rPr lang="uk-UA" sz="6600" b="1" dirty="0" err="1">
                <a:solidFill>
                  <a:schemeClr val="bg1"/>
                </a:solidFill>
              </a:rPr>
              <a:t>сылки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3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86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i="1" dirty="0"/>
              <a:t>Канонические</a:t>
            </a:r>
            <a:r>
              <a:rPr lang="ru-RU" sz="6000" b="1" dirty="0"/>
              <a:t> ссылки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3582" y="3394735"/>
            <a:ext cx="7524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одна и та же страница доступна по нескольким адресам, следует использовать </a:t>
            </a:r>
            <a:r>
              <a:rPr lang="ru-RU" sz="3200" b="1" dirty="0"/>
              <a:t>каноническую ссылку</a:t>
            </a:r>
            <a:r>
              <a:rPr lang="ru-RU" sz="3200" dirty="0"/>
              <a:t>. Это скажет поисковику, что не следует считать эти страницы дубликатами.</a:t>
            </a: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639617" y="466417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08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&lt;link </a:t>
            </a:r>
            <a:r>
              <a:rPr lang="en-US" sz="3600" b="1" dirty="0" err="1">
                <a:solidFill>
                  <a:srgbClr val="0070C0"/>
                </a:solidFill>
              </a:rPr>
              <a:t>rel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rgbClr val="00B050"/>
                </a:solidFill>
              </a:rPr>
              <a:t>canonical</a:t>
            </a:r>
            <a:r>
              <a:rPr lang="en-US" sz="3600" b="1" dirty="0">
                <a:solidFill>
                  <a:srgbClr val="0070C0"/>
                </a:solidFill>
              </a:rPr>
              <a:t>" </a:t>
            </a:r>
            <a:r>
              <a:rPr lang="en-US" sz="3600" b="1" dirty="0" err="1">
                <a:solidFill>
                  <a:srgbClr val="0070C0"/>
                </a:solidFill>
              </a:rPr>
              <a:t>href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http://site.com/page.html</a:t>
            </a:r>
            <a:r>
              <a:rPr lang="en-US" sz="3600" b="1" dirty="0">
                <a:solidFill>
                  <a:srgbClr val="0070C0"/>
                </a:solidFill>
              </a:rPr>
              <a:t>" /&gt;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236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1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309580" y="2875002"/>
            <a:ext cx="7572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7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Языковые версии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2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99597" y="4221088"/>
            <a:ext cx="8792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страница имеет копию переведённую на другой язык, то при помощи тега </a:t>
            </a:r>
            <a:r>
              <a:rPr lang="en-US" sz="2800" b="1" dirty="0"/>
              <a:t>&lt;link&gt;</a:t>
            </a:r>
            <a:r>
              <a:rPr lang="ru-RU" sz="2800" dirty="0"/>
              <a:t>, это поможет поисковой системе выдавать посетителям из разных стран самый подходящий вариант страницы.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5969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 err="1">
                <a:solidFill>
                  <a:srgbClr val="00B050"/>
                </a:solidFill>
              </a:rPr>
              <a:t>jp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>
                <a:solidFill>
                  <a:srgbClr val="00B050"/>
                </a:solidFill>
              </a:rPr>
              <a:t>japan/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Языковые версии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92784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“</a:t>
            </a:r>
            <a:r>
              <a:rPr lang="en-US" sz="3200" b="1" dirty="0" err="1">
                <a:solidFill>
                  <a:srgbClr val="00B050"/>
                </a:solidFill>
              </a:rPr>
              <a:t>uk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 err="1">
                <a:solidFill>
                  <a:srgbClr val="00B050"/>
                </a:solidFill>
              </a:rPr>
              <a:t>ukraine</a:t>
            </a:r>
            <a:r>
              <a:rPr lang="en-US" sz="3200" b="1" dirty="0">
                <a:solidFill>
                  <a:srgbClr val="00B050"/>
                </a:solidFill>
              </a:rPr>
              <a:t>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35557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026193" y="3013501"/>
            <a:ext cx="6139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8</a:t>
            </a:r>
            <a:r>
              <a:rPr lang="uk-UA" sz="6600" b="1" dirty="0">
                <a:solidFill>
                  <a:schemeClr val="bg1"/>
                </a:solidFill>
              </a:rPr>
              <a:t>. Тест от </a:t>
            </a:r>
            <a:r>
              <a:rPr lang="en-US" sz="6600" b="1" dirty="0">
                <a:solidFill>
                  <a:schemeClr val="bg1"/>
                </a:solidFill>
              </a:rPr>
              <a:t>Google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earch </a:t>
            </a:r>
            <a:r>
              <a:rPr lang="en-US" sz="6600" b="1" dirty="0">
                <a:solidFill>
                  <a:srgbClr val="FFFF00"/>
                </a:solidFill>
              </a:rPr>
              <a:t>E</a:t>
            </a:r>
            <a:r>
              <a:rPr lang="en-US" sz="6600" b="1" dirty="0">
                <a:solidFill>
                  <a:schemeClr val="bg1"/>
                </a:solidFill>
              </a:rPr>
              <a:t>ngine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Мобильная версия сайта</a:t>
            </a:r>
            <a:r>
              <a:rPr lang="en-US" sz="4000" b="1" dirty="0"/>
              <a:t>, </a:t>
            </a:r>
            <a:r>
              <a:rPr lang="ru-RU" sz="40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97487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0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Быстрее, легче, удобнее…</a:t>
            </a:r>
            <a:r>
              <a:rPr lang="en-US" sz="3200" b="1" dirty="0"/>
              <a:t>?</a:t>
            </a:r>
            <a:endParaRPr lang="uk-U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066" y="6002124"/>
            <a:ext cx="534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 все тесты одинаково полезны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8" y="1157306"/>
            <a:ext cx="5723703" cy="382330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3"/>
              </a:rPr>
              <a:t>https://developers.google.com/speed/pagespeed/insights/?hl=ru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4034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Google Lighthouse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030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Теперь прямо в браузере…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5195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https://developers.google.com/web/tools/lighthouse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-1" y="1412776"/>
            <a:ext cx="12192001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09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309580" y="2875002"/>
            <a:ext cx="75728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9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Языковые версии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0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99597" y="4221088"/>
            <a:ext cx="8792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страница имеет копию переведённую на другой язык, то при помощи тега </a:t>
            </a:r>
            <a:r>
              <a:rPr lang="en-US" sz="2800" b="1" dirty="0"/>
              <a:t>&lt;link&gt;</a:t>
            </a:r>
            <a:r>
              <a:rPr lang="ru-RU" sz="2800" dirty="0"/>
              <a:t>, это поможет поисковой системе выдавать посетителям из разных стран самый подходящий вариант страницы.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5969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 err="1">
                <a:solidFill>
                  <a:srgbClr val="00B050"/>
                </a:solidFill>
              </a:rPr>
              <a:t>jp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>
                <a:solidFill>
                  <a:srgbClr val="00B050"/>
                </a:solidFill>
              </a:rPr>
              <a:t>japan/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Языковые версии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92784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“</a:t>
            </a:r>
            <a:r>
              <a:rPr lang="en-US" sz="3200" b="1" dirty="0" err="1">
                <a:solidFill>
                  <a:srgbClr val="00B050"/>
                </a:solidFill>
              </a:rPr>
              <a:t>uk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 err="1">
                <a:solidFill>
                  <a:srgbClr val="00B050"/>
                </a:solidFill>
              </a:rPr>
              <a:t>ukraine</a:t>
            </a:r>
            <a:r>
              <a:rPr lang="en-US" sz="3200" b="1" dirty="0">
                <a:solidFill>
                  <a:srgbClr val="00B050"/>
                </a:solidFill>
              </a:rPr>
              <a:t>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44946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811391" y="3013501"/>
            <a:ext cx="65692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1</a:t>
            </a:r>
            <a:r>
              <a:rPr lang="ru-RU" sz="6600" b="1" dirty="0">
                <a:solidFill>
                  <a:schemeClr val="bg1"/>
                </a:solidFill>
              </a:rPr>
              <a:t>0</a:t>
            </a:r>
            <a:r>
              <a:rPr lang="uk-UA" sz="6600" b="1" dirty="0">
                <a:solidFill>
                  <a:schemeClr val="bg1"/>
                </a:solidFill>
              </a:rPr>
              <a:t>. Тест от </a:t>
            </a:r>
            <a:r>
              <a:rPr lang="en-US" sz="6600" b="1" dirty="0">
                <a:solidFill>
                  <a:schemeClr val="bg1"/>
                </a:solidFill>
              </a:rPr>
              <a:t>Google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9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Мобильная версия сайта</a:t>
            </a:r>
            <a:r>
              <a:rPr lang="en-US" sz="4000" b="1" dirty="0"/>
              <a:t>, </a:t>
            </a:r>
            <a:r>
              <a:rPr lang="ru-RU" sz="40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97487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3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Быстрее, легче, удобнее…</a:t>
            </a:r>
            <a:r>
              <a:rPr lang="en-US" sz="3200" b="1" dirty="0"/>
              <a:t>?</a:t>
            </a:r>
            <a:endParaRPr lang="uk-U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066" y="6002124"/>
            <a:ext cx="534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 все тесты одинаково полезны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8" y="1157306"/>
            <a:ext cx="5723703" cy="382330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3"/>
              </a:rPr>
              <a:t>https://developers.google.com/speed/pagespeed/insights/?hl=ru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083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Google Lighthouse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030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Тест прямо в браузере…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5195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https://developers.google.com/web/tools/lighthouse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-1" y="1412776"/>
            <a:ext cx="12192001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662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-99392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744766" y="2767280"/>
            <a:ext cx="1070248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11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ocial </a:t>
            </a:r>
            <a:r>
              <a:rPr lang="en-US" sz="6600" b="1" dirty="0">
                <a:solidFill>
                  <a:srgbClr val="FFFF00"/>
                </a:solidFill>
              </a:rPr>
              <a:t>M</a:t>
            </a:r>
            <a:r>
              <a:rPr lang="en-US" sz="6600" b="1" dirty="0">
                <a:solidFill>
                  <a:schemeClr val="bg1"/>
                </a:solidFill>
              </a:rPr>
              <a:t>edia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2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42577" y="1690062"/>
            <a:ext cx="5184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SEO</a:t>
            </a:r>
            <a:r>
              <a:rPr lang="en-US" sz="4400" dirty="0"/>
              <a:t> </a:t>
            </a:r>
            <a:r>
              <a:rPr lang="ru-RU" sz="4400" dirty="0"/>
              <a:t>(поисковая оптимизация) – попытка «</a:t>
            </a:r>
            <a:r>
              <a:rPr lang="ru-RU" sz="4400" i="1" dirty="0"/>
              <a:t>понравиться</a:t>
            </a:r>
            <a:r>
              <a:rPr lang="ru-RU" sz="4400" dirty="0"/>
              <a:t>» поисковой системе</a:t>
            </a:r>
            <a:endParaRPr lang="uk-UA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" r="41608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52" y="198884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Оптимизация для социальных медиа </a:t>
            </a:r>
            <a:r>
              <a:rPr lang="ru-RU" sz="3200" dirty="0"/>
              <a:t>(</a:t>
            </a:r>
            <a:r>
              <a:rPr lang="ru-RU" sz="3200" b="1" dirty="0"/>
              <a:t>SMO</a:t>
            </a:r>
            <a:r>
              <a:rPr lang="ru-RU" sz="3200" dirty="0"/>
              <a:t>) предназначена не для поисковых машин, а для социальных сетей и блогов, чтобы привлечь оттуда трафик к себе на сайт или сформировать сообщество по интересам внутри социального ресурса.</a:t>
            </a:r>
            <a:r>
              <a:rPr lang="en-US" sz="3200" dirty="0"/>
              <a:t> </a:t>
            </a:r>
            <a:r>
              <a:rPr lang="en-US" sz="3200" b="1" dirty="0"/>
              <a:t>SMO</a:t>
            </a:r>
            <a:r>
              <a:rPr lang="en-US" sz="3200" dirty="0"/>
              <a:t> - </a:t>
            </a:r>
            <a:r>
              <a:rPr lang="ru-RU" sz="3200" dirty="0"/>
              <a:t>часть </a:t>
            </a:r>
            <a:r>
              <a:rPr lang="en-US" sz="3200" b="1" dirty="0"/>
              <a:t>SMM</a:t>
            </a:r>
            <a:r>
              <a:rPr lang="en-US" sz="3200" dirty="0"/>
              <a:t> (</a:t>
            </a:r>
            <a:r>
              <a:rPr lang="en-US" sz="3200" b="1" dirty="0"/>
              <a:t>Social Media Marketing</a:t>
            </a:r>
            <a:r>
              <a:rPr lang="en-US" sz="3200" dirty="0"/>
              <a:t>).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800" b="1" dirty="0"/>
              <a:t>ocial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4800" b="1" dirty="0"/>
              <a:t>edia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4800" b="1" dirty="0"/>
              <a:t>ptimization</a:t>
            </a:r>
            <a:endParaRPr lang="uk-UA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9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2104" y="3212976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Share</a:t>
            </a:r>
            <a:r>
              <a:rPr lang="en-US" sz="4000" dirty="0"/>
              <a:t> &amp; </a:t>
            </a:r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.stack.imgur.com/7QFS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400" r="6655" b="1722"/>
          <a:stretch/>
        </p:blipFill>
        <p:spPr bwMode="auto">
          <a:xfrm>
            <a:off x="0" y="-1"/>
            <a:ext cx="7032104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73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642" y="1110802"/>
            <a:ext cx="8578714" cy="453650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79625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hlinkClick r:id="rId3"/>
              </a:rPr>
              <a:t>http://ogp.me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28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418" t="-358" r="3221" b="358"/>
          <a:stretch/>
        </p:blipFill>
        <p:spPr>
          <a:xfrm>
            <a:off x="-1" y="1256351"/>
            <a:ext cx="12201305" cy="4332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464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twitter:card</a:t>
            </a:r>
            <a:r>
              <a:rPr lang="en-US" dirty="0"/>
              <a:t> </a:t>
            </a:r>
            <a:r>
              <a:rPr lang="en-US" i="1" dirty="0"/>
              <a:t>* - </a:t>
            </a:r>
            <a:r>
              <a:rPr lang="ru-RU" i="1" dirty="0" err="1"/>
              <a:t>лайфках</a:t>
            </a:r>
            <a:r>
              <a:rPr lang="ru-RU" i="1" dirty="0"/>
              <a:t> для </a:t>
            </a:r>
            <a:r>
              <a:rPr lang="ru-RU" i="1" dirty="0" err="1"/>
              <a:t>телеграма</a:t>
            </a:r>
            <a:r>
              <a:rPr lang="ru-RU" i="1" dirty="0"/>
              <a:t>, заставляет его создавать большое превью изображения.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5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068" t="2079" r="11375" b="17142"/>
          <a:stretch/>
        </p:blipFill>
        <p:spPr>
          <a:xfrm>
            <a:off x="7464152" y="1478849"/>
            <a:ext cx="4104456" cy="427547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878" t="3717" r="4878" b="3360"/>
          <a:stretch/>
        </p:blipFill>
        <p:spPr>
          <a:xfrm>
            <a:off x="623392" y="1478848"/>
            <a:ext cx="6336704" cy="4281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s://upload.wikimedia.org/wikipedia/commons/0/05/Facebook_Logo_%282019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95859"/>
            <a:ext cx="1113931" cy="111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995859"/>
            <a:ext cx="1141256" cy="1141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450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587942" y="2708921"/>
            <a:ext cx="70471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1</a:t>
            </a:r>
            <a:r>
              <a:rPr lang="ru-RU" sz="7200" b="1" dirty="0">
                <a:solidFill>
                  <a:schemeClr val="bg1"/>
                </a:solidFill>
              </a:rPr>
              <a:t>2</a:t>
            </a:r>
            <a:r>
              <a:rPr lang="en-US" sz="7200" b="1" dirty="0">
                <a:solidFill>
                  <a:schemeClr val="bg1"/>
                </a:solidFill>
              </a:rPr>
              <a:t>. Google Trends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3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97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340769"/>
            <a:ext cx="5688632" cy="4250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495600" y="31465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Инструмент показывающий популярность поисковых запросов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02680" y="5858108"/>
            <a:ext cx="5698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https://www.google.com.ua/trends/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9235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701384" y="2828835"/>
            <a:ext cx="6789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Будет полезным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3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75420" y="4365104"/>
            <a:ext cx="107291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Руководство по поисковой оптимизации для начинающих:</a:t>
            </a:r>
          </a:p>
          <a:p>
            <a:r>
              <a:rPr lang="ru-RU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  <a:p>
            <a:endParaRPr lang="ru-RU" sz="2000" b="1" dirty="0"/>
          </a:p>
          <a:p>
            <a:r>
              <a:rPr lang="ru-RU" sz="2000" b="1" dirty="0"/>
              <a:t>И для опытных пользователей:</a:t>
            </a:r>
          </a:p>
          <a:p>
            <a:r>
              <a:rPr lang="ru-RU" sz="2000" b="1" dirty="0">
                <a:hlinkClick r:id="rId3"/>
              </a:rPr>
              <a:t>https://developers.google.com/search/docs/advanced/guidelines/get-started?hl=ru</a:t>
            </a:r>
            <a:endParaRPr lang="en-US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59" y="633447"/>
            <a:ext cx="61446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074132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28040" cy="5877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37470"/>
            <a:ext cx="4888665" cy="27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01350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2 .</a:t>
            </a:r>
            <a:r>
              <a:rPr lang="ru-RU" sz="6000" b="1" dirty="0">
                <a:solidFill>
                  <a:schemeClr val="bg1"/>
                </a:solidFill>
              </a:rPr>
              <a:t>Следуем</a:t>
            </a:r>
            <a:r>
              <a:rPr lang="uk-UA" sz="6000" b="1" dirty="0">
                <a:solidFill>
                  <a:schemeClr val="bg1"/>
                </a:solidFill>
              </a:rPr>
              <a:t> стандартам</a:t>
            </a:r>
            <a:endParaRPr lang="uk-U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6200" y="1389894"/>
            <a:ext cx="37444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 на соответствие 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84232" y="4049777"/>
            <a:ext cx="3168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https://validator.w3.org/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hlinkClick r:id="rId3"/>
              </a:rPr>
              <a:t>https://jigsaw.w3.org/css-validator/</a:t>
            </a:r>
            <a:endParaRPr lang="en-US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" y="0"/>
            <a:ext cx="760379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79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628849" y="3013501"/>
            <a:ext cx="89343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6600" b="1" dirty="0">
                <a:solidFill>
                  <a:schemeClr val="bg1"/>
                </a:solidFill>
              </a:rPr>
              <a:t>3. </a:t>
            </a:r>
            <a:r>
              <a:rPr lang="en-US" sz="6600" b="1" dirty="0">
                <a:solidFill>
                  <a:schemeClr val="bg1"/>
                </a:solidFill>
              </a:rPr>
              <a:t>Sitemap / </a:t>
            </a:r>
            <a:r>
              <a:rPr lang="uk-UA" sz="6600" b="1" dirty="0">
                <a:solidFill>
                  <a:schemeClr val="bg1"/>
                </a:solidFill>
              </a:rPr>
              <a:t>Карта </a:t>
            </a:r>
            <a:r>
              <a:rPr lang="uk-UA" sz="6600" b="1" dirty="0" err="1">
                <a:solidFill>
                  <a:schemeClr val="bg1"/>
                </a:solidFill>
              </a:rPr>
              <a:t>сайта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Sitemap | </a:t>
            </a:r>
            <a:r>
              <a:rPr lang="uk-UA" sz="4800" b="1" dirty="0"/>
              <a:t>Карта </a:t>
            </a:r>
            <a:r>
              <a:rPr lang="uk-UA" sz="4800" b="1" dirty="0" err="1"/>
              <a:t>сайта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94056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hlinkClick r:id="rId2"/>
              </a:rPr>
              <a:t>https://www.xml-sitemaps.com/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12192000" cy="493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9956" y="2264597"/>
            <a:ext cx="5832648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600" dirty="0"/>
              <a:t>Файл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r>
              <a:rPr lang="en-US" sz="2600" dirty="0"/>
              <a:t> (</a:t>
            </a:r>
            <a:r>
              <a:rPr lang="ru-RU" sz="2600" dirty="0"/>
              <a:t>или 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</a:rPr>
              <a:t>sitemap.txt</a:t>
            </a:r>
            <a:r>
              <a:rPr lang="en-US" sz="2600" dirty="0"/>
              <a:t>) </a:t>
            </a:r>
            <a:r>
              <a:rPr lang="ru-RU" sz="2600" dirty="0"/>
              <a:t>по сути перечень </a:t>
            </a:r>
            <a:r>
              <a:rPr lang="en-US" sz="2600" b="1" dirty="0" err="1"/>
              <a:t>url</a:t>
            </a:r>
            <a:r>
              <a:rPr lang="en-US" sz="2600" b="1" dirty="0"/>
              <a:t>’</a:t>
            </a:r>
            <a:r>
              <a:rPr lang="ru-RU" sz="2600" dirty="0" err="1"/>
              <a:t>ов</a:t>
            </a:r>
            <a:r>
              <a:rPr lang="ru-RU" sz="2600" dirty="0"/>
              <a:t> тех страниц сайта которые мы бы хотели «показать» поисковой системе. Этот файл должен быть размещён в корневом каталоге сайта и быть доступен по адресу: </a:t>
            </a:r>
            <a:r>
              <a:rPr lang="en-US" sz="3200" b="1" dirty="0">
                <a:solidFill>
                  <a:srgbClr val="0070C0"/>
                </a:solidFill>
              </a:rPr>
              <a:t>https://site.com/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704" y="332656"/>
            <a:ext cx="12213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robots.txt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136560" y="61246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" y="1412776"/>
            <a:ext cx="9988538" cy="5040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0640" y="1772816"/>
            <a:ext cx="5832648" cy="2739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Файл </a:t>
            </a:r>
            <a:r>
              <a:rPr lang="en-US" sz="2800" b="1" dirty="0"/>
              <a:t>robots.txt</a:t>
            </a:r>
            <a:r>
              <a:rPr lang="en-US" sz="2800" dirty="0"/>
              <a:t> </a:t>
            </a:r>
            <a:r>
              <a:rPr lang="ru-RU" sz="2800" dirty="0"/>
              <a:t>позволяет указать поисковой системе какие </a:t>
            </a:r>
            <a:r>
              <a:rPr lang="en-US" sz="2800" dirty="0" err="1"/>
              <a:t>url</a:t>
            </a:r>
            <a:r>
              <a:rPr lang="en-US" sz="2800" dirty="0"/>
              <a:t>’</a:t>
            </a:r>
            <a:r>
              <a:rPr lang="ru-RU" sz="2800" dirty="0"/>
              <a:t>ы мы бы </a:t>
            </a:r>
            <a:r>
              <a:rPr lang="ru-RU" sz="2800" b="1" dirty="0"/>
              <a:t>не хотели </a:t>
            </a:r>
            <a:r>
              <a:rPr lang="ru-RU" sz="2800" dirty="0"/>
              <a:t>давать ей для </a:t>
            </a:r>
            <a:r>
              <a:rPr lang="ru-RU" sz="2800" b="1" dirty="0"/>
              <a:t>сканирования</a:t>
            </a:r>
            <a:r>
              <a:rPr lang="ru-RU" sz="2800" dirty="0"/>
              <a:t>, файл должен быть доступен по адресу: </a:t>
            </a:r>
            <a:r>
              <a:rPr lang="en-US" sz="2800" b="1" dirty="0">
                <a:solidFill>
                  <a:srgbClr val="0070C0"/>
                </a:solidFill>
              </a:rPr>
              <a:t>https://site.com/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robots.txt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3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5188</TotalTime>
  <Words>818</Words>
  <Application>Microsoft Office PowerPoint</Application>
  <PresentationFormat>Широкий екран</PresentationFormat>
  <Paragraphs>101</Paragraphs>
  <Slides>38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734</cp:revision>
  <dcterms:created xsi:type="dcterms:W3CDTF">2014-11-20T09:08:59Z</dcterms:created>
  <dcterms:modified xsi:type="dcterms:W3CDTF">2021-05-14T04:34:47Z</dcterms:modified>
</cp:coreProperties>
</file>