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09" r:id="rId2"/>
    <p:sldId id="410" r:id="rId3"/>
    <p:sldId id="326" r:id="rId4"/>
    <p:sldId id="419" r:id="rId5"/>
    <p:sldId id="412" r:id="rId6"/>
    <p:sldId id="385" r:id="rId7"/>
    <p:sldId id="420" r:id="rId8"/>
    <p:sldId id="414" r:id="rId9"/>
    <p:sldId id="366" r:id="rId10"/>
    <p:sldId id="314" r:id="rId11"/>
    <p:sldId id="369" r:id="rId12"/>
    <p:sldId id="378" r:id="rId13"/>
    <p:sldId id="379" r:id="rId14"/>
    <p:sldId id="415" r:id="rId15"/>
    <p:sldId id="393" r:id="rId16"/>
    <p:sldId id="417" r:id="rId17"/>
    <p:sldId id="418" r:id="rId18"/>
    <p:sldId id="413" r:id="rId19"/>
    <p:sldId id="416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DD7C71-431B-4B4E-9044-ACC384B90C80}">
          <p14:sldIdLst>
            <p14:sldId id="409"/>
            <p14:sldId id="410"/>
            <p14:sldId id="326"/>
            <p14:sldId id="419"/>
            <p14:sldId id="412"/>
            <p14:sldId id="385"/>
            <p14:sldId id="420"/>
            <p14:sldId id="414"/>
            <p14:sldId id="366"/>
            <p14:sldId id="314"/>
            <p14:sldId id="369"/>
            <p14:sldId id="378"/>
            <p14:sldId id="379"/>
            <p14:sldId id="415"/>
            <p14:sldId id="393"/>
            <p14:sldId id="417"/>
            <p14:sldId id="418"/>
            <p14:sldId id="413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91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323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объекты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 smtClean="0"/>
              <a:t>.</a:t>
            </a:r>
            <a:r>
              <a:rPr lang="en-US" sz="2400" b="1" i="1" dirty="0"/>
              <a:t>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 smtClean="0"/>
              <a:t>тег</a:t>
            </a:r>
            <a:r>
              <a:rPr lang="ru-RU" sz="2400" dirty="0" smtClean="0"/>
              <a:t>, в </a:t>
            </a:r>
            <a:r>
              <a:rPr lang="en-US" sz="2400" dirty="0" smtClean="0"/>
              <a:t>JavaScript</a:t>
            </a:r>
            <a:r>
              <a:rPr lang="ru-RU" sz="2400" dirty="0" smtClean="0"/>
              <a:t>, </a:t>
            </a:r>
            <a:r>
              <a:rPr lang="ru-RU" sz="2400" b="1" dirty="0" smtClean="0"/>
              <a:t>представлен объектом</a:t>
            </a:r>
            <a:r>
              <a:rPr lang="ru-RU" sz="2400" dirty="0" smtClean="0"/>
              <a:t>, </a:t>
            </a:r>
            <a:r>
              <a:rPr lang="ru-RU" sz="2400" dirty="0"/>
              <a:t>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тегов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innerHTML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/>
              <a:t>.style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smtClean="0"/>
              <a:t>.</a:t>
            </a:r>
            <a:r>
              <a:rPr lang="en-US" sz="2200" b="1" dirty="0" err="1"/>
              <a:t>classList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/>
              <a:t>.</a:t>
            </a:r>
            <a:r>
              <a:rPr lang="en-US" sz="2200" b="1" dirty="0" err="1"/>
              <a:t>classList.add</a:t>
            </a:r>
            <a:r>
              <a:rPr lang="en-US" sz="2200" b="1" dirty="0"/>
              <a:t>() </a:t>
            </a:r>
            <a:r>
              <a:rPr lang="ru-RU" sz="2200" dirty="0"/>
              <a:t>и </a:t>
            </a:r>
            <a:r>
              <a:rPr lang="en-US" sz="2200" b="1" dirty="0" err="1"/>
              <a:t>classList.remove</a:t>
            </a:r>
            <a:r>
              <a:rPr lang="en-US" sz="2200" b="1" dirty="0"/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/>
              <a:t>.</a:t>
            </a:r>
            <a:r>
              <a:rPr lang="en-US" sz="2200" b="1" dirty="0" err="1"/>
              <a:t>classList.contains</a:t>
            </a:r>
            <a:r>
              <a:rPr lang="en-US" sz="2200" b="1" dirty="0"/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260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 </a:t>
            </a:r>
            <a:r>
              <a:rPr lang="en-US" sz="6000" b="1" dirty="0" smtClean="0"/>
              <a:t>JavaScript </a:t>
            </a:r>
            <a:r>
              <a:rPr lang="ru-RU" sz="6000" b="1" dirty="0" smtClean="0"/>
              <a:t>и </a:t>
            </a:r>
            <a:r>
              <a:rPr lang="ru-RU" sz="6000" b="1" dirty="0"/>
              <a:t>интерактивность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808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События и интерактивность</a:t>
            </a:r>
            <a:endParaRPr lang="ru-RU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83432" y="3717032"/>
            <a:ext cx="10513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События </a:t>
            </a:r>
            <a:r>
              <a:rPr lang="en-US" sz="2800" b="1" dirty="0" err="1" smtClean="0"/>
              <a:t>oninput</a:t>
            </a:r>
            <a:r>
              <a:rPr lang="en-US" sz="2800" dirty="0" smtClean="0"/>
              <a:t> </a:t>
            </a:r>
            <a:r>
              <a:rPr lang="ru-RU" sz="2800" dirty="0"/>
              <a:t>у элемента ввода отвечает за моменты когда </a:t>
            </a:r>
            <a:r>
              <a:rPr lang="ru-RU" sz="2800" b="1" dirty="0"/>
              <a:t>осуществляется ввод данных </a:t>
            </a:r>
            <a:r>
              <a:rPr lang="ru-RU" sz="2800" dirty="0"/>
              <a:t>в </a:t>
            </a:r>
            <a:r>
              <a:rPr lang="ru-RU" sz="2800" dirty="0" smtClean="0"/>
              <a:t>элемент</a:t>
            </a:r>
            <a:r>
              <a:rPr lang="en-US" sz="2800" dirty="0" smtClean="0"/>
              <a:t> </a:t>
            </a:r>
            <a:r>
              <a:rPr lang="ru-RU" sz="2800" dirty="0" smtClean="0"/>
              <a:t>ввода, </a:t>
            </a:r>
            <a:r>
              <a:rPr lang="ru-RU" sz="2800" dirty="0"/>
              <a:t>т.е. в процессе ввода</a:t>
            </a:r>
            <a:r>
              <a:rPr lang="ru-RU" sz="2800" dirty="0" smtClean="0"/>
              <a:t>, например </a:t>
            </a:r>
            <a:r>
              <a:rPr lang="ru-RU" sz="2800" dirty="0"/>
              <a:t>когда пользователь вводит новые </a:t>
            </a:r>
            <a:r>
              <a:rPr lang="ru-RU" sz="2800" dirty="0" smtClean="0"/>
              <a:t>символы. </a:t>
            </a:r>
            <a:r>
              <a:rPr lang="ru-RU" sz="2800" b="1" dirty="0" smtClean="0"/>
              <a:t>Отслеживание</a:t>
            </a:r>
            <a:r>
              <a:rPr lang="ru-RU" sz="2800" dirty="0" smtClean="0"/>
              <a:t> этого </a:t>
            </a:r>
            <a:r>
              <a:rPr lang="ru-RU" sz="2800" b="1" dirty="0" smtClean="0"/>
              <a:t>события</a:t>
            </a:r>
            <a:r>
              <a:rPr lang="ru-RU" sz="2800" dirty="0" smtClean="0"/>
              <a:t> позволяет в </a:t>
            </a:r>
            <a:r>
              <a:rPr lang="ru-RU" sz="2800" b="1" dirty="0" smtClean="0"/>
              <a:t>динамике</a:t>
            </a:r>
            <a:r>
              <a:rPr lang="ru-RU" sz="2800" dirty="0" smtClean="0"/>
              <a:t> </a:t>
            </a:r>
            <a:r>
              <a:rPr lang="ru-RU" sz="2800" b="1" dirty="0" smtClean="0"/>
              <a:t>реагировать</a:t>
            </a:r>
            <a:r>
              <a:rPr lang="ru-RU" sz="2800" dirty="0" smtClean="0"/>
              <a:t> на действия пользователя.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1397094"/>
            <a:ext cx="10513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Функции</a:t>
            </a:r>
            <a:r>
              <a:rPr lang="ru-RU" sz="2800" dirty="0"/>
              <a:t> тесно </a:t>
            </a:r>
            <a:r>
              <a:rPr lang="ru-RU" sz="2800" b="1" dirty="0"/>
              <a:t>связаны с обработкой событий</a:t>
            </a:r>
            <a:r>
              <a:rPr lang="ru-RU" sz="2800" dirty="0"/>
              <a:t>, мы можем указать браузеру </a:t>
            </a:r>
            <a:r>
              <a:rPr lang="ru-RU" sz="2800" b="1" dirty="0"/>
              <a:t>какую функцию необходимо вызывать, в случае наступления какого-либо события</a:t>
            </a:r>
            <a:r>
              <a:rPr lang="ru-RU" sz="2800" dirty="0"/>
              <a:t>. События это не только клик мышкой, но и, например изменение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117324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Немного практики </a:t>
            </a:r>
            <a:r>
              <a:rPr lang="en-US" sz="6000" b="1" dirty="0" smtClean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580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Элементы, события и интерактивность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86093" y="3092767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</a:t>
            </a:r>
            <a:br>
              <a:rPr lang="ru-RU" sz="2400" dirty="0" smtClean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/accessibility-demo-template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84784"/>
            <a:ext cx="5704484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9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5</a:t>
            </a:r>
            <a:r>
              <a:rPr lang="ru-RU" sz="6000" b="1" dirty="0" smtClean="0"/>
              <a:t>. Немного практики </a:t>
            </a:r>
            <a:r>
              <a:rPr lang="en-US" sz="6000" b="1" dirty="0" smtClean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9296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Модальные окна / Тег </a:t>
            </a:r>
            <a:r>
              <a:rPr lang="en-US" sz="4400" b="1" dirty="0" smtClean="0"/>
              <a:t>&lt;dialog&gt;</a:t>
            </a:r>
            <a:endParaRPr lang="ru-RU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72064" y="3080863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</a:t>
            </a:r>
            <a:br>
              <a:rPr lang="ru-RU" sz="2400" dirty="0" smtClean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/dialog-demo-template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959" r="11689" b="879"/>
          <a:stretch/>
        </p:blipFill>
        <p:spPr>
          <a:xfrm>
            <a:off x="767408" y="1844824"/>
            <a:ext cx="5389876" cy="3932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43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2970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Игра «Угадай число», с разметкой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1384" y="1268760"/>
            <a:ext cx="1108923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Скрипт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загадывает число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(от 1 до 100 включительно) и даёт игроку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попыток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Игра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неправильных ответах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должна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давать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подсказку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 том число которое ввёл пользователь больше или меньше загаданного.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17106"/>
          <a:stretch/>
        </p:blipFill>
        <p:spPr>
          <a:xfrm>
            <a:off x="1127448" y="3488020"/>
            <a:ext cx="6472225" cy="3356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931055" y="4581128"/>
            <a:ext cx="3600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Приведенный пример интерфейса может быть переделан вами по вашему усмотрению.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7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/>
              <a:t>1. Объект / Ассоциативный массив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18969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Объекты</a:t>
            </a:r>
            <a:r>
              <a:rPr lang="en-US" b="1" dirty="0" smtClean="0"/>
              <a:t> ?!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mage.freepik.com/free-photo/one-tangerine-with-green-leaves-in-a-white-background-mandarin_73289-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1" t="11864" r="6530" b="10170"/>
          <a:stretch/>
        </p:blipFill>
        <p:spPr bwMode="auto">
          <a:xfrm>
            <a:off x="839416" y="1484784"/>
            <a:ext cx="5328592" cy="382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96" y="1484784"/>
            <a:ext cx="5256584" cy="42023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Объекты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16080" y="1727753"/>
            <a:ext cx="4824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Объекты в </a:t>
            </a:r>
            <a:r>
              <a:rPr lang="en-US" sz="2400" b="1" dirty="0" smtClean="0"/>
              <a:t>JavaScript</a:t>
            </a:r>
            <a:r>
              <a:rPr lang="ru-RU" sz="2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структура данных</a:t>
            </a:r>
            <a:r>
              <a:rPr lang="en-US" sz="2400" dirty="0" smtClean="0"/>
              <a:t> (</a:t>
            </a:r>
            <a:r>
              <a:rPr lang="ru-RU" sz="2400" dirty="0" smtClean="0"/>
              <a:t>т.н. </a:t>
            </a:r>
            <a:r>
              <a:rPr lang="ru-RU" sz="2400" i="1" dirty="0" smtClean="0"/>
              <a:t>ассоциативный массив</a:t>
            </a:r>
            <a:r>
              <a:rPr lang="en-US" sz="2400" dirty="0" smtClean="0"/>
              <a:t>)</a:t>
            </a:r>
            <a:r>
              <a:rPr lang="ru-RU" sz="2400" dirty="0" smtClean="0"/>
              <a:t>, в которой ключами</a:t>
            </a:r>
            <a:r>
              <a:rPr lang="en-US" sz="2400" dirty="0" smtClean="0"/>
              <a:t> (</a:t>
            </a:r>
            <a:r>
              <a:rPr lang="ru-RU" sz="2400" b="1" dirty="0" smtClean="0"/>
              <a:t>индексами</a:t>
            </a:r>
            <a:r>
              <a:rPr lang="en-US" sz="2400" dirty="0" smtClean="0"/>
              <a:t>)</a:t>
            </a:r>
            <a:r>
              <a:rPr lang="ru-RU" sz="2400" dirty="0" smtClean="0"/>
              <a:t> к ячейкам с данными выступают </a:t>
            </a:r>
            <a:r>
              <a:rPr lang="ru-RU" sz="2400" b="1" dirty="0" smtClean="0"/>
              <a:t>строки</a:t>
            </a:r>
            <a:r>
              <a:rPr lang="en-US" sz="2400" dirty="0" smtClean="0"/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/>
              <a:t>Объекты</a:t>
            </a:r>
            <a:r>
              <a:rPr lang="ru-RU" sz="2400" dirty="0" smtClean="0"/>
              <a:t> в </a:t>
            </a:r>
            <a:r>
              <a:rPr lang="en-US" sz="2400" b="1" dirty="0" smtClean="0"/>
              <a:t>JavaScript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применяются повсеместно, </a:t>
            </a:r>
            <a:r>
              <a:rPr lang="ru-RU" sz="2400" b="1" dirty="0" smtClean="0"/>
              <a:t>строки</a:t>
            </a:r>
            <a:r>
              <a:rPr lang="ru-RU" sz="2400" dirty="0" smtClean="0"/>
              <a:t>, </a:t>
            </a:r>
            <a:r>
              <a:rPr lang="ru-RU" sz="2400" b="1" dirty="0" smtClean="0"/>
              <a:t>массивы</a:t>
            </a:r>
            <a:r>
              <a:rPr lang="ru-RU" sz="2400" dirty="0" smtClean="0"/>
              <a:t> и даже каждый </a:t>
            </a:r>
            <a:r>
              <a:rPr lang="ru-RU" sz="2400" b="1" dirty="0" smtClean="0"/>
              <a:t>тег </a:t>
            </a:r>
            <a:r>
              <a:rPr lang="ru-RU" sz="2400" dirty="0" smtClean="0"/>
              <a:t>в разметк</a:t>
            </a:r>
            <a:r>
              <a:rPr lang="ru-RU" sz="2400" b="1" dirty="0" smtClean="0"/>
              <a:t>е</a:t>
            </a:r>
            <a:r>
              <a:rPr lang="ru-RU" sz="2400" dirty="0" smtClean="0"/>
              <a:t> – представляет собой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. 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29191"/>
            <a:ext cx="6000750" cy="423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9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Объект</a:t>
            </a:r>
            <a:r>
              <a:rPr lang="en-US" sz="3600" b="1" dirty="0" smtClean="0"/>
              <a:t> -</a:t>
            </a:r>
            <a:r>
              <a:rPr lang="ru-RU" sz="3600" b="1" dirty="0" smtClean="0"/>
              <a:t> ссылочная структура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7568" y="213285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переменных хранятся не сами </a:t>
            </a:r>
            <a:r>
              <a:rPr lang="ru-RU" sz="3200" b="1" dirty="0" smtClean="0"/>
              <a:t>объекты</a:t>
            </a:r>
            <a:r>
              <a:rPr lang="ru-RU" sz="3200" dirty="0" smtClean="0"/>
              <a:t> а </a:t>
            </a:r>
            <a:r>
              <a:rPr lang="ru-RU" sz="3200" b="1" dirty="0" smtClean="0"/>
              <a:t>ссылки</a:t>
            </a:r>
            <a:r>
              <a:rPr lang="ru-RU" sz="3200" dirty="0" smtClean="0"/>
              <a:t> на области памяти где объекты расположены, поэтому при «копировании» переменной присваивается </a:t>
            </a:r>
            <a:r>
              <a:rPr lang="ru-RU" sz="3200" b="1" dirty="0" smtClean="0"/>
              <a:t>ссылка на объект</a:t>
            </a:r>
            <a:r>
              <a:rPr lang="ru-RU" sz="3200" dirty="0" smtClean="0"/>
              <a:t>. И обе переменные позволяют работать с одним и тем же </a:t>
            </a:r>
            <a:r>
              <a:rPr lang="ru-RU" sz="3200" b="1" dirty="0" smtClean="0"/>
              <a:t>объектом</a:t>
            </a:r>
            <a:r>
              <a:rPr lang="ru-RU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484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</a:t>
            </a: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FFFF00"/>
                </a:solidFill>
              </a:rPr>
              <a:t>D</a:t>
            </a:r>
            <a:r>
              <a:rPr lang="en-US" sz="6000" b="1" dirty="0" smtClean="0"/>
              <a:t>ocument </a:t>
            </a:r>
            <a:r>
              <a:rPr lang="en-US" sz="6000" b="1" dirty="0" smtClean="0">
                <a:solidFill>
                  <a:srgbClr val="FFFF00"/>
                </a:solidFill>
              </a:rPr>
              <a:t>O</a:t>
            </a:r>
            <a:r>
              <a:rPr lang="en-US" sz="6000" b="1" dirty="0" smtClean="0"/>
              <a:t>bject </a:t>
            </a:r>
            <a:r>
              <a:rPr lang="en-US" sz="6000" b="1" dirty="0" smtClean="0">
                <a:solidFill>
                  <a:srgbClr val="FFFF00"/>
                </a:solidFill>
              </a:rPr>
              <a:t>M</a:t>
            </a:r>
            <a:r>
              <a:rPr lang="en-US" sz="6000" b="1" dirty="0" smtClean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0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56805"/>
            <a:ext cx="8163880" cy="3937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54703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</a:t>
            </a:r>
            <a:br>
              <a:rPr lang="ru-RU" sz="2400" dirty="0" smtClean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DOM </a:t>
            </a:r>
            <a:r>
              <a:rPr lang="ru-RU" sz="3600" b="1" dirty="0" smtClean="0"/>
              <a:t>на</a:t>
            </a:r>
            <a:r>
              <a:rPr lang="ru-RU" sz="3600" b="1" dirty="0" smtClean="0"/>
              <a:t> практике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7919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 smtClean="0"/>
              <a:t>объектов</a:t>
            </a:r>
            <a:r>
              <a:rPr lang="ru-RU" sz="3200" dirty="0" smtClean="0"/>
              <a:t>.</a:t>
            </a:r>
            <a:r>
              <a:rPr lang="en-US" sz="3200" dirty="0" smtClean="0"/>
              <a:t> </a:t>
            </a:r>
            <a:r>
              <a:rPr lang="ru-RU" sz="3200" dirty="0" smtClean="0"/>
              <a:t>В соответствии со стандартом </a:t>
            </a:r>
            <a:r>
              <a:rPr lang="en-US" sz="3200" b="1" dirty="0" smtClean="0"/>
              <a:t>DOM</a:t>
            </a:r>
            <a:r>
              <a:rPr lang="en-US" sz="3200" dirty="0" smtClean="0"/>
              <a:t> </a:t>
            </a:r>
            <a:r>
              <a:rPr lang="ru-RU" sz="3200" dirty="0" smtClean="0"/>
              <a:t>каждый </a:t>
            </a:r>
            <a:r>
              <a:rPr lang="ru-RU" sz="3200" b="1" dirty="0" smtClean="0"/>
              <a:t>тег</a:t>
            </a:r>
            <a:r>
              <a:rPr lang="ru-RU" sz="3200" dirty="0" smtClean="0"/>
              <a:t> </a:t>
            </a:r>
            <a:r>
              <a:rPr lang="en-US" sz="3200" b="1" dirty="0" smtClean="0"/>
              <a:t>HTML</a:t>
            </a:r>
            <a:r>
              <a:rPr lang="ru-RU" sz="3200" b="1" dirty="0" smtClean="0"/>
              <a:t>-документа</a:t>
            </a:r>
            <a:r>
              <a:rPr lang="ru-RU" sz="3200" dirty="0" smtClean="0"/>
              <a:t>, в </a:t>
            </a:r>
            <a:r>
              <a:rPr lang="en-US" sz="3200" b="1" dirty="0" smtClean="0"/>
              <a:t>JavaScript</a:t>
            </a:r>
            <a:r>
              <a:rPr lang="ru-RU" sz="3200" dirty="0"/>
              <a:t> </a:t>
            </a:r>
            <a:r>
              <a:rPr lang="ru-RU" sz="3200" dirty="0" smtClean="0"/>
              <a:t>представлен </a:t>
            </a:r>
            <a:r>
              <a:rPr lang="ru-RU" sz="3200" b="1" dirty="0" smtClean="0"/>
              <a:t>объектом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453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 smtClean="0"/>
              <a:t>псевдомассив</a:t>
            </a:r>
            <a:r>
              <a:rPr lang="ru-RU" sz="2400" dirty="0" smtClean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i="1" dirty="0" smtClean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 smtClean="0"/>
              <a:t>переданному в </a:t>
            </a:r>
            <a:r>
              <a:rPr lang="ru-RU" sz="2400" dirty="0"/>
              <a:t>качестве </a:t>
            </a:r>
            <a:r>
              <a:rPr lang="ru-RU" sz="2400" b="1" dirty="0" smtClean="0"/>
              <a:t>параметра</a:t>
            </a:r>
            <a:r>
              <a:rPr lang="ru-RU" sz="2400" dirty="0" smtClean="0"/>
              <a:t> функции;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возвращает первый найденный, в документе,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i="1" dirty="0" smtClean="0"/>
              <a:t>тег</a:t>
            </a:r>
            <a:r>
              <a:rPr lang="ru-RU" sz="2400" dirty="0" smtClean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</a:t>
            </a:r>
            <a:r>
              <a:rPr lang="ru-RU" sz="2400" dirty="0" smtClean="0"/>
              <a:t>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32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617</Words>
  <Application>Microsoft Office PowerPoint</Application>
  <PresentationFormat>Широкоэкранный</PresentationFormat>
  <Paragraphs>69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Объекты ?!</vt:lpstr>
      <vt:lpstr>Объекты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667</cp:revision>
  <dcterms:created xsi:type="dcterms:W3CDTF">2014-11-20T09:08:59Z</dcterms:created>
  <dcterms:modified xsi:type="dcterms:W3CDTF">2020-12-22T10:11:36Z</dcterms:modified>
</cp:coreProperties>
</file>