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A961-94B0-4C48-A631-32C2E2775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914AF-65BC-48F9-83C6-2FE6817B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8070-1623-4045-9432-8E25764E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16E0-C942-473B-BC7D-B29004A7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F10-895C-4FA9-9FFB-BE8FB161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8AB0-B5B6-4656-95CB-832FEA48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2FC1F-9847-4815-908C-E7A8B7BEE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3F73-A0A8-4CBB-BE88-AFF596EF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FBF6-C0D6-45A4-82DB-75ECA84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2711-9176-4B18-90AF-EBB8E366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123FC-FFD5-474C-AF3C-F0FBFBF27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EB50E-37E3-4B51-8968-63B3306C5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FCB-A3E2-4511-BAFF-374E55AA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6E1F-A9F7-4126-915A-5DA838B3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8EDA-454C-4CCD-9A15-6B89BCF7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CDB3-2CE1-4347-B485-097CA5C6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BFA5-0168-493A-AEB1-28EB9597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3A3D-5F16-486E-9016-E3593962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C89A-D0D2-46A3-8C49-92EE99C2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BFD1-F890-4992-9F94-411AD97E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52B0-C230-439D-BCD4-011440C9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3728-4CC8-4056-AF37-938065BAC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BDD1-031E-4663-89EC-9C03F3C7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0FE2-C8C4-4790-A17A-18996FFB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356C-3A59-4460-9B24-1D24F4D4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DDEA-59F9-41B3-A774-4CADEACC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0E1E-6E9B-46B2-BBBD-6C51F39EE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1B16E-FCC5-42B6-85EF-00FEC4A7E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913D-762E-4D60-8313-003D115F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829A-ACFB-42B3-B9E8-B794F245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AAC8A-EF3B-4010-A245-2E69B746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3885-87C0-4933-B836-C63B3932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8D82-1AF5-4779-A2D1-6FE0EF3C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344EF-1642-455E-8CC9-B0AC84411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FDF53-CCA1-4DB9-A116-CC0658F64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E4781-D59B-407D-8802-D8EDA289E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B7E00-F9BB-428A-87CB-4526962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41326-0E53-43E1-A3E7-BF1E5EB0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86831-AD6F-45C4-9DA2-0FC4DB9F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1010-344E-418E-A185-EFF6843C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92C8-8606-4A00-88DC-674E8607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1A868-371A-41B0-BC1B-46D8FA9F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47536-D6C3-4CE5-8115-8237DD3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609D7-D660-4D7C-A512-E31D8002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69327-BD93-49EF-8167-58CC68FD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C3D2-45C5-4EC7-BF93-365875D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E8B6-F2AC-4B9F-AC3E-E9341D21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7E8D-9C2B-4F9A-9F2E-D113D7A7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6D495-C08F-4921-89FF-A02A99A57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01354-5E67-43D0-916C-BD9F0A7A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E71F1-DF3F-4579-A10E-A554F6BF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626B4-93D9-4D46-88CA-6541EC66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A0E-53F8-470F-A35A-CD646AF5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D5739-97CA-4893-A568-ADFC8DCE1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24ECD-9FD3-4630-B446-ACE073F1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C16A-5FD1-4405-8611-66F68510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3AE61-61A3-43C2-B32C-D6209EF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DDE81-EDB4-48FF-B2E7-8BBD71A0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6447C-F9EB-4132-AB63-54D18C62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11A8-4836-459E-851E-B22246C0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0195-B59D-4D3C-9248-AEAAE005D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9193-AF65-498D-9A51-4067A247E5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EC3B-8A1D-480B-8E05-083C91020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01E7-4BB3-4D31-A612-C2C85850B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38E0-8A6F-43FA-83C5-A9B9E0137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14B8-6C17-4DC5-92E5-BBA065E64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 Campaign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6D31A-5F2B-4530-BB36-6885BD342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Big Questions</a:t>
            </a:r>
          </a:p>
        </p:txBody>
      </p:sp>
    </p:spTree>
    <p:extLst>
      <p:ext uri="{BB962C8B-B14F-4D97-AF65-F5344CB8AC3E}">
        <p14:creationId xmlns:p14="http://schemas.microsoft.com/office/powerpoint/2010/main" val="176846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A8D4-03EC-411D-8F0B-5DC57150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38E00-AC7A-45FC-B831-8F860D25B140}"/>
              </a:ext>
            </a:extLst>
          </p:cNvPr>
          <p:cNvSpPr txBox="1"/>
          <p:nvPr/>
        </p:nvSpPr>
        <p:spPr>
          <a:xfrm>
            <a:off x="747584" y="2218038"/>
            <a:ext cx="91687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How should the insights platform development be handled?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her sample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Devote hours for her time to show us what she can 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Put her in Athena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Based on </a:t>
            </a:r>
            <a:r>
              <a:rPr lang="en-US" sz="2000" dirty="0" err="1"/>
              <a:t>katie’s</a:t>
            </a:r>
            <a:r>
              <a:rPr lang="en-US" sz="2000" dirty="0"/>
              <a:t> input, put together some basic views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Mainly meta-data (insights gold) vs. category level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000" dirty="0"/>
              <a:t>Don’t parse posts (yet)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Look for brands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Tim and I can figure out what to pay her – ask her?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Proof concept, not full-time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What roles and responsibilities does the data consultant have?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What is a reasonable expectation for when clients could receive data/insights from a DL campaign?</a:t>
            </a:r>
          </a:p>
        </p:txBody>
      </p:sp>
    </p:spTree>
    <p:extLst>
      <p:ext uri="{BB962C8B-B14F-4D97-AF65-F5344CB8AC3E}">
        <p14:creationId xmlns:p14="http://schemas.microsoft.com/office/powerpoint/2010/main" val="10917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BCCBCE-66F0-4614-BBB8-939037BB3442}"/>
              </a:ext>
            </a:extLst>
          </p:cNvPr>
          <p:cNvSpPr/>
          <p:nvPr/>
        </p:nvSpPr>
        <p:spPr>
          <a:xfrm>
            <a:off x="483972" y="1615645"/>
            <a:ext cx="4007707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285F1-0D97-4059-8011-2EABC531076C}"/>
              </a:ext>
            </a:extLst>
          </p:cNvPr>
          <p:cNvSpPr/>
          <p:nvPr/>
        </p:nvSpPr>
        <p:spPr>
          <a:xfrm>
            <a:off x="483972" y="2478559"/>
            <a:ext cx="1839098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Justin/Paulo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F7A8B-DDCB-41AC-AC61-D35423B8B536}"/>
              </a:ext>
            </a:extLst>
          </p:cNvPr>
          <p:cNvSpPr/>
          <p:nvPr/>
        </p:nvSpPr>
        <p:spPr>
          <a:xfrm>
            <a:off x="4615248" y="1615645"/>
            <a:ext cx="6283412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Brad/Tim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C5782-5369-42F0-8814-0FC818A36FB0}"/>
              </a:ext>
            </a:extLst>
          </p:cNvPr>
          <p:cNvSpPr/>
          <p:nvPr/>
        </p:nvSpPr>
        <p:spPr>
          <a:xfrm>
            <a:off x="2434282" y="2478559"/>
            <a:ext cx="2057398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Katie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B3458-D153-4906-B4BE-4CFCCD2966B6}"/>
              </a:ext>
            </a:extLst>
          </p:cNvPr>
          <p:cNvSpPr/>
          <p:nvPr/>
        </p:nvSpPr>
        <p:spPr>
          <a:xfrm>
            <a:off x="4615249" y="752731"/>
            <a:ext cx="6283411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Datalucent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6D8D8-A972-4899-93E5-03F29F0FD6CF}"/>
              </a:ext>
            </a:extLst>
          </p:cNvPr>
          <p:cNvSpPr/>
          <p:nvPr/>
        </p:nvSpPr>
        <p:spPr>
          <a:xfrm>
            <a:off x="483973" y="752731"/>
            <a:ext cx="4007708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Luxury Institute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890B34-0C3D-4107-88CE-0C6D7F6BDD06}"/>
              </a:ext>
            </a:extLst>
          </p:cNvPr>
          <p:cNvSpPr/>
          <p:nvPr/>
        </p:nvSpPr>
        <p:spPr>
          <a:xfrm>
            <a:off x="4604952" y="2478559"/>
            <a:ext cx="6293708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AE2F0D-42F7-4740-BC7A-ED28B10C3ACE}"/>
              </a:ext>
            </a:extLst>
          </p:cNvPr>
          <p:cNvSpPr/>
          <p:nvPr/>
        </p:nvSpPr>
        <p:spPr>
          <a:xfrm>
            <a:off x="4604951" y="3341473"/>
            <a:ext cx="1783492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Aqfer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364C9-44BA-488A-84D8-A78E9A72EA12}"/>
              </a:ext>
            </a:extLst>
          </p:cNvPr>
          <p:cNvSpPr/>
          <p:nvPr/>
        </p:nvSpPr>
        <p:spPr>
          <a:xfrm>
            <a:off x="6505832" y="3341473"/>
            <a:ext cx="1783492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Brittany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75A40-59CC-47CD-B347-161F01A35FF6}"/>
              </a:ext>
            </a:extLst>
          </p:cNvPr>
          <p:cNvSpPr/>
          <p:nvPr/>
        </p:nvSpPr>
        <p:spPr>
          <a:xfrm>
            <a:off x="8449962" y="3341473"/>
            <a:ext cx="2448698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Carolyn/Austin</a:t>
            </a:r>
          </a:p>
        </p:txBody>
      </p:sp>
    </p:spTree>
    <p:extLst>
      <p:ext uri="{BB962C8B-B14F-4D97-AF65-F5344CB8AC3E}">
        <p14:creationId xmlns:p14="http://schemas.microsoft.com/office/powerpoint/2010/main" val="13541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9ADA-414A-4FEF-9944-1C766038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B22114-C420-4FE1-892B-E1D3F4918D80}"/>
              </a:ext>
            </a:extLst>
          </p:cNvPr>
          <p:cNvGrpSpPr/>
          <p:nvPr/>
        </p:nvGrpSpPr>
        <p:grpSpPr>
          <a:xfrm>
            <a:off x="391297" y="2937817"/>
            <a:ext cx="4007708" cy="1909121"/>
            <a:chOff x="877120" y="2737021"/>
            <a:chExt cx="3655747" cy="1501347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3D03E852-AC8F-4BAD-ADB7-74A863FCA4DD}"/>
                </a:ext>
              </a:extLst>
            </p:cNvPr>
            <p:cNvSpPr/>
            <p:nvPr/>
          </p:nvSpPr>
          <p:spPr>
            <a:xfrm>
              <a:off x="877120" y="2737021"/>
              <a:ext cx="1760418" cy="150134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Pipeline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897640-67B8-41C1-98E3-DF4981BAAB5E}"/>
                </a:ext>
              </a:extLst>
            </p:cNvPr>
            <p:cNvSpPr/>
            <p:nvPr/>
          </p:nvSpPr>
          <p:spPr>
            <a:xfrm>
              <a:off x="2772449" y="2737021"/>
              <a:ext cx="1760418" cy="691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Epsilon Panel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790BC8-8F65-4ACD-B2F5-095DC376EBBE}"/>
                </a:ext>
              </a:extLst>
            </p:cNvPr>
            <p:cNvSpPr/>
            <p:nvPr/>
          </p:nvSpPr>
          <p:spPr>
            <a:xfrm>
              <a:off x="2772449" y="3546389"/>
              <a:ext cx="1760418" cy="691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Branding &amp; Reward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688319-8079-4710-8F1C-671F384A3366}"/>
              </a:ext>
            </a:extLst>
          </p:cNvPr>
          <p:cNvGrpSpPr/>
          <p:nvPr/>
        </p:nvGrpSpPr>
        <p:grpSpPr>
          <a:xfrm>
            <a:off x="5257799" y="2937816"/>
            <a:ext cx="6283411" cy="1909124"/>
            <a:chOff x="4787003" y="2737020"/>
            <a:chExt cx="4793186" cy="1501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FBB1D6-1A4A-437C-B897-B382B5BF0FB8}"/>
                </a:ext>
              </a:extLst>
            </p:cNvPr>
            <p:cNvSpPr/>
            <p:nvPr/>
          </p:nvSpPr>
          <p:spPr>
            <a:xfrm>
              <a:off x="6681702" y="2737020"/>
              <a:ext cx="1423078" cy="6919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</a:t>
              </a:r>
            </a:p>
            <a:p>
              <a:pPr algn="ctr"/>
              <a:r>
                <a:rPr lang="en-US" dirty="0"/>
                <a:t>Development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B5F31F-D1FF-4B98-A46F-2BDDEBD14D1A}"/>
                </a:ext>
              </a:extLst>
            </p:cNvPr>
            <p:cNvSpPr/>
            <p:nvPr/>
          </p:nvSpPr>
          <p:spPr>
            <a:xfrm>
              <a:off x="6681702" y="3546389"/>
              <a:ext cx="1423078" cy="6919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Reward Fulfillment</a:t>
              </a: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AA42C3E8-17C5-42BE-86EB-1316DF4F2F16}"/>
                </a:ext>
              </a:extLst>
            </p:cNvPr>
            <p:cNvSpPr/>
            <p:nvPr/>
          </p:nvSpPr>
          <p:spPr>
            <a:xfrm>
              <a:off x="4787003" y="2737020"/>
              <a:ext cx="1760418" cy="1501347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DataLucent</a:t>
              </a:r>
              <a:r>
                <a:rPr lang="en-US" dirty="0"/>
                <a:t> Campaign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2A33CB-2424-4418-A26F-58E459BB9472}"/>
                </a:ext>
              </a:extLst>
            </p:cNvPr>
            <p:cNvSpPr/>
            <p:nvPr/>
          </p:nvSpPr>
          <p:spPr>
            <a:xfrm>
              <a:off x="8157111" y="2737020"/>
              <a:ext cx="1423078" cy="6919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Account Management &amp; User Support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979C0C-0A7C-4D6A-A449-127877DD328A}"/>
                </a:ext>
              </a:extLst>
            </p:cNvPr>
            <p:cNvSpPr/>
            <p:nvPr/>
          </p:nvSpPr>
          <p:spPr>
            <a:xfrm>
              <a:off x="8157111" y="3546389"/>
              <a:ext cx="1423078" cy="6919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Management</a:t>
              </a:r>
            </a:p>
          </p:txBody>
        </p:sp>
      </p:grp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CA20E56-3D22-4FA7-9942-130AD15CD1DC}"/>
              </a:ext>
            </a:extLst>
          </p:cNvPr>
          <p:cNvSpPr/>
          <p:nvPr/>
        </p:nvSpPr>
        <p:spPr>
          <a:xfrm>
            <a:off x="4546905" y="3375451"/>
            <a:ext cx="534865" cy="102561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9B19D-6EB8-4D28-9537-4B16AAAD9848}"/>
              </a:ext>
            </a:extLst>
          </p:cNvPr>
          <p:cNvSpPr/>
          <p:nvPr/>
        </p:nvSpPr>
        <p:spPr>
          <a:xfrm>
            <a:off x="391297" y="2391032"/>
            <a:ext cx="4007708" cy="284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DE4854-2BCA-4C05-8EC8-F028D5085B68}"/>
              </a:ext>
            </a:extLst>
          </p:cNvPr>
          <p:cNvSpPr/>
          <p:nvPr/>
        </p:nvSpPr>
        <p:spPr>
          <a:xfrm>
            <a:off x="5257798" y="2390966"/>
            <a:ext cx="6283411" cy="284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03062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2F5BF8-5C90-42F1-8FA1-FAB4D2A79370}"/>
              </a:ext>
            </a:extLst>
          </p:cNvPr>
          <p:cNvSpPr/>
          <p:nvPr/>
        </p:nvSpPr>
        <p:spPr>
          <a:xfrm>
            <a:off x="6035210" y="2483271"/>
            <a:ext cx="2690413" cy="444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 Development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FAC509-179A-4FC5-88B3-7B23FE0E8620}"/>
              </a:ext>
            </a:extLst>
          </p:cNvPr>
          <p:cNvSpPr/>
          <p:nvPr/>
        </p:nvSpPr>
        <p:spPr>
          <a:xfrm>
            <a:off x="8829363" y="2483272"/>
            <a:ext cx="2811163" cy="444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300EE-6675-451E-BD4B-72DD9212720D}"/>
              </a:ext>
            </a:extLst>
          </p:cNvPr>
          <p:cNvSpPr/>
          <p:nvPr/>
        </p:nvSpPr>
        <p:spPr>
          <a:xfrm>
            <a:off x="8829363" y="2988792"/>
            <a:ext cx="2811163" cy="444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1313EB-9410-450D-941E-035462E705F5}"/>
              </a:ext>
            </a:extLst>
          </p:cNvPr>
          <p:cNvSpPr/>
          <p:nvPr/>
        </p:nvSpPr>
        <p:spPr>
          <a:xfrm>
            <a:off x="8829363" y="3493340"/>
            <a:ext cx="2811163" cy="444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 &amp; User Support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669B32-FCD7-46D8-A5E8-59A8543D637E}"/>
              </a:ext>
            </a:extLst>
          </p:cNvPr>
          <p:cNvSpPr/>
          <p:nvPr/>
        </p:nvSpPr>
        <p:spPr>
          <a:xfrm>
            <a:off x="8829362" y="3997888"/>
            <a:ext cx="2811163" cy="444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Misc. Admin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8E5FA-9411-484F-A491-38337F6E839A}"/>
              </a:ext>
            </a:extLst>
          </p:cNvPr>
          <p:cNvSpPr/>
          <p:nvPr/>
        </p:nvSpPr>
        <p:spPr>
          <a:xfrm>
            <a:off x="6035210" y="2988792"/>
            <a:ext cx="2690413" cy="444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05202-BC92-4FD8-A862-2FDE04FC9BDC}"/>
              </a:ext>
            </a:extLst>
          </p:cNvPr>
          <p:cNvSpPr/>
          <p:nvPr/>
        </p:nvSpPr>
        <p:spPr>
          <a:xfrm>
            <a:off x="6035210" y="3493340"/>
            <a:ext cx="2690413" cy="444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Development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CAC130-0C4D-4F44-8C0E-6D850CA4A7BC}"/>
              </a:ext>
            </a:extLst>
          </p:cNvPr>
          <p:cNvSpPr/>
          <p:nvPr/>
        </p:nvSpPr>
        <p:spPr>
          <a:xfrm>
            <a:off x="6035210" y="3997888"/>
            <a:ext cx="2690413" cy="444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Tech Support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D14B04-8902-488A-B7FD-13B86A994800}"/>
              </a:ext>
            </a:extLst>
          </p:cNvPr>
          <p:cNvSpPr/>
          <p:nvPr/>
        </p:nvSpPr>
        <p:spPr>
          <a:xfrm>
            <a:off x="6035210" y="4502436"/>
            <a:ext cx="2690413" cy="444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Maintenance, Monitoring &amp; Reporting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319730-B454-4064-B909-DCD44CD0EC19}"/>
              </a:ext>
            </a:extLst>
          </p:cNvPr>
          <p:cNvSpPr/>
          <p:nvPr/>
        </p:nvSpPr>
        <p:spPr>
          <a:xfrm>
            <a:off x="3241057" y="2483271"/>
            <a:ext cx="2690413" cy="444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Fulfillment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52CB2F-609E-4B32-887D-0874DA45C738}"/>
              </a:ext>
            </a:extLst>
          </p:cNvPr>
          <p:cNvSpPr/>
          <p:nvPr/>
        </p:nvSpPr>
        <p:spPr>
          <a:xfrm>
            <a:off x="3241057" y="2988792"/>
            <a:ext cx="2690413" cy="444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 Shipping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9E3520-F9B5-40D3-97B8-602132D04A45}"/>
              </a:ext>
            </a:extLst>
          </p:cNvPr>
          <p:cNvSpPr/>
          <p:nvPr/>
        </p:nvSpPr>
        <p:spPr>
          <a:xfrm>
            <a:off x="3241057" y="3493340"/>
            <a:ext cx="2690413" cy="444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 Tracking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51A2B-5502-4490-80DE-11E3464E2E3A}"/>
              </a:ext>
            </a:extLst>
          </p:cNvPr>
          <p:cNvSpPr/>
          <p:nvPr/>
        </p:nvSpPr>
        <p:spPr>
          <a:xfrm>
            <a:off x="446904" y="2483271"/>
            <a:ext cx="2690413" cy="444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8A6035-B99F-4810-A255-EC9EF12BCC34}"/>
              </a:ext>
            </a:extLst>
          </p:cNvPr>
          <p:cNvSpPr/>
          <p:nvPr/>
        </p:nvSpPr>
        <p:spPr>
          <a:xfrm>
            <a:off x="446904" y="2988792"/>
            <a:ext cx="2690413" cy="444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Validation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E055E6-3598-4EC0-8423-D54C8A743E99}"/>
              </a:ext>
            </a:extLst>
          </p:cNvPr>
          <p:cNvSpPr/>
          <p:nvPr/>
        </p:nvSpPr>
        <p:spPr>
          <a:xfrm>
            <a:off x="446903" y="3493340"/>
            <a:ext cx="2690413" cy="444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Maintenance, Monitoring &amp; Reporting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27FEDD1B-12DA-4A9F-AAC8-E4636A94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Campaign Task Breakdown</a:t>
            </a:r>
          </a:p>
        </p:txBody>
      </p:sp>
    </p:spTree>
    <p:extLst>
      <p:ext uri="{BB962C8B-B14F-4D97-AF65-F5344CB8AC3E}">
        <p14:creationId xmlns:p14="http://schemas.microsoft.com/office/powerpoint/2010/main" val="104133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4591F1FE-E919-4BFD-8A6C-11FFBB56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Task Responsibilities (Hypothetical)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AD0C2A-46A0-491B-A62C-217333B25666}"/>
              </a:ext>
            </a:extLst>
          </p:cNvPr>
          <p:cNvGrpSpPr/>
          <p:nvPr/>
        </p:nvGrpSpPr>
        <p:grpSpPr>
          <a:xfrm>
            <a:off x="838200" y="1746126"/>
            <a:ext cx="10593863" cy="4821491"/>
            <a:chOff x="595180" y="1921964"/>
            <a:chExt cx="9555895" cy="43490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51D37-3BBA-4E1E-A0A7-DF936DFE6A77}"/>
                </a:ext>
              </a:extLst>
            </p:cNvPr>
            <p:cNvSpPr/>
            <p:nvPr/>
          </p:nvSpPr>
          <p:spPr>
            <a:xfrm>
              <a:off x="3802626" y="2912680"/>
              <a:ext cx="3141006" cy="520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 &amp; User Support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33459D-A0A3-4463-AC7B-A2FEDEDC6AC4}"/>
                </a:ext>
              </a:extLst>
            </p:cNvPr>
            <p:cNvSpPr/>
            <p:nvPr/>
          </p:nvSpPr>
          <p:spPr>
            <a:xfrm>
              <a:off x="3802626" y="3495123"/>
              <a:ext cx="3141006" cy="5202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Misc. Admin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8616C-4771-43CB-8941-7AECBCA71C6A}"/>
                </a:ext>
              </a:extLst>
            </p:cNvPr>
            <p:cNvSpPr/>
            <p:nvPr/>
          </p:nvSpPr>
          <p:spPr>
            <a:xfrm>
              <a:off x="595180" y="3495123"/>
              <a:ext cx="3141007" cy="5202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756E1D-E85A-4826-BA4D-7537B66C4F49}"/>
                </a:ext>
              </a:extLst>
            </p:cNvPr>
            <p:cNvSpPr/>
            <p:nvPr/>
          </p:nvSpPr>
          <p:spPr>
            <a:xfrm>
              <a:off x="7010067" y="2324817"/>
              <a:ext cx="3141007" cy="5202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 Shipping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0F915D-C9A1-48EA-A65F-FBFBDCAA97A9}"/>
                </a:ext>
              </a:extLst>
            </p:cNvPr>
            <p:cNvSpPr/>
            <p:nvPr/>
          </p:nvSpPr>
          <p:spPr>
            <a:xfrm>
              <a:off x="3802625" y="2324817"/>
              <a:ext cx="3141007" cy="5202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 Tracking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B447BE-56E7-4FD2-B8C3-468419C84420}"/>
                </a:ext>
              </a:extLst>
            </p:cNvPr>
            <p:cNvSpPr/>
            <p:nvPr/>
          </p:nvSpPr>
          <p:spPr>
            <a:xfrm>
              <a:off x="595182" y="2324817"/>
              <a:ext cx="3141007" cy="5202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Validation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A2797B-579C-4078-A3EC-96109B70448D}"/>
                </a:ext>
              </a:extLst>
            </p:cNvPr>
            <p:cNvSpPr/>
            <p:nvPr/>
          </p:nvSpPr>
          <p:spPr>
            <a:xfrm>
              <a:off x="595181" y="2912679"/>
              <a:ext cx="3141007" cy="5202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 Maintenance, Monitoring </a:t>
              </a:r>
            </a:p>
            <a:p>
              <a:pPr algn="ctr"/>
              <a:r>
                <a:rPr lang="en-US" sz="1400" dirty="0"/>
                <a:t>&amp; Reporting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52DB4B-9690-48D1-B3C5-42A24C95DF2E}"/>
                </a:ext>
              </a:extLst>
            </p:cNvPr>
            <p:cNvSpPr/>
            <p:nvPr/>
          </p:nvSpPr>
          <p:spPr>
            <a:xfrm>
              <a:off x="595182" y="1921964"/>
              <a:ext cx="3141006" cy="339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Chris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7D010B-D928-4B1E-B7C1-122841C648C4}"/>
                </a:ext>
              </a:extLst>
            </p:cNvPr>
            <p:cNvSpPr/>
            <p:nvPr/>
          </p:nvSpPr>
          <p:spPr>
            <a:xfrm>
              <a:off x="3802626" y="1921964"/>
              <a:ext cx="3141006" cy="339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Brittany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4128A1-98BA-4D6C-9436-0E36CE8476F4}"/>
                </a:ext>
              </a:extLst>
            </p:cNvPr>
            <p:cNvSpPr/>
            <p:nvPr/>
          </p:nvSpPr>
          <p:spPr>
            <a:xfrm>
              <a:off x="7010069" y="1921964"/>
              <a:ext cx="3141006" cy="339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Brand/Client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893F84-3A5E-40CA-A6CE-A67C3611AD19}"/>
                </a:ext>
              </a:extLst>
            </p:cNvPr>
            <p:cNvSpPr/>
            <p:nvPr/>
          </p:nvSpPr>
          <p:spPr>
            <a:xfrm>
              <a:off x="595181" y="4612292"/>
              <a:ext cx="3141006" cy="5202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Account Management?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714D0A-D769-4393-82EA-D913B16981C7}"/>
                </a:ext>
              </a:extLst>
            </p:cNvPr>
            <p:cNvSpPr/>
            <p:nvPr/>
          </p:nvSpPr>
          <p:spPr>
            <a:xfrm>
              <a:off x="3802624" y="5181537"/>
              <a:ext cx="3141007" cy="5202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Development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5963CA-8561-4C22-9E8D-8B9560274B23}"/>
                </a:ext>
              </a:extLst>
            </p:cNvPr>
            <p:cNvSpPr/>
            <p:nvPr/>
          </p:nvSpPr>
          <p:spPr>
            <a:xfrm>
              <a:off x="3802624" y="5750783"/>
              <a:ext cx="3141007" cy="5202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Tech Support?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96C450-0D56-4DAA-A080-FC29BE1CD780}"/>
                </a:ext>
              </a:extLst>
            </p:cNvPr>
            <p:cNvSpPr/>
            <p:nvPr/>
          </p:nvSpPr>
          <p:spPr>
            <a:xfrm>
              <a:off x="3802625" y="4612292"/>
              <a:ext cx="3141007" cy="5202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 Maintenance, Monitoring &amp; Reporting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7E4837-5382-48FE-A641-703FD79DD7BF}"/>
                </a:ext>
              </a:extLst>
            </p:cNvPr>
            <p:cNvSpPr/>
            <p:nvPr/>
          </p:nvSpPr>
          <p:spPr>
            <a:xfrm>
              <a:off x="3802625" y="4211409"/>
              <a:ext cx="3141006" cy="339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Paulo &amp; Justin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B0F688-7842-46F4-8286-F82DBDC6447B}"/>
                </a:ext>
              </a:extLst>
            </p:cNvPr>
            <p:cNvSpPr/>
            <p:nvPr/>
          </p:nvSpPr>
          <p:spPr>
            <a:xfrm>
              <a:off x="595180" y="4214108"/>
              <a:ext cx="3141007" cy="339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Luxury Institute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27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A8D4-03EC-411D-8F0B-5DC57150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38E00-AC7A-45FC-B831-8F860D25B140}"/>
              </a:ext>
            </a:extLst>
          </p:cNvPr>
          <p:cNvSpPr txBox="1"/>
          <p:nvPr/>
        </p:nvSpPr>
        <p:spPr>
          <a:xfrm>
            <a:off x="747584" y="2218038"/>
            <a:ext cx="91687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Can Paulo/Justin handle tech support? Do they even want to? If not, can they recommend a service/company? (we can get competitive quotes)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whatever we can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Who's responsible for account management? Does LI want to handle all, just theirs, or none? If DL needs to handle account management, is it ok if Brittany does it?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Brad and LI tag team – Hannah for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What is a reasonable expectation for providing tech support to our clients? 24/7? Business hours only?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Tim and </a:t>
            </a:r>
            <a:r>
              <a:rPr lang="en-US" sz="2000" dirty="0" err="1"/>
              <a:t>chris</a:t>
            </a:r>
            <a:r>
              <a:rPr lang="en-US" sz="2000" dirty="0"/>
              <a:t> – US 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What should a DL campaign pilot time period be limited to? One month? Three months?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Flexible – 30 days is reasonable assumption – max for epsilon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71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E54F-05AB-4FFE-AFD2-6B0F2488D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2DE43-B96B-4D7B-875B-8F3B5988C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1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8CBAC2B2-ED8C-4085-9ED7-0BE40E19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Outline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FB8BC9-119C-48F1-AB5D-C44DA071168F}"/>
              </a:ext>
            </a:extLst>
          </p:cNvPr>
          <p:cNvGrpSpPr/>
          <p:nvPr/>
        </p:nvGrpSpPr>
        <p:grpSpPr>
          <a:xfrm>
            <a:off x="700902" y="1804087"/>
            <a:ext cx="11000947" cy="3478428"/>
            <a:chOff x="688546" y="1451919"/>
            <a:chExt cx="11000947" cy="34784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200D4D-B407-4375-A443-0CFEF1EE1943}"/>
                </a:ext>
              </a:extLst>
            </p:cNvPr>
            <p:cNvSpPr/>
            <p:nvPr/>
          </p:nvSpPr>
          <p:spPr>
            <a:xfrm>
              <a:off x="688546" y="1451919"/>
              <a:ext cx="2017908" cy="34784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Today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407774-D575-490D-B06D-550234258E1B}"/>
                </a:ext>
              </a:extLst>
            </p:cNvPr>
            <p:cNvSpPr/>
            <p:nvPr/>
          </p:nvSpPr>
          <p:spPr>
            <a:xfrm>
              <a:off x="3263564" y="1451921"/>
              <a:ext cx="2017908" cy="34784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Q3-Q4 2021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2088B9-DA87-44E5-9CE1-62DC99C70D87}"/>
                </a:ext>
              </a:extLst>
            </p:cNvPr>
            <p:cNvSpPr/>
            <p:nvPr/>
          </p:nvSpPr>
          <p:spPr>
            <a:xfrm>
              <a:off x="5399571" y="1451920"/>
              <a:ext cx="2017908" cy="34784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Q4 2021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556FE-857C-4145-ADEE-FC5FB2569DF6}"/>
                </a:ext>
              </a:extLst>
            </p:cNvPr>
            <p:cNvSpPr/>
            <p:nvPr/>
          </p:nvSpPr>
          <p:spPr>
            <a:xfrm>
              <a:off x="7535577" y="1451920"/>
              <a:ext cx="2017908" cy="34784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Q4 2021 - Q1 2022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E7139C-4361-4849-AC6B-509A5E39B002}"/>
                </a:ext>
              </a:extLst>
            </p:cNvPr>
            <p:cNvSpPr/>
            <p:nvPr/>
          </p:nvSpPr>
          <p:spPr>
            <a:xfrm>
              <a:off x="9671584" y="1451919"/>
              <a:ext cx="2017908" cy="34784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Q1-Q2 2022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649B0B-6B36-4B26-9E6E-AD78D9024324}"/>
                </a:ext>
              </a:extLst>
            </p:cNvPr>
            <p:cNvSpPr/>
            <p:nvPr/>
          </p:nvSpPr>
          <p:spPr>
            <a:xfrm>
              <a:off x="7535577" y="1781288"/>
              <a:ext cx="2017908" cy="3403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SDK Development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02A2A-C8A6-4DCA-82A3-2C0E7633C4D1}"/>
                </a:ext>
              </a:extLst>
            </p:cNvPr>
            <p:cNvSpPr/>
            <p:nvPr/>
          </p:nvSpPr>
          <p:spPr>
            <a:xfrm>
              <a:off x="7535577" y="2189705"/>
              <a:ext cx="4153915" cy="532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Mobile App</a:t>
              </a:r>
            </a:p>
            <a:p>
              <a:pPr algn="ctr"/>
              <a:r>
                <a:rPr lang="en-US" dirty="0"/>
                <a:t>SDK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51D59-A2DE-491F-84DC-B09D693A91E9}"/>
                </a:ext>
              </a:extLst>
            </p:cNvPr>
            <p:cNvSpPr/>
            <p:nvPr/>
          </p:nvSpPr>
          <p:spPr>
            <a:xfrm>
              <a:off x="7535578" y="2818591"/>
              <a:ext cx="4153915" cy="532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</a:t>
              </a:r>
            </a:p>
            <a:p>
              <a:pPr algn="ctr"/>
              <a:r>
                <a:rPr lang="en-US" dirty="0"/>
                <a:t>SDK</a:t>
              </a: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74B7EEF1-CE24-45E0-93E4-E0C527E8C4CA}"/>
                </a:ext>
              </a:extLst>
            </p:cNvPr>
            <p:cNvSpPr/>
            <p:nvPr/>
          </p:nvSpPr>
          <p:spPr>
            <a:xfrm>
              <a:off x="5404713" y="2818591"/>
              <a:ext cx="2012768" cy="53203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App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DC5339AF-A15A-4CC2-987D-A23D059FDF59}"/>
                </a:ext>
              </a:extLst>
            </p:cNvPr>
            <p:cNvSpPr/>
            <p:nvPr/>
          </p:nvSpPr>
          <p:spPr>
            <a:xfrm>
              <a:off x="5404713" y="2189705"/>
              <a:ext cx="2017295" cy="53203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Mobile App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8203BA-F232-4546-8BC7-3F4CB2AFBFCA}"/>
                </a:ext>
              </a:extLst>
            </p:cNvPr>
            <p:cNvSpPr/>
            <p:nvPr/>
          </p:nvSpPr>
          <p:spPr>
            <a:xfrm>
              <a:off x="688546" y="2189703"/>
              <a:ext cx="2017908" cy="1140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.NET Web App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FCA448-971F-4E80-8D93-DB0D52725344}"/>
                </a:ext>
              </a:extLst>
            </p:cNvPr>
            <p:cNvSpPr/>
            <p:nvPr/>
          </p:nvSpPr>
          <p:spPr>
            <a:xfrm>
              <a:off x="5399570" y="1781285"/>
              <a:ext cx="2017908" cy="3403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 Development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93660F-4AFA-401E-8108-8E13B9A15A18}"/>
                </a:ext>
              </a:extLst>
            </p:cNvPr>
            <p:cNvSpPr/>
            <p:nvPr/>
          </p:nvSpPr>
          <p:spPr>
            <a:xfrm>
              <a:off x="3263566" y="1781288"/>
              <a:ext cx="2017908" cy="3403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Tools Development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12BB2C-7A7A-41F4-8BB8-AAB1E48ED45B}"/>
                </a:ext>
              </a:extLst>
            </p:cNvPr>
            <p:cNvSpPr/>
            <p:nvPr/>
          </p:nvSpPr>
          <p:spPr>
            <a:xfrm>
              <a:off x="688550" y="1781285"/>
              <a:ext cx="2017908" cy="3403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Current App</a:t>
              </a:r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5EE88001-49ED-45E1-A114-9BDBE7FBDC68}"/>
                </a:ext>
              </a:extLst>
            </p:cNvPr>
            <p:cNvSpPr/>
            <p:nvPr/>
          </p:nvSpPr>
          <p:spPr>
            <a:xfrm>
              <a:off x="3273841" y="2207271"/>
              <a:ext cx="2007632" cy="1140443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Automation Tools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BAD3AE9-D86F-4FAC-9D5C-667D6DC576C1}"/>
                </a:ext>
              </a:extLst>
            </p:cNvPr>
            <p:cNvSpPr/>
            <p:nvPr/>
          </p:nvSpPr>
          <p:spPr>
            <a:xfrm>
              <a:off x="5395041" y="3447477"/>
              <a:ext cx="6289920" cy="45045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Pilot Onboarding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D420AE-54E8-47E3-A7C3-8615104E91A8}"/>
                </a:ext>
              </a:extLst>
            </p:cNvPr>
            <p:cNvSpPr/>
            <p:nvPr/>
          </p:nvSpPr>
          <p:spPr>
            <a:xfrm>
              <a:off x="9671584" y="1781288"/>
              <a:ext cx="2017908" cy="3403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SDK Deployment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0AF44985-544C-4147-83C2-528704A1124A}"/>
                </a:ext>
              </a:extLst>
            </p:cNvPr>
            <p:cNvSpPr/>
            <p:nvPr/>
          </p:nvSpPr>
          <p:spPr>
            <a:xfrm>
              <a:off x="9667054" y="4435727"/>
              <a:ext cx="2017908" cy="45045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SDK Support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9A4BB1-66AC-4AE4-A5D7-74C3A9E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2979756" y="1451919"/>
              <a:ext cx="0" cy="347842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D1D1E0C-72CA-4CC1-9AAC-00F100A72718}"/>
                </a:ext>
              </a:extLst>
            </p:cNvPr>
            <p:cNvSpPr/>
            <p:nvPr/>
          </p:nvSpPr>
          <p:spPr>
            <a:xfrm>
              <a:off x="5395041" y="3966380"/>
              <a:ext cx="6289920" cy="45045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Insights 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88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C0B7-CE05-45B7-B707-ED0AA465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Month-by-Month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C4B25-8E42-4FD5-BB95-440657CF220F}"/>
              </a:ext>
            </a:extLst>
          </p:cNvPr>
          <p:cNvSpPr/>
          <p:nvPr/>
        </p:nvSpPr>
        <p:spPr>
          <a:xfrm>
            <a:off x="769671" y="1571629"/>
            <a:ext cx="2060905" cy="5107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</a:rPr>
              <a:t>August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16F1D-2652-45E6-A8BE-F3BA2167508B}"/>
              </a:ext>
            </a:extLst>
          </p:cNvPr>
          <p:cNvSpPr/>
          <p:nvPr/>
        </p:nvSpPr>
        <p:spPr>
          <a:xfrm>
            <a:off x="2951192" y="1571626"/>
            <a:ext cx="2060905" cy="51071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</a:rPr>
              <a:t>September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463DB-BDFE-4A03-B635-8DC06AA3D7EC}"/>
              </a:ext>
            </a:extLst>
          </p:cNvPr>
          <p:cNvSpPr/>
          <p:nvPr/>
        </p:nvSpPr>
        <p:spPr>
          <a:xfrm>
            <a:off x="5132711" y="1571627"/>
            <a:ext cx="2060905" cy="5107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</a:rPr>
              <a:t>October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5DEB4-BF1C-4121-BC5C-E01C330D6CC2}"/>
              </a:ext>
            </a:extLst>
          </p:cNvPr>
          <p:cNvSpPr/>
          <p:nvPr/>
        </p:nvSpPr>
        <p:spPr>
          <a:xfrm>
            <a:off x="7308981" y="1571627"/>
            <a:ext cx="2060905" cy="5107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</a:rPr>
              <a:t>November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46489-C669-42BB-983C-8831A17CF640}"/>
              </a:ext>
            </a:extLst>
          </p:cNvPr>
          <p:cNvSpPr/>
          <p:nvPr/>
        </p:nvSpPr>
        <p:spPr>
          <a:xfrm>
            <a:off x="9485252" y="1571626"/>
            <a:ext cx="2060905" cy="5107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</a:rPr>
              <a:t>December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A99B3-7DBA-48C1-BDE3-E4C5EDD78A95}"/>
              </a:ext>
            </a:extLst>
          </p:cNvPr>
          <p:cNvSpPr/>
          <p:nvPr/>
        </p:nvSpPr>
        <p:spPr>
          <a:xfrm>
            <a:off x="2956440" y="2644718"/>
            <a:ext cx="2055656" cy="4290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Retire .NET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AF2C0-C238-4221-BA1E-E454F4C4CC65}"/>
              </a:ext>
            </a:extLst>
          </p:cNvPr>
          <p:cNvSpPr/>
          <p:nvPr/>
        </p:nvSpPr>
        <p:spPr>
          <a:xfrm>
            <a:off x="9485251" y="1989012"/>
            <a:ext cx="2060905" cy="4290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SDK Completed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908B8-1ED8-4677-9028-E590152D2B63}"/>
              </a:ext>
            </a:extLst>
          </p:cNvPr>
          <p:cNvSpPr/>
          <p:nvPr/>
        </p:nvSpPr>
        <p:spPr>
          <a:xfrm>
            <a:off x="5132709" y="3249875"/>
            <a:ext cx="2060905" cy="4290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 Completed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F758F1-F76C-4F83-AEC6-F25D9219DBC8}"/>
              </a:ext>
            </a:extLst>
          </p:cNvPr>
          <p:cNvSpPr/>
          <p:nvPr/>
        </p:nvSpPr>
        <p:spPr>
          <a:xfrm>
            <a:off x="5132711" y="3899138"/>
            <a:ext cx="2060904" cy="4290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 Completed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10E3C3-E7C3-4435-B281-3B32DDAE8432}"/>
              </a:ext>
            </a:extLst>
          </p:cNvPr>
          <p:cNvSpPr/>
          <p:nvPr/>
        </p:nvSpPr>
        <p:spPr>
          <a:xfrm>
            <a:off x="9485252" y="2644718"/>
            <a:ext cx="2060904" cy="4290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SDK Completed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257BA-F8E4-4C92-9E02-F2766BA1B85F}"/>
              </a:ext>
            </a:extLst>
          </p:cNvPr>
          <p:cNvSpPr/>
          <p:nvPr/>
        </p:nvSpPr>
        <p:spPr>
          <a:xfrm>
            <a:off x="2951191" y="5166618"/>
            <a:ext cx="2060905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Retire .NET App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F40CC3-322D-41BF-AFBB-B33F4E1BB660}"/>
              </a:ext>
            </a:extLst>
          </p:cNvPr>
          <p:cNvSpPr/>
          <p:nvPr/>
        </p:nvSpPr>
        <p:spPr>
          <a:xfrm>
            <a:off x="769669" y="5166618"/>
            <a:ext cx="2060905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Web App Designer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A3835E-FC2F-40BC-B96A-09A61C8206AD}"/>
              </a:ext>
            </a:extLst>
          </p:cNvPr>
          <p:cNvSpPr/>
          <p:nvPr/>
        </p:nvSpPr>
        <p:spPr>
          <a:xfrm>
            <a:off x="773071" y="5675060"/>
            <a:ext cx="2055956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Mobile App Designer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173C81-8604-4248-A61A-771A1AABA729}"/>
              </a:ext>
            </a:extLst>
          </p:cNvPr>
          <p:cNvSpPr/>
          <p:nvPr/>
        </p:nvSpPr>
        <p:spPr>
          <a:xfrm>
            <a:off x="2951192" y="5675061"/>
            <a:ext cx="2060905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Tech Support Staff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A82390-A204-47FF-96BC-316B48FE97EB}"/>
              </a:ext>
            </a:extLst>
          </p:cNvPr>
          <p:cNvSpPr/>
          <p:nvPr/>
        </p:nvSpPr>
        <p:spPr>
          <a:xfrm>
            <a:off x="5132709" y="5166618"/>
            <a:ext cx="2060905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Onboard Clients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59727F-CD29-47B4-AED2-E28BC26A45F1}"/>
              </a:ext>
            </a:extLst>
          </p:cNvPr>
          <p:cNvSpPr/>
          <p:nvPr/>
        </p:nvSpPr>
        <p:spPr>
          <a:xfrm>
            <a:off x="773071" y="6182411"/>
            <a:ext cx="2055956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Data Consultant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FDF2CD-7018-4F09-8837-AD997AEFC560}"/>
              </a:ext>
            </a:extLst>
          </p:cNvPr>
          <p:cNvSpPr/>
          <p:nvPr/>
        </p:nvSpPr>
        <p:spPr>
          <a:xfrm>
            <a:off x="7314226" y="5166618"/>
            <a:ext cx="2055661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Onboard Clients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00149A-DC2E-4F48-8CBB-1350A6DB245A}"/>
              </a:ext>
            </a:extLst>
          </p:cNvPr>
          <p:cNvSpPr/>
          <p:nvPr/>
        </p:nvSpPr>
        <p:spPr>
          <a:xfrm>
            <a:off x="9485252" y="5166618"/>
            <a:ext cx="2060905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Onboard Clients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774D29-766C-45C7-AC45-BC1FBC7FD96C}"/>
              </a:ext>
            </a:extLst>
          </p:cNvPr>
          <p:cNvSpPr/>
          <p:nvPr/>
        </p:nvSpPr>
        <p:spPr>
          <a:xfrm>
            <a:off x="7308980" y="5675061"/>
            <a:ext cx="2060905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SDK Support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CCB761-5FD1-42E0-BA87-478C3761AA47}"/>
              </a:ext>
            </a:extLst>
          </p:cNvPr>
          <p:cNvSpPr/>
          <p:nvPr/>
        </p:nvSpPr>
        <p:spPr>
          <a:xfrm>
            <a:off x="9485250" y="5675061"/>
            <a:ext cx="2060905" cy="4290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 SDK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98F9FE-E831-4D51-ADE1-25D6EB689852}"/>
              </a:ext>
            </a:extLst>
          </p:cNvPr>
          <p:cNvSpPr/>
          <p:nvPr/>
        </p:nvSpPr>
        <p:spPr>
          <a:xfrm>
            <a:off x="2956441" y="1979629"/>
            <a:ext cx="2055656" cy="42906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Automation Tool Dev Completed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44AD3B-D5D2-4021-8874-56B86AFD5286}"/>
              </a:ext>
            </a:extLst>
          </p:cNvPr>
          <p:cNvSpPr/>
          <p:nvPr/>
        </p:nvSpPr>
        <p:spPr>
          <a:xfrm>
            <a:off x="769669" y="1900252"/>
            <a:ext cx="2356721" cy="587819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Automation Tool Development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7C3C59-C4E0-4DB4-91AE-C4B5F1F15495}"/>
              </a:ext>
            </a:extLst>
          </p:cNvPr>
          <p:cNvSpPr/>
          <p:nvPr/>
        </p:nvSpPr>
        <p:spPr>
          <a:xfrm>
            <a:off x="769670" y="3171280"/>
            <a:ext cx="4537686" cy="587819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Mobile App Development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C230454-F1B8-4DFB-B9C3-640A86C77980}"/>
              </a:ext>
            </a:extLst>
          </p:cNvPr>
          <p:cNvSpPr/>
          <p:nvPr/>
        </p:nvSpPr>
        <p:spPr>
          <a:xfrm>
            <a:off x="769669" y="3819761"/>
            <a:ext cx="4537686" cy="587819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App Development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A52778-4B2E-4174-8E58-F44317D4CAFB}"/>
              </a:ext>
            </a:extLst>
          </p:cNvPr>
          <p:cNvSpPr/>
          <p:nvPr/>
        </p:nvSpPr>
        <p:spPr>
          <a:xfrm>
            <a:off x="5132709" y="1901034"/>
            <a:ext cx="4542761" cy="587819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Mobile App SDK Development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995CC3-7A6B-410E-A556-F35A1C1BE0FB}"/>
              </a:ext>
            </a:extLst>
          </p:cNvPr>
          <p:cNvSpPr/>
          <p:nvPr/>
        </p:nvSpPr>
        <p:spPr>
          <a:xfrm>
            <a:off x="5132708" y="2580407"/>
            <a:ext cx="4537685" cy="587819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App SDK Development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54B7EA0-6A8C-4E16-A5D2-A0EBA3A2ACAD}"/>
              </a:ext>
            </a:extLst>
          </p:cNvPr>
          <p:cNvSpPr/>
          <p:nvPr/>
        </p:nvSpPr>
        <p:spPr>
          <a:xfrm>
            <a:off x="2957816" y="4468242"/>
            <a:ext cx="8588339" cy="587819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Insights Platform Development</a:t>
            </a:r>
          </a:p>
        </p:txBody>
      </p:sp>
    </p:spTree>
    <p:extLst>
      <p:ext uri="{BB962C8B-B14F-4D97-AF65-F5344CB8AC3E}">
        <p14:creationId xmlns:p14="http://schemas.microsoft.com/office/powerpoint/2010/main" val="35767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BDD8-F395-4903-8043-7B96D7F1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Month-by-Month Consolidated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4F3308-DB12-46CD-A7F2-62968EF91861}"/>
              </a:ext>
            </a:extLst>
          </p:cNvPr>
          <p:cNvSpPr/>
          <p:nvPr/>
        </p:nvSpPr>
        <p:spPr>
          <a:xfrm>
            <a:off x="838202" y="1993174"/>
            <a:ext cx="1906215" cy="304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August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8E697-D729-4B7F-AA2E-DE5F8A505A6E}"/>
              </a:ext>
            </a:extLst>
          </p:cNvPr>
          <p:cNvSpPr/>
          <p:nvPr/>
        </p:nvSpPr>
        <p:spPr>
          <a:xfrm>
            <a:off x="2855979" y="1993173"/>
            <a:ext cx="1906215" cy="304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September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9B52A-242D-466B-9027-07A4B440CCDA}"/>
              </a:ext>
            </a:extLst>
          </p:cNvPr>
          <p:cNvSpPr/>
          <p:nvPr/>
        </p:nvSpPr>
        <p:spPr>
          <a:xfrm>
            <a:off x="4873755" y="1993173"/>
            <a:ext cx="1906215" cy="304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3902D-0AD9-432D-883F-875044402574}"/>
              </a:ext>
            </a:extLst>
          </p:cNvPr>
          <p:cNvSpPr/>
          <p:nvPr/>
        </p:nvSpPr>
        <p:spPr>
          <a:xfrm>
            <a:off x="6886676" y="1993173"/>
            <a:ext cx="1906215" cy="304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995D0-BAC5-4167-8518-1663FCD11A73}"/>
              </a:ext>
            </a:extLst>
          </p:cNvPr>
          <p:cNvSpPr/>
          <p:nvPr/>
        </p:nvSpPr>
        <p:spPr>
          <a:xfrm>
            <a:off x="8899597" y="1993172"/>
            <a:ext cx="1906215" cy="304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CBF7F-63DA-4D60-BCDB-C7FEC917AEE7}"/>
              </a:ext>
            </a:extLst>
          </p:cNvPr>
          <p:cNvSpPr/>
          <p:nvPr/>
        </p:nvSpPr>
        <p:spPr>
          <a:xfrm>
            <a:off x="2865692" y="2371276"/>
            <a:ext cx="1906215" cy="39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Automation Tools Completed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A920B-2DB2-4EFB-B25B-ECB211379773}"/>
              </a:ext>
            </a:extLst>
          </p:cNvPr>
          <p:cNvSpPr/>
          <p:nvPr/>
        </p:nvSpPr>
        <p:spPr>
          <a:xfrm>
            <a:off x="2855975" y="2841556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Retire .NET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33F34-8BA3-4932-9611-09E4BDCC3743}"/>
              </a:ext>
            </a:extLst>
          </p:cNvPr>
          <p:cNvSpPr/>
          <p:nvPr/>
        </p:nvSpPr>
        <p:spPr>
          <a:xfrm>
            <a:off x="4873755" y="2371276"/>
            <a:ext cx="1906215" cy="39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 Completed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5899BB-2CD3-40C4-BC7A-07E1D3551FC5}"/>
              </a:ext>
            </a:extLst>
          </p:cNvPr>
          <p:cNvSpPr/>
          <p:nvPr/>
        </p:nvSpPr>
        <p:spPr>
          <a:xfrm>
            <a:off x="4873755" y="2841556"/>
            <a:ext cx="1906215" cy="39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 Completed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99DE5-5EB9-4682-91E2-8515FB3D7C77}"/>
              </a:ext>
            </a:extLst>
          </p:cNvPr>
          <p:cNvSpPr/>
          <p:nvPr/>
        </p:nvSpPr>
        <p:spPr>
          <a:xfrm>
            <a:off x="8899596" y="2371276"/>
            <a:ext cx="1906215" cy="39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SDK Completed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D8E43-1BF1-4509-ACC4-A446DF6060F7}"/>
              </a:ext>
            </a:extLst>
          </p:cNvPr>
          <p:cNvSpPr/>
          <p:nvPr/>
        </p:nvSpPr>
        <p:spPr>
          <a:xfrm>
            <a:off x="8899596" y="2841556"/>
            <a:ext cx="1906215" cy="396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SDK Completed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201226-93D7-4155-9D74-3FCA17C19F59}"/>
              </a:ext>
            </a:extLst>
          </p:cNvPr>
          <p:cNvSpPr/>
          <p:nvPr/>
        </p:nvSpPr>
        <p:spPr>
          <a:xfrm>
            <a:off x="838199" y="2371276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Web App Designer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0EACF-CA90-48B1-9E56-BCEA7B5BD57B}"/>
              </a:ext>
            </a:extLst>
          </p:cNvPr>
          <p:cNvSpPr/>
          <p:nvPr/>
        </p:nvSpPr>
        <p:spPr>
          <a:xfrm>
            <a:off x="836769" y="2841556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Mobile App Designer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53466-71D3-4786-AF7B-00F85E784954}"/>
              </a:ext>
            </a:extLst>
          </p:cNvPr>
          <p:cNvSpPr/>
          <p:nvPr/>
        </p:nvSpPr>
        <p:spPr>
          <a:xfrm>
            <a:off x="2855976" y="3311836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Tech Support Staff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65B50-6F01-470F-9716-43373D28A6DA}"/>
              </a:ext>
            </a:extLst>
          </p:cNvPr>
          <p:cNvSpPr/>
          <p:nvPr/>
        </p:nvSpPr>
        <p:spPr>
          <a:xfrm>
            <a:off x="4873754" y="3311836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Onboard Clients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97052-0584-4047-9A7E-6D7A92CA759F}"/>
              </a:ext>
            </a:extLst>
          </p:cNvPr>
          <p:cNvSpPr/>
          <p:nvPr/>
        </p:nvSpPr>
        <p:spPr>
          <a:xfrm>
            <a:off x="6891533" y="2372224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Mobile SDK Dev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BF67A5-DF51-468E-BB33-4F9014A457BE}"/>
              </a:ext>
            </a:extLst>
          </p:cNvPr>
          <p:cNvSpPr/>
          <p:nvPr/>
        </p:nvSpPr>
        <p:spPr>
          <a:xfrm>
            <a:off x="6891533" y="2847236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Web App SDK Dev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4A7277-5A27-44F9-9396-63EFA909B41A}"/>
              </a:ext>
            </a:extLst>
          </p:cNvPr>
          <p:cNvSpPr/>
          <p:nvPr/>
        </p:nvSpPr>
        <p:spPr>
          <a:xfrm>
            <a:off x="836768" y="3311835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Hire Data Consultant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42E119-7268-4E91-A14D-8FF1CB15D71A}"/>
              </a:ext>
            </a:extLst>
          </p:cNvPr>
          <p:cNvSpPr/>
          <p:nvPr/>
        </p:nvSpPr>
        <p:spPr>
          <a:xfrm>
            <a:off x="6886676" y="3311835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Onboard Clients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05C7E8-6B3C-46D0-8204-52F0074A3F40}"/>
              </a:ext>
            </a:extLst>
          </p:cNvPr>
          <p:cNvSpPr/>
          <p:nvPr/>
        </p:nvSpPr>
        <p:spPr>
          <a:xfrm>
            <a:off x="8899595" y="3311835"/>
            <a:ext cx="1906215" cy="396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Onboard Clients</a:t>
            </a:r>
          </a:p>
        </p:txBody>
      </p:sp>
    </p:spTree>
    <p:extLst>
      <p:ext uri="{BB962C8B-B14F-4D97-AF65-F5344CB8AC3E}">
        <p14:creationId xmlns:p14="http://schemas.microsoft.com/office/powerpoint/2010/main" val="68613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152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DL Campaign Structure</vt:lpstr>
      <vt:lpstr>Overall Flow</vt:lpstr>
      <vt:lpstr>Campaign Task Breakdown</vt:lpstr>
      <vt:lpstr>Task Responsibilities (Hypothetical)</vt:lpstr>
      <vt:lpstr>Big Questions</vt:lpstr>
      <vt:lpstr>Development Roadmap</vt:lpstr>
      <vt:lpstr>Basic Outline</vt:lpstr>
      <vt:lpstr>2021 Month-by-Month Flow</vt:lpstr>
      <vt:lpstr>2021 Month-by-Month Consolidated</vt:lpstr>
      <vt:lpstr>Big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Needs</dc:title>
  <dc:creator>Sgt Kellogg</dc:creator>
  <cp:lastModifiedBy>Sgt Kellogg</cp:lastModifiedBy>
  <cp:revision>16</cp:revision>
  <dcterms:created xsi:type="dcterms:W3CDTF">2021-08-02T16:05:21Z</dcterms:created>
  <dcterms:modified xsi:type="dcterms:W3CDTF">2021-08-04T15:56:14Z</dcterms:modified>
</cp:coreProperties>
</file>