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0"/>
  </p:notesMasterIdLst>
  <p:sldIdLst>
    <p:sldId id="256" r:id="rId2"/>
    <p:sldId id="261" r:id="rId3"/>
    <p:sldId id="257" r:id="rId4"/>
    <p:sldId id="258" r:id="rId5"/>
    <p:sldId id="259"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87696" autoAdjust="0"/>
  </p:normalViewPr>
  <p:slideViewPr>
    <p:cSldViewPr snapToGrid="0">
      <p:cViewPr varScale="1">
        <p:scale>
          <a:sx n="142" d="100"/>
          <a:sy n="142" d="100"/>
        </p:scale>
        <p:origin x="94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6D7B0B-C9BF-4529-BE7C-E7294693B1AF}" type="datetimeFigureOut">
              <a:rPr lang="en-US" smtClean="0"/>
              <a:t>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975597-3820-4067-A184-A19CD29E7B1B}" type="slidenum">
              <a:rPr lang="en-US" smtClean="0"/>
              <a:t>‹#›</a:t>
            </a:fld>
            <a:endParaRPr lang="en-US"/>
          </a:p>
        </p:txBody>
      </p:sp>
    </p:spTree>
    <p:extLst>
      <p:ext uri="{BB962C8B-B14F-4D97-AF65-F5344CB8AC3E}">
        <p14:creationId xmlns:p14="http://schemas.microsoft.com/office/powerpoint/2010/main" val="3112732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975597-3820-4067-A184-A19CD29E7B1B}" type="slidenum">
              <a:rPr lang="en-US" smtClean="0"/>
              <a:t>7</a:t>
            </a:fld>
            <a:endParaRPr lang="en-US"/>
          </a:p>
        </p:txBody>
      </p:sp>
    </p:spTree>
    <p:extLst>
      <p:ext uri="{BB962C8B-B14F-4D97-AF65-F5344CB8AC3E}">
        <p14:creationId xmlns:p14="http://schemas.microsoft.com/office/powerpoint/2010/main" val="439063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1/4/2021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8037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1/4/2021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53971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1/4/2021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06349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1/4/2021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05709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1/4/2021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47930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1/4/2021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26247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1/4/2021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01803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1/4/2021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9187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1/4/2021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39362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1/4/2021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01056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1/4/2021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92563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1/4/2021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17340237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6" r:id="rId7"/>
    <p:sldLayoutId id="2147483677" r:id="rId8"/>
    <p:sldLayoutId id="2147483678" r:id="rId9"/>
    <p:sldLayoutId id="2147483679" r:id="rId10"/>
    <p:sldLayoutId id="2147483681"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F810EEE-FDA8-4C5A-8DE1-4A56E9B86F67}"/>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7804B0-0B34-450D-95F2-A6358705C815}"/>
              </a:ext>
            </a:extLst>
          </p:cNvPr>
          <p:cNvSpPr>
            <a:spLocks noGrp="1"/>
          </p:cNvSpPr>
          <p:nvPr>
            <p:ph type="ctrTitle"/>
          </p:nvPr>
        </p:nvSpPr>
        <p:spPr>
          <a:xfrm>
            <a:off x="477981" y="1122363"/>
            <a:ext cx="4023360" cy="3204134"/>
          </a:xfrm>
        </p:spPr>
        <p:txBody>
          <a:bodyPr anchor="b">
            <a:normAutofit/>
          </a:bodyPr>
          <a:lstStyle/>
          <a:p>
            <a:r>
              <a:rPr lang="en-US" sz="4800" dirty="0" err="1"/>
              <a:t>DataLucent</a:t>
            </a:r>
            <a:br>
              <a:rPr lang="en-US" sz="4800" dirty="0"/>
            </a:br>
            <a:r>
              <a:rPr lang="en-US" sz="4800" dirty="0"/>
              <a:t>Early Access</a:t>
            </a:r>
            <a:br>
              <a:rPr lang="en-US" sz="4800" dirty="0"/>
            </a:br>
            <a:r>
              <a:rPr lang="en-US" sz="4800" dirty="0"/>
              <a:t>Program</a:t>
            </a:r>
          </a:p>
        </p:txBody>
      </p:sp>
      <p:sp>
        <p:nvSpPr>
          <p:cNvPr id="3" name="Subtitle 2">
            <a:extLst>
              <a:ext uri="{FF2B5EF4-FFF2-40B4-BE49-F238E27FC236}">
                <a16:creationId xmlns:a16="http://schemas.microsoft.com/office/drawing/2014/main" id="{4FDCCE76-4638-48D2-B4EC-FEE5AD6CA350}"/>
              </a:ext>
            </a:extLst>
          </p:cNvPr>
          <p:cNvSpPr>
            <a:spLocks noGrp="1"/>
          </p:cNvSpPr>
          <p:nvPr>
            <p:ph type="subTitle" idx="1"/>
          </p:nvPr>
        </p:nvSpPr>
        <p:spPr>
          <a:xfrm>
            <a:off x="477980" y="4872922"/>
            <a:ext cx="4023359" cy="1208141"/>
          </a:xfrm>
        </p:spPr>
        <p:txBody>
          <a:bodyPr>
            <a:normAutofit/>
          </a:bodyPr>
          <a:lstStyle/>
          <a:p>
            <a:r>
              <a:rPr lang="en-US" sz="2000" dirty="0"/>
              <a:t>The next step to better data</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576584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B7C31-B3AB-4949-BC91-FAC87256FAC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6F08245-0CFB-41DE-A350-B1D3577C868E}"/>
              </a:ext>
            </a:extLst>
          </p:cNvPr>
          <p:cNvSpPr>
            <a:spLocks noGrp="1"/>
          </p:cNvSpPr>
          <p:nvPr>
            <p:ph idx="1"/>
          </p:nvPr>
        </p:nvSpPr>
        <p:spPr/>
        <p:txBody>
          <a:bodyPr/>
          <a:lstStyle/>
          <a:p>
            <a:pPr marL="0" indent="0">
              <a:buNone/>
            </a:pPr>
            <a:r>
              <a:rPr lang="en-US" dirty="0"/>
              <a:t>This is a proposal for an exclusive “Early Access" program provided by </a:t>
            </a:r>
            <a:r>
              <a:rPr lang="en-US" dirty="0" err="1"/>
              <a:t>Datalucent</a:t>
            </a:r>
            <a:r>
              <a:rPr lang="en-US" dirty="0"/>
              <a:t> and limited to a few hundred participants. The central idea is to invite users to a small panel that meet the basic criteria of having accounts on 3 of our 5 supported social networks. The goal is to acquire data samples necessary for further internal software development, to harden the data mapping process, and provide data licensed correctly for internal marketing purposes.</a:t>
            </a:r>
          </a:p>
        </p:txBody>
      </p:sp>
    </p:spTree>
    <p:extLst>
      <p:ext uri="{BB962C8B-B14F-4D97-AF65-F5344CB8AC3E}">
        <p14:creationId xmlns:p14="http://schemas.microsoft.com/office/powerpoint/2010/main" val="1843216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CAB4A-31C2-4FC7-8BA2-4FBE811AE0A6}"/>
              </a:ext>
            </a:extLst>
          </p:cNvPr>
          <p:cNvSpPr>
            <a:spLocks noGrp="1"/>
          </p:cNvSpPr>
          <p:nvPr>
            <p:ph type="title"/>
          </p:nvPr>
        </p:nvSpPr>
        <p:spPr/>
        <p:txBody>
          <a:bodyPr/>
          <a:lstStyle/>
          <a:p>
            <a:r>
              <a:rPr lang="en-US" dirty="0"/>
              <a:t>The Problems</a:t>
            </a:r>
          </a:p>
        </p:txBody>
      </p:sp>
      <p:sp>
        <p:nvSpPr>
          <p:cNvPr id="3" name="Content Placeholder 2">
            <a:extLst>
              <a:ext uri="{FF2B5EF4-FFF2-40B4-BE49-F238E27FC236}">
                <a16:creationId xmlns:a16="http://schemas.microsoft.com/office/drawing/2014/main" id="{27E22ADB-62FC-4EB3-968E-1E9953A809CC}"/>
              </a:ext>
            </a:extLst>
          </p:cNvPr>
          <p:cNvSpPr>
            <a:spLocks noGrp="1"/>
          </p:cNvSpPr>
          <p:nvPr>
            <p:ph idx="1"/>
          </p:nvPr>
        </p:nvSpPr>
        <p:spPr>
          <a:xfrm>
            <a:off x="1115568" y="2170963"/>
            <a:ext cx="10168128" cy="4138397"/>
          </a:xfrm>
        </p:spPr>
        <p:txBody>
          <a:bodyPr>
            <a:normAutofit/>
          </a:bodyPr>
          <a:lstStyle/>
          <a:p>
            <a:pPr marL="0" indent="0">
              <a:buNone/>
            </a:pPr>
            <a:r>
              <a:rPr lang="en-US" dirty="0"/>
              <a:t>We have Insufficient data samples to onboard new platforms:</a:t>
            </a:r>
          </a:p>
          <a:p>
            <a:pPr lvl="1"/>
            <a:r>
              <a:rPr lang="en-US" dirty="0"/>
              <a:t>LinkedIn</a:t>
            </a:r>
          </a:p>
          <a:p>
            <a:pPr lvl="1"/>
            <a:r>
              <a:rPr lang="en-US" dirty="0"/>
              <a:t>Google</a:t>
            </a:r>
          </a:p>
          <a:p>
            <a:pPr lvl="1"/>
            <a:r>
              <a:rPr lang="en-US" dirty="0"/>
              <a:t>Instagram</a:t>
            </a:r>
          </a:p>
          <a:p>
            <a:pPr marL="0" indent="0">
              <a:buNone/>
            </a:pPr>
            <a:r>
              <a:rPr lang="en-US" dirty="0"/>
              <a:t>Our existing data mappings work well but could be more robust:</a:t>
            </a:r>
          </a:p>
          <a:p>
            <a:pPr lvl="1"/>
            <a:r>
              <a:rPr lang="en-US" dirty="0"/>
              <a:t>Twitter</a:t>
            </a:r>
          </a:p>
          <a:p>
            <a:pPr lvl="1"/>
            <a:r>
              <a:rPr lang="en-US" dirty="0"/>
              <a:t>Facebook</a:t>
            </a:r>
          </a:p>
          <a:p>
            <a:pPr marL="0" indent="0">
              <a:buNone/>
            </a:pPr>
            <a:r>
              <a:rPr lang="en-US" dirty="0"/>
              <a:t>Data collected from the UFC trial is not licensed for our own use:</a:t>
            </a:r>
          </a:p>
          <a:p>
            <a:pPr lvl="1"/>
            <a:r>
              <a:rPr lang="en-US" dirty="0"/>
              <a:t>Additional samples are required to derive analyses for marketing purposes</a:t>
            </a:r>
          </a:p>
          <a:p>
            <a:pPr lvl="1"/>
            <a:endParaRPr lang="en-US" dirty="0"/>
          </a:p>
        </p:txBody>
      </p:sp>
    </p:spTree>
    <p:extLst>
      <p:ext uri="{BB962C8B-B14F-4D97-AF65-F5344CB8AC3E}">
        <p14:creationId xmlns:p14="http://schemas.microsoft.com/office/powerpoint/2010/main" val="1628372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4BFD4-4D2E-4BB3-B80F-F0A5CD9E611C}"/>
              </a:ext>
            </a:extLst>
          </p:cNvPr>
          <p:cNvSpPr>
            <a:spLocks noGrp="1"/>
          </p:cNvSpPr>
          <p:nvPr>
            <p:ph type="title"/>
          </p:nvPr>
        </p:nvSpPr>
        <p:spPr/>
        <p:txBody>
          <a:bodyPr>
            <a:normAutofit/>
          </a:bodyPr>
          <a:lstStyle/>
          <a:p>
            <a:r>
              <a:rPr lang="en-US" dirty="0"/>
              <a:t>The Solutions</a:t>
            </a:r>
          </a:p>
        </p:txBody>
      </p:sp>
      <p:sp>
        <p:nvSpPr>
          <p:cNvPr id="3" name="Content Placeholder 2">
            <a:extLst>
              <a:ext uri="{FF2B5EF4-FFF2-40B4-BE49-F238E27FC236}">
                <a16:creationId xmlns:a16="http://schemas.microsoft.com/office/drawing/2014/main" id="{E6D8CD29-11AB-4DB9-AA05-75C1646ADABC}"/>
              </a:ext>
            </a:extLst>
          </p:cNvPr>
          <p:cNvSpPr>
            <a:spLocks noGrp="1"/>
          </p:cNvSpPr>
          <p:nvPr>
            <p:ph idx="1"/>
          </p:nvPr>
        </p:nvSpPr>
        <p:spPr>
          <a:xfrm>
            <a:off x="1115568" y="2318447"/>
            <a:ext cx="10168128" cy="4070554"/>
          </a:xfrm>
        </p:spPr>
        <p:txBody>
          <a:bodyPr>
            <a:normAutofit fontScale="92500" lnSpcReduction="10000"/>
          </a:bodyPr>
          <a:lstStyle/>
          <a:p>
            <a:pPr marL="0" indent="0">
              <a:buNone/>
            </a:pPr>
            <a:r>
              <a:rPr lang="en-US" dirty="0"/>
              <a:t>Create a </a:t>
            </a:r>
            <a:r>
              <a:rPr lang="en-US" dirty="0" err="1"/>
              <a:t>DataLucent</a:t>
            </a:r>
            <a:r>
              <a:rPr lang="en-US" dirty="0"/>
              <a:t> “Early Access” program:</a:t>
            </a:r>
          </a:p>
          <a:p>
            <a:pPr lvl="1"/>
            <a:r>
              <a:rPr lang="en-US" dirty="0"/>
              <a:t>Recruit 150-300 participants</a:t>
            </a:r>
          </a:p>
          <a:p>
            <a:pPr lvl="1"/>
            <a:r>
              <a:rPr lang="en-US" dirty="0"/>
              <a:t>Provide $15-20 incentive</a:t>
            </a:r>
          </a:p>
          <a:p>
            <a:pPr lvl="1"/>
            <a:r>
              <a:rPr lang="en-US" dirty="0"/>
              <a:t>Ask for all 5 social outlets, with each participant providing data from at least 3</a:t>
            </a:r>
          </a:p>
          <a:p>
            <a:pPr lvl="1"/>
            <a:r>
              <a:rPr lang="en-US" dirty="0"/>
              <a:t>License data from consumer directly to </a:t>
            </a:r>
            <a:r>
              <a:rPr lang="en-US" dirty="0" err="1"/>
              <a:t>Datalucent</a:t>
            </a:r>
            <a:endParaRPr lang="en-US" dirty="0"/>
          </a:p>
          <a:p>
            <a:pPr marL="0" indent="0">
              <a:buNone/>
            </a:pPr>
            <a:r>
              <a:rPr lang="en-US" dirty="0"/>
              <a:t>Panel outcome:</a:t>
            </a:r>
          </a:p>
          <a:p>
            <a:pPr lvl="1"/>
            <a:r>
              <a:rPr lang="en-US" dirty="0"/>
              <a:t>150-300 panelists</a:t>
            </a:r>
          </a:p>
          <a:p>
            <a:pPr lvl="1"/>
            <a:r>
              <a:rPr lang="en-US" dirty="0"/>
              <a:t>450-1500 individual data files acquired across all 5 networks</a:t>
            </a:r>
          </a:p>
          <a:p>
            <a:pPr lvl="1"/>
            <a:r>
              <a:rPr lang="en-US" dirty="0"/>
              <a:t>$3000-$6000 total cost</a:t>
            </a:r>
          </a:p>
          <a:p>
            <a:pPr lvl="1"/>
            <a:r>
              <a:rPr lang="en-US" dirty="0"/>
              <a:t>Licensing would be structured to allow </a:t>
            </a:r>
            <a:r>
              <a:rPr lang="en-US" dirty="0" err="1"/>
              <a:t>Datalucent</a:t>
            </a:r>
            <a:r>
              <a:rPr lang="en-US" dirty="0"/>
              <a:t> to share insights with its clients (Milton gets the marketing material he needs)</a:t>
            </a:r>
          </a:p>
          <a:p>
            <a:pPr lvl="1"/>
            <a:endParaRPr lang="en-US" dirty="0"/>
          </a:p>
        </p:txBody>
      </p:sp>
    </p:spTree>
    <p:extLst>
      <p:ext uri="{BB962C8B-B14F-4D97-AF65-F5344CB8AC3E}">
        <p14:creationId xmlns:p14="http://schemas.microsoft.com/office/powerpoint/2010/main" val="2103918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3B4E0-4913-4A2A-8E78-999ADF7729B5}"/>
              </a:ext>
            </a:extLst>
          </p:cNvPr>
          <p:cNvSpPr>
            <a:spLocks noGrp="1"/>
          </p:cNvSpPr>
          <p:nvPr>
            <p:ph type="title"/>
          </p:nvPr>
        </p:nvSpPr>
        <p:spPr/>
        <p:txBody>
          <a:bodyPr/>
          <a:lstStyle/>
          <a:p>
            <a:r>
              <a:rPr lang="en-US" dirty="0"/>
              <a:t>Recruitment &amp; Incentive</a:t>
            </a:r>
          </a:p>
        </p:txBody>
      </p:sp>
      <p:sp>
        <p:nvSpPr>
          <p:cNvPr id="3" name="Content Placeholder 2">
            <a:extLst>
              <a:ext uri="{FF2B5EF4-FFF2-40B4-BE49-F238E27FC236}">
                <a16:creationId xmlns:a16="http://schemas.microsoft.com/office/drawing/2014/main" id="{B4EB8B82-D185-4B7B-8511-E17E7D35771F}"/>
              </a:ext>
            </a:extLst>
          </p:cNvPr>
          <p:cNvSpPr>
            <a:spLocks noGrp="1"/>
          </p:cNvSpPr>
          <p:nvPr>
            <p:ph idx="1"/>
          </p:nvPr>
        </p:nvSpPr>
        <p:spPr>
          <a:xfrm>
            <a:off x="1115568" y="2300748"/>
            <a:ext cx="10168128" cy="3871452"/>
          </a:xfrm>
        </p:spPr>
        <p:txBody>
          <a:bodyPr>
            <a:normAutofit fontScale="92500" lnSpcReduction="20000"/>
          </a:bodyPr>
          <a:lstStyle/>
          <a:p>
            <a:pPr marL="0" indent="0">
              <a:buNone/>
            </a:pPr>
            <a:r>
              <a:rPr lang="en-US" dirty="0"/>
              <a:t>Direct incentive via online advertising:</a:t>
            </a:r>
          </a:p>
          <a:p>
            <a:pPr lvl="1"/>
            <a:r>
              <a:rPr lang="en-US" dirty="0"/>
              <a:t>Use social media ads to acquire users with gift cards; we can split ads across the platforms to target a wide range of users; simple and predictable but comes with advertising costs.</a:t>
            </a:r>
          </a:p>
          <a:p>
            <a:pPr marL="0" indent="0">
              <a:buNone/>
            </a:pPr>
            <a:r>
              <a:rPr lang="en-US" dirty="0"/>
              <a:t>Influencer marketing:</a:t>
            </a:r>
          </a:p>
          <a:p>
            <a:pPr lvl="1"/>
            <a:r>
              <a:rPr lang="en-US" dirty="0"/>
              <a:t>Work with an online influencer to quickly spread the news to their audience; we pay the influencer and/or sponsor a prize for a sweep. This could deliver results quickly and be potentially cheaper than direct ads but requires more management.</a:t>
            </a:r>
          </a:p>
          <a:p>
            <a:pPr marL="0" indent="0">
              <a:buNone/>
            </a:pPr>
            <a:r>
              <a:rPr lang="en-US" dirty="0"/>
              <a:t>Personal networks:</a:t>
            </a:r>
          </a:p>
          <a:p>
            <a:pPr lvl="1"/>
            <a:r>
              <a:rPr lang="en-US" dirty="0"/>
              <a:t>Reaching out to friends and family with the cash incentive. Given the low recruitment target this would probably be worth it, and its probably an easy way to snag 5%-10% of the user base. Slow and cheap.</a:t>
            </a:r>
          </a:p>
        </p:txBody>
      </p:sp>
    </p:spTree>
    <p:extLst>
      <p:ext uri="{BB962C8B-B14F-4D97-AF65-F5344CB8AC3E}">
        <p14:creationId xmlns:p14="http://schemas.microsoft.com/office/powerpoint/2010/main" val="2976179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5D17-CE42-4C65-A56E-7A5C7F4BCF66}"/>
              </a:ext>
            </a:extLst>
          </p:cNvPr>
          <p:cNvSpPr>
            <a:spLocks noGrp="1"/>
          </p:cNvSpPr>
          <p:nvPr>
            <p:ph type="title"/>
          </p:nvPr>
        </p:nvSpPr>
        <p:spPr/>
        <p:txBody>
          <a:bodyPr/>
          <a:lstStyle/>
          <a:p>
            <a:r>
              <a:rPr lang="en-US" dirty="0"/>
              <a:t>Built in Audit</a:t>
            </a:r>
          </a:p>
        </p:txBody>
      </p:sp>
      <p:sp>
        <p:nvSpPr>
          <p:cNvPr id="3" name="Content Placeholder 2">
            <a:extLst>
              <a:ext uri="{FF2B5EF4-FFF2-40B4-BE49-F238E27FC236}">
                <a16:creationId xmlns:a16="http://schemas.microsoft.com/office/drawing/2014/main" id="{61A1C13B-EA4A-4863-B316-810561920602}"/>
              </a:ext>
            </a:extLst>
          </p:cNvPr>
          <p:cNvSpPr>
            <a:spLocks noGrp="1"/>
          </p:cNvSpPr>
          <p:nvPr>
            <p:ph idx="1"/>
          </p:nvPr>
        </p:nvSpPr>
        <p:spPr>
          <a:xfrm>
            <a:off x="1115568" y="2478024"/>
            <a:ext cx="10168128" cy="3922776"/>
          </a:xfrm>
        </p:spPr>
        <p:txBody>
          <a:bodyPr>
            <a:normAutofit fontScale="92500" lnSpcReduction="10000"/>
          </a:bodyPr>
          <a:lstStyle/>
          <a:p>
            <a:pPr marL="0" indent="0">
              <a:buNone/>
            </a:pPr>
            <a:r>
              <a:rPr lang="en-US" dirty="0"/>
              <a:t>Rolling in an internal audit of </a:t>
            </a:r>
            <a:r>
              <a:rPr lang="en-US" dirty="0" err="1"/>
              <a:t>DataLucent’s</a:t>
            </a:r>
            <a:r>
              <a:rPr lang="en-US" dirty="0"/>
              <a:t> patented data acquisition process would derive further value from the Early Access program. Introducing and testing internal quality checks between the data acquisition and data output systems can ensure that accuracy is maximized and no information is lost.</a:t>
            </a:r>
          </a:p>
          <a:p>
            <a:pPr marL="0" indent="0">
              <a:buNone/>
            </a:pPr>
            <a:r>
              <a:rPr lang="en-US" dirty="0"/>
              <a:t>At the beginning of the Early Access program a data scientist should be contracted to perform the audit. The audit should compare the information submitted by users with the output to ensure it remains consistent and fully represented.</a:t>
            </a:r>
          </a:p>
          <a:p>
            <a:pPr marL="0" indent="0">
              <a:buNone/>
            </a:pPr>
            <a:r>
              <a:rPr lang="en-US" dirty="0"/>
              <a:t>The auditor will also be expected to provide recommendations on how to improve our processes as whole.</a:t>
            </a:r>
          </a:p>
        </p:txBody>
      </p:sp>
    </p:spTree>
    <p:extLst>
      <p:ext uri="{BB962C8B-B14F-4D97-AF65-F5344CB8AC3E}">
        <p14:creationId xmlns:p14="http://schemas.microsoft.com/office/powerpoint/2010/main" val="2609698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BB014-D725-4B2A-9A11-1D7484B8387C}"/>
              </a:ext>
            </a:extLst>
          </p:cNvPr>
          <p:cNvSpPr>
            <a:spLocks noGrp="1"/>
          </p:cNvSpPr>
          <p:nvPr>
            <p:ph type="title"/>
          </p:nvPr>
        </p:nvSpPr>
        <p:spPr/>
        <p:txBody>
          <a:bodyPr/>
          <a:lstStyle/>
          <a:p>
            <a:r>
              <a:rPr lang="en-US" dirty="0"/>
              <a:t>Timeline</a:t>
            </a:r>
          </a:p>
        </p:txBody>
      </p:sp>
      <p:sp>
        <p:nvSpPr>
          <p:cNvPr id="8" name="Content Placeholder 2">
            <a:extLst>
              <a:ext uri="{FF2B5EF4-FFF2-40B4-BE49-F238E27FC236}">
                <a16:creationId xmlns:a16="http://schemas.microsoft.com/office/drawing/2014/main" id="{FA0B23B9-A5F6-4247-B924-C5A78D4334CB}"/>
              </a:ext>
            </a:extLst>
          </p:cNvPr>
          <p:cNvSpPr>
            <a:spLocks noGrp="1"/>
          </p:cNvSpPr>
          <p:nvPr>
            <p:ph idx="1"/>
          </p:nvPr>
        </p:nvSpPr>
        <p:spPr>
          <a:xfrm>
            <a:off x="908305" y="2300748"/>
            <a:ext cx="10375391" cy="4308481"/>
          </a:xfrm>
        </p:spPr>
        <p:txBody>
          <a:bodyPr>
            <a:normAutofit/>
          </a:bodyPr>
          <a:lstStyle/>
          <a:p>
            <a:pPr marL="0" indent="0">
              <a:buNone/>
            </a:pPr>
            <a:r>
              <a:rPr lang="en-US" sz="1400" dirty="0"/>
              <a:t>Early Access Program Timeline: 4 weeks</a:t>
            </a:r>
          </a:p>
          <a:p>
            <a:r>
              <a:rPr lang="en-US" sz="1200" dirty="0"/>
              <a:t>Initial outreach to recruit users</a:t>
            </a:r>
          </a:p>
          <a:p>
            <a:r>
              <a:rPr lang="en-US" sz="1200" dirty="0"/>
              <a:t>Solicit qualified individuals with incentive</a:t>
            </a:r>
          </a:p>
          <a:p>
            <a:r>
              <a:rPr lang="en-US" sz="1200" dirty="0"/>
              <a:t>Receive and analyze data samples for validity</a:t>
            </a:r>
          </a:p>
          <a:p>
            <a:r>
              <a:rPr lang="en-US" sz="1200" dirty="0"/>
              <a:t>Provide incentives back to users</a:t>
            </a:r>
          </a:p>
          <a:p>
            <a:pPr marL="0" indent="0">
              <a:buFont typeface="Arial" panose="020B0604020202020204" pitchFamily="34" charset="0"/>
              <a:buNone/>
            </a:pPr>
            <a:r>
              <a:rPr lang="en-US" sz="1400" dirty="0" err="1"/>
              <a:t>DataLucent</a:t>
            </a:r>
            <a:r>
              <a:rPr lang="en-US" sz="1400" dirty="0"/>
              <a:t> Internal Timeline: 6-8 weeks (runs tandem with Early Access Program)</a:t>
            </a:r>
          </a:p>
          <a:p>
            <a:r>
              <a:rPr lang="en-US" sz="1200" dirty="0"/>
              <a:t>Acquire incentives for program</a:t>
            </a:r>
          </a:p>
          <a:p>
            <a:r>
              <a:rPr lang="en-US" sz="1200" dirty="0"/>
              <a:t>Rebrand and redeploy web app (requires help from Tusk)</a:t>
            </a:r>
          </a:p>
          <a:p>
            <a:r>
              <a:rPr lang="en-US" sz="1200" dirty="0"/>
              <a:t>Provide valid data samples to </a:t>
            </a:r>
            <a:r>
              <a:rPr lang="en-US" sz="1200" dirty="0" err="1"/>
              <a:t>Aqfer</a:t>
            </a:r>
            <a:r>
              <a:rPr lang="en-US" sz="1200" dirty="0"/>
              <a:t> to build new maps for LinkedIn, IG, and Google</a:t>
            </a:r>
          </a:p>
          <a:p>
            <a:r>
              <a:rPr lang="en-US" sz="1200" dirty="0"/>
              <a:t>Contract auditor and have them analyze Facebook and Twitter input/output while </a:t>
            </a:r>
            <a:r>
              <a:rPr lang="en-US" sz="1200" dirty="0" err="1"/>
              <a:t>Aqfer</a:t>
            </a:r>
            <a:r>
              <a:rPr lang="en-US" sz="1200" dirty="0"/>
              <a:t> build new </a:t>
            </a:r>
            <a:r>
              <a:rPr lang="en-US" sz="1200" dirty="0" err="1"/>
              <a:t>mapps</a:t>
            </a:r>
            <a:endParaRPr lang="en-US" sz="1200" dirty="0"/>
          </a:p>
          <a:p>
            <a:r>
              <a:rPr lang="en-US" sz="1200" dirty="0"/>
              <a:t>When new </a:t>
            </a:r>
            <a:r>
              <a:rPr lang="en-US" sz="1200" dirty="0" err="1"/>
              <a:t>Aqfer</a:t>
            </a:r>
            <a:r>
              <a:rPr lang="en-US" sz="1200" dirty="0"/>
              <a:t> mappings are completed, have Auditor examine input/output of LinkedIn, IG, and Google</a:t>
            </a:r>
          </a:p>
          <a:p>
            <a:r>
              <a:rPr lang="en-US" sz="1200" dirty="0"/>
              <a:t>Data may be made available for marketing purposes during audit period</a:t>
            </a:r>
          </a:p>
          <a:p>
            <a:endParaRPr lang="en-US" sz="1200" dirty="0"/>
          </a:p>
        </p:txBody>
      </p:sp>
      <p:sp>
        <p:nvSpPr>
          <p:cNvPr id="9" name="Content Placeholder 2">
            <a:extLst>
              <a:ext uri="{FF2B5EF4-FFF2-40B4-BE49-F238E27FC236}">
                <a16:creationId xmlns:a16="http://schemas.microsoft.com/office/drawing/2014/main" id="{89EAFBC6-3097-4E88-89FE-F5BE4AE7F11A}"/>
              </a:ext>
            </a:extLst>
          </p:cNvPr>
          <p:cNvSpPr txBox="1">
            <a:spLocks/>
          </p:cNvSpPr>
          <p:nvPr/>
        </p:nvSpPr>
        <p:spPr>
          <a:xfrm>
            <a:off x="615820" y="4442895"/>
            <a:ext cx="10667875" cy="197445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600" dirty="0"/>
          </a:p>
        </p:txBody>
      </p:sp>
    </p:spTree>
    <p:extLst>
      <p:ext uri="{BB962C8B-B14F-4D97-AF65-F5344CB8AC3E}">
        <p14:creationId xmlns:p14="http://schemas.microsoft.com/office/powerpoint/2010/main" val="320482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F3E89-B6A6-4B66-BBC9-EAED27A0227E}"/>
              </a:ext>
            </a:extLst>
          </p:cNvPr>
          <p:cNvSpPr>
            <a:spLocks noGrp="1"/>
          </p:cNvSpPr>
          <p:nvPr>
            <p:ph type="title"/>
          </p:nvPr>
        </p:nvSpPr>
        <p:spPr/>
        <p:txBody>
          <a:bodyPr/>
          <a:lstStyle/>
          <a:p>
            <a:r>
              <a:rPr lang="en-US" dirty="0"/>
              <a:t>Other Considerations</a:t>
            </a:r>
          </a:p>
        </p:txBody>
      </p:sp>
      <p:sp>
        <p:nvSpPr>
          <p:cNvPr id="3" name="Content Placeholder 2">
            <a:extLst>
              <a:ext uri="{FF2B5EF4-FFF2-40B4-BE49-F238E27FC236}">
                <a16:creationId xmlns:a16="http://schemas.microsoft.com/office/drawing/2014/main" id="{00DB4C4B-972A-435B-A4A3-4A57AF6F38A5}"/>
              </a:ext>
            </a:extLst>
          </p:cNvPr>
          <p:cNvSpPr>
            <a:spLocks noGrp="1"/>
          </p:cNvSpPr>
          <p:nvPr>
            <p:ph idx="1"/>
          </p:nvPr>
        </p:nvSpPr>
        <p:spPr/>
        <p:txBody>
          <a:bodyPr>
            <a:normAutofit/>
          </a:bodyPr>
          <a:lstStyle/>
          <a:p>
            <a:r>
              <a:rPr lang="en-US" dirty="0"/>
              <a:t>Do we want other platforms too?</a:t>
            </a:r>
          </a:p>
          <a:p>
            <a:pPr lvl="1"/>
            <a:r>
              <a:rPr lang="en-US" dirty="0"/>
              <a:t>Apple, TripAdvisor, etc.</a:t>
            </a:r>
          </a:p>
          <a:p>
            <a:r>
              <a:rPr lang="en-US" dirty="0"/>
              <a:t>How best to recruit?</a:t>
            </a:r>
          </a:p>
          <a:p>
            <a:r>
              <a:rPr lang="en-US" dirty="0"/>
              <a:t>Development budget considerations</a:t>
            </a:r>
          </a:p>
          <a:p>
            <a:pPr lvl="1"/>
            <a:r>
              <a:rPr lang="en-US" dirty="0"/>
              <a:t>We need to include a bit of budget for Tusk to fix an issue on the website and oversee the redeployment of the site to a new domain, probably looking at 5hrs of work.</a:t>
            </a:r>
          </a:p>
        </p:txBody>
      </p:sp>
    </p:spTree>
    <p:extLst>
      <p:ext uri="{BB962C8B-B14F-4D97-AF65-F5344CB8AC3E}">
        <p14:creationId xmlns:p14="http://schemas.microsoft.com/office/powerpoint/2010/main" val="4156259712"/>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1B2430"/>
      </a:dk2>
      <a:lt2>
        <a:srgbClr val="F1F3F0"/>
      </a:lt2>
      <a:accent1>
        <a:srgbClr val="BE34DC"/>
      </a:accent1>
      <a:accent2>
        <a:srgbClr val="6825CB"/>
      </a:accent2>
      <a:accent3>
        <a:srgbClr val="3436DC"/>
      </a:accent3>
      <a:accent4>
        <a:srgbClr val="226ACA"/>
      </a:accent4>
      <a:accent5>
        <a:srgbClr val="32BCD5"/>
      </a:accent5>
      <a:accent6>
        <a:srgbClr val="21C398"/>
      </a:accent6>
      <a:hlink>
        <a:srgbClr val="3E93BB"/>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662</Words>
  <Application>Microsoft Office PowerPoint</Application>
  <PresentationFormat>Widescreen</PresentationFormat>
  <Paragraphs>56</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Neue Haas Grotesk Text Pro</vt:lpstr>
      <vt:lpstr>AccentBoxVTI</vt:lpstr>
      <vt:lpstr>DataLucent Early Access Program</vt:lpstr>
      <vt:lpstr>Summary</vt:lpstr>
      <vt:lpstr>The Problems</vt:lpstr>
      <vt:lpstr>The Solutions</vt:lpstr>
      <vt:lpstr>Recruitment &amp; Incentive</vt:lpstr>
      <vt:lpstr>Built in Audit</vt:lpstr>
      <vt:lpstr>Timeline</vt:lpstr>
      <vt:lpstr>Other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Data Beta Panel</dc:title>
  <dc:creator>Jenny Garcia</dc:creator>
  <cp:lastModifiedBy>Jenny Garcia</cp:lastModifiedBy>
  <cp:revision>26</cp:revision>
  <dcterms:created xsi:type="dcterms:W3CDTF">2021-01-04T17:21:40Z</dcterms:created>
  <dcterms:modified xsi:type="dcterms:W3CDTF">2021-01-04T19:00:21Z</dcterms:modified>
</cp:coreProperties>
</file>