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125" d="100"/>
          <a:sy n="125" d="100"/>
        </p:scale>
        <p:origin x="1584"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4AAE-0ABB-416D-BA37-DD1BC7A4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F5EA56-E3B2-4259-9C9B-3BF4FBA2B1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814ED8-D255-490A-8D59-6D25E1EFD5CF}"/>
              </a:ext>
            </a:extLst>
          </p:cNvPr>
          <p:cNvSpPr>
            <a:spLocks noGrp="1"/>
          </p:cNvSpPr>
          <p:nvPr>
            <p:ph type="dt" sz="half" idx="10"/>
          </p:nvPr>
        </p:nvSpPr>
        <p:spPr/>
        <p:txBody>
          <a:bodyPr/>
          <a:lstStyle/>
          <a:p>
            <a:fld id="{F9F24BF5-D558-448D-9498-C24C2E56856B}" type="datetimeFigureOut">
              <a:rPr lang="en-US" smtClean="0"/>
              <a:t>5/17/2020</a:t>
            </a:fld>
            <a:endParaRPr lang="en-US"/>
          </a:p>
        </p:txBody>
      </p:sp>
      <p:sp>
        <p:nvSpPr>
          <p:cNvPr id="5" name="Footer Placeholder 4">
            <a:extLst>
              <a:ext uri="{FF2B5EF4-FFF2-40B4-BE49-F238E27FC236}">
                <a16:creationId xmlns:a16="http://schemas.microsoft.com/office/drawing/2014/main" id="{12920D72-5818-4307-A365-41AE10702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96600-63C7-4BE2-8E4F-F15CF0FA09E5}"/>
              </a:ext>
            </a:extLst>
          </p:cNvPr>
          <p:cNvSpPr>
            <a:spLocks noGrp="1"/>
          </p:cNvSpPr>
          <p:nvPr>
            <p:ph type="sldNum" sz="quarter" idx="12"/>
          </p:nvPr>
        </p:nvSpPr>
        <p:spPr/>
        <p:txBody>
          <a:bodyPr/>
          <a:lstStyle/>
          <a:p>
            <a:fld id="{79F2480B-0918-4F29-9DAD-CD24BD89E0E2}" type="slidenum">
              <a:rPr lang="en-US" smtClean="0"/>
              <a:t>‹#›</a:t>
            </a:fld>
            <a:endParaRPr lang="en-US"/>
          </a:p>
        </p:txBody>
      </p:sp>
    </p:spTree>
    <p:extLst>
      <p:ext uri="{BB962C8B-B14F-4D97-AF65-F5344CB8AC3E}">
        <p14:creationId xmlns:p14="http://schemas.microsoft.com/office/powerpoint/2010/main" val="52257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E459-C9C6-45FB-9717-9B5F4A8C9C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928D06-5331-46AC-B76C-72B31CD1C9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B708B-E371-4E11-9CB3-001384CBFE51}"/>
              </a:ext>
            </a:extLst>
          </p:cNvPr>
          <p:cNvSpPr>
            <a:spLocks noGrp="1"/>
          </p:cNvSpPr>
          <p:nvPr>
            <p:ph type="dt" sz="half" idx="10"/>
          </p:nvPr>
        </p:nvSpPr>
        <p:spPr/>
        <p:txBody>
          <a:bodyPr/>
          <a:lstStyle/>
          <a:p>
            <a:fld id="{F9F24BF5-D558-448D-9498-C24C2E56856B}" type="datetimeFigureOut">
              <a:rPr lang="en-US" smtClean="0"/>
              <a:t>5/17/2020</a:t>
            </a:fld>
            <a:endParaRPr lang="en-US"/>
          </a:p>
        </p:txBody>
      </p:sp>
      <p:sp>
        <p:nvSpPr>
          <p:cNvPr id="5" name="Footer Placeholder 4">
            <a:extLst>
              <a:ext uri="{FF2B5EF4-FFF2-40B4-BE49-F238E27FC236}">
                <a16:creationId xmlns:a16="http://schemas.microsoft.com/office/drawing/2014/main" id="{D4FB817D-E8E2-4A6E-9F96-7854EB3E0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F80E5-58F1-4E1D-82D8-8F9D52ECE205}"/>
              </a:ext>
            </a:extLst>
          </p:cNvPr>
          <p:cNvSpPr>
            <a:spLocks noGrp="1"/>
          </p:cNvSpPr>
          <p:nvPr>
            <p:ph type="sldNum" sz="quarter" idx="12"/>
          </p:nvPr>
        </p:nvSpPr>
        <p:spPr/>
        <p:txBody>
          <a:bodyPr/>
          <a:lstStyle/>
          <a:p>
            <a:fld id="{79F2480B-0918-4F29-9DAD-CD24BD89E0E2}" type="slidenum">
              <a:rPr lang="en-US" smtClean="0"/>
              <a:t>‹#›</a:t>
            </a:fld>
            <a:endParaRPr lang="en-US"/>
          </a:p>
        </p:txBody>
      </p:sp>
    </p:spTree>
    <p:extLst>
      <p:ext uri="{BB962C8B-B14F-4D97-AF65-F5344CB8AC3E}">
        <p14:creationId xmlns:p14="http://schemas.microsoft.com/office/powerpoint/2010/main" val="122883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A8CBB9-F697-485C-A0E3-1D99382BF8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6B3989-067D-412A-82E0-6C190F601D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18399-5F43-404D-B0A2-9CB1B7D91BAB}"/>
              </a:ext>
            </a:extLst>
          </p:cNvPr>
          <p:cNvSpPr>
            <a:spLocks noGrp="1"/>
          </p:cNvSpPr>
          <p:nvPr>
            <p:ph type="dt" sz="half" idx="10"/>
          </p:nvPr>
        </p:nvSpPr>
        <p:spPr/>
        <p:txBody>
          <a:bodyPr/>
          <a:lstStyle/>
          <a:p>
            <a:fld id="{F9F24BF5-D558-448D-9498-C24C2E56856B}" type="datetimeFigureOut">
              <a:rPr lang="en-US" smtClean="0"/>
              <a:t>5/17/2020</a:t>
            </a:fld>
            <a:endParaRPr lang="en-US"/>
          </a:p>
        </p:txBody>
      </p:sp>
      <p:sp>
        <p:nvSpPr>
          <p:cNvPr id="5" name="Footer Placeholder 4">
            <a:extLst>
              <a:ext uri="{FF2B5EF4-FFF2-40B4-BE49-F238E27FC236}">
                <a16:creationId xmlns:a16="http://schemas.microsoft.com/office/drawing/2014/main" id="{C6EB97E5-217D-4852-99C2-76162488B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F8794-6F92-4AE7-B490-7F3F39A4ABBB}"/>
              </a:ext>
            </a:extLst>
          </p:cNvPr>
          <p:cNvSpPr>
            <a:spLocks noGrp="1"/>
          </p:cNvSpPr>
          <p:nvPr>
            <p:ph type="sldNum" sz="quarter" idx="12"/>
          </p:nvPr>
        </p:nvSpPr>
        <p:spPr/>
        <p:txBody>
          <a:bodyPr/>
          <a:lstStyle/>
          <a:p>
            <a:fld id="{79F2480B-0918-4F29-9DAD-CD24BD89E0E2}" type="slidenum">
              <a:rPr lang="en-US" smtClean="0"/>
              <a:t>‹#›</a:t>
            </a:fld>
            <a:endParaRPr lang="en-US"/>
          </a:p>
        </p:txBody>
      </p:sp>
    </p:spTree>
    <p:extLst>
      <p:ext uri="{BB962C8B-B14F-4D97-AF65-F5344CB8AC3E}">
        <p14:creationId xmlns:p14="http://schemas.microsoft.com/office/powerpoint/2010/main" val="35570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7CDF-F49A-4C17-AD75-7E4F563D9A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84BED-5687-4D4C-8968-B7B95C1F6E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A919D-4375-44E6-88FF-93B0B0752AD5}"/>
              </a:ext>
            </a:extLst>
          </p:cNvPr>
          <p:cNvSpPr>
            <a:spLocks noGrp="1"/>
          </p:cNvSpPr>
          <p:nvPr>
            <p:ph type="dt" sz="half" idx="10"/>
          </p:nvPr>
        </p:nvSpPr>
        <p:spPr/>
        <p:txBody>
          <a:bodyPr/>
          <a:lstStyle/>
          <a:p>
            <a:fld id="{F9F24BF5-D558-448D-9498-C24C2E56856B}" type="datetimeFigureOut">
              <a:rPr lang="en-US" smtClean="0"/>
              <a:t>5/17/2020</a:t>
            </a:fld>
            <a:endParaRPr lang="en-US"/>
          </a:p>
        </p:txBody>
      </p:sp>
      <p:sp>
        <p:nvSpPr>
          <p:cNvPr id="5" name="Footer Placeholder 4">
            <a:extLst>
              <a:ext uri="{FF2B5EF4-FFF2-40B4-BE49-F238E27FC236}">
                <a16:creationId xmlns:a16="http://schemas.microsoft.com/office/drawing/2014/main" id="{944B3065-B1F3-4102-A2BC-562BA5F78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F804B-AC1F-4112-BE5D-C519CA944B76}"/>
              </a:ext>
            </a:extLst>
          </p:cNvPr>
          <p:cNvSpPr>
            <a:spLocks noGrp="1"/>
          </p:cNvSpPr>
          <p:nvPr>
            <p:ph type="sldNum" sz="quarter" idx="12"/>
          </p:nvPr>
        </p:nvSpPr>
        <p:spPr/>
        <p:txBody>
          <a:bodyPr/>
          <a:lstStyle/>
          <a:p>
            <a:fld id="{79F2480B-0918-4F29-9DAD-CD24BD89E0E2}" type="slidenum">
              <a:rPr lang="en-US" smtClean="0"/>
              <a:t>‹#›</a:t>
            </a:fld>
            <a:endParaRPr lang="en-US"/>
          </a:p>
        </p:txBody>
      </p:sp>
    </p:spTree>
    <p:extLst>
      <p:ext uri="{BB962C8B-B14F-4D97-AF65-F5344CB8AC3E}">
        <p14:creationId xmlns:p14="http://schemas.microsoft.com/office/powerpoint/2010/main" val="175485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4983-9751-4630-A806-C591DA56E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384CBC-343A-4508-BCCB-50824470F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DEA7BF-0638-4529-9295-F34491E04870}"/>
              </a:ext>
            </a:extLst>
          </p:cNvPr>
          <p:cNvSpPr>
            <a:spLocks noGrp="1"/>
          </p:cNvSpPr>
          <p:nvPr>
            <p:ph type="dt" sz="half" idx="10"/>
          </p:nvPr>
        </p:nvSpPr>
        <p:spPr/>
        <p:txBody>
          <a:bodyPr/>
          <a:lstStyle/>
          <a:p>
            <a:fld id="{F9F24BF5-D558-448D-9498-C24C2E56856B}" type="datetimeFigureOut">
              <a:rPr lang="en-US" smtClean="0"/>
              <a:t>5/17/2020</a:t>
            </a:fld>
            <a:endParaRPr lang="en-US"/>
          </a:p>
        </p:txBody>
      </p:sp>
      <p:sp>
        <p:nvSpPr>
          <p:cNvPr id="5" name="Footer Placeholder 4">
            <a:extLst>
              <a:ext uri="{FF2B5EF4-FFF2-40B4-BE49-F238E27FC236}">
                <a16:creationId xmlns:a16="http://schemas.microsoft.com/office/drawing/2014/main" id="{DFA47F7D-B2DD-4CFD-8001-C7787A352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10FCF-3E79-40B6-AA93-661C1457303D}"/>
              </a:ext>
            </a:extLst>
          </p:cNvPr>
          <p:cNvSpPr>
            <a:spLocks noGrp="1"/>
          </p:cNvSpPr>
          <p:nvPr>
            <p:ph type="sldNum" sz="quarter" idx="12"/>
          </p:nvPr>
        </p:nvSpPr>
        <p:spPr/>
        <p:txBody>
          <a:bodyPr/>
          <a:lstStyle/>
          <a:p>
            <a:fld id="{79F2480B-0918-4F29-9DAD-CD24BD89E0E2}" type="slidenum">
              <a:rPr lang="en-US" smtClean="0"/>
              <a:t>‹#›</a:t>
            </a:fld>
            <a:endParaRPr lang="en-US"/>
          </a:p>
        </p:txBody>
      </p:sp>
    </p:spTree>
    <p:extLst>
      <p:ext uri="{BB962C8B-B14F-4D97-AF65-F5344CB8AC3E}">
        <p14:creationId xmlns:p14="http://schemas.microsoft.com/office/powerpoint/2010/main" val="630547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2791-DBFA-4775-9E16-3B89D06822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402E95-604A-479F-92FF-9FD9D4E866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E2C5CC-3A26-4526-A76D-B92A205426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0F1FEA-7611-4716-836C-1250A16FCED7}"/>
              </a:ext>
            </a:extLst>
          </p:cNvPr>
          <p:cNvSpPr>
            <a:spLocks noGrp="1"/>
          </p:cNvSpPr>
          <p:nvPr>
            <p:ph type="dt" sz="half" idx="10"/>
          </p:nvPr>
        </p:nvSpPr>
        <p:spPr/>
        <p:txBody>
          <a:bodyPr/>
          <a:lstStyle/>
          <a:p>
            <a:fld id="{F9F24BF5-D558-448D-9498-C24C2E56856B}" type="datetimeFigureOut">
              <a:rPr lang="en-US" smtClean="0"/>
              <a:t>5/17/2020</a:t>
            </a:fld>
            <a:endParaRPr lang="en-US"/>
          </a:p>
        </p:txBody>
      </p:sp>
      <p:sp>
        <p:nvSpPr>
          <p:cNvPr id="6" name="Footer Placeholder 5">
            <a:extLst>
              <a:ext uri="{FF2B5EF4-FFF2-40B4-BE49-F238E27FC236}">
                <a16:creationId xmlns:a16="http://schemas.microsoft.com/office/drawing/2014/main" id="{A0110A50-8D8C-443F-AF17-21F40BC08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EA4D32-07D7-4233-BDA0-008324615C30}"/>
              </a:ext>
            </a:extLst>
          </p:cNvPr>
          <p:cNvSpPr>
            <a:spLocks noGrp="1"/>
          </p:cNvSpPr>
          <p:nvPr>
            <p:ph type="sldNum" sz="quarter" idx="12"/>
          </p:nvPr>
        </p:nvSpPr>
        <p:spPr/>
        <p:txBody>
          <a:bodyPr/>
          <a:lstStyle/>
          <a:p>
            <a:fld id="{79F2480B-0918-4F29-9DAD-CD24BD89E0E2}" type="slidenum">
              <a:rPr lang="en-US" smtClean="0"/>
              <a:t>‹#›</a:t>
            </a:fld>
            <a:endParaRPr lang="en-US"/>
          </a:p>
        </p:txBody>
      </p:sp>
    </p:spTree>
    <p:extLst>
      <p:ext uri="{BB962C8B-B14F-4D97-AF65-F5344CB8AC3E}">
        <p14:creationId xmlns:p14="http://schemas.microsoft.com/office/powerpoint/2010/main" val="71068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AEB7-5520-47F2-AE58-B60B5CDFC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B3C274-E6D4-4F54-8335-6DD8F7CC6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DF376-1BFC-43C3-8C43-C675D14245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F3D1F1-D87E-4D19-A370-792D7B5977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CDAD05-97FC-4F2B-81DA-7F52A8E790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AF6A98-1361-462E-8418-D76877D33A1C}"/>
              </a:ext>
            </a:extLst>
          </p:cNvPr>
          <p:cNvSpPr>
            <a:spLocks noGrp="1"/>
          </p:cNvSpPr>
          <p:nvPr>
            <p:ph type="dt" sz="half" idx="10"/>
          </p:nvPr>
        </p:nvSpPr>
        <p:spPr/>
        <p:txBody>
          <a:bodyPr/>
          <a:lstStyle/>
          <a:p>
            <a:fld id="{F9F24BF5-D558-448D-9498-C24C2E56856B}" type="datetimeFigureOut">
              <a:rPr lang="en-US" smtClean="0"/>
              <a:t>5/17/2020</a:t>
            </a:fld>
            <a:endParaRPr lang="en-US"/>
          </a:p>
        </p:txBody>
      </p:sp>
      <p:sp>
        <p:nvSpPr>
          <p:cNvPr id="8" name="Footer Placeholder 7">
            <a:extLst>
              <a:ext uri="{FF2B5EF4-FFF2-40B4-BE49-F238E27FC236}">
                <a16:creationId xmlns:a16="http://schemas.microsoft.com/office/drawing/2014/main" id="{D0F7B2B7-8DF3-4CC5-A3EE-472F6F69F2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248554-21E4-4292-B86D-07E64A667252}"/>
              </a:ext>
            </a:extLst>
          </p:cNvPr>
          <p:cNvSpPr>
            <a:spLocks noGrp="1"/>
          </p:cNvSpPr>
          <p:nvPr>
            <p:ph type="sldNum" sz="quarter" idx="12"/>
          </p:nvPr>
        </p:nvSpPr>
        <p:spPr/>
        <p:txBody>
          <a:bodyPr/>
          <a:lstStyle/>
          <a:p>
            <a:fld id="{79F2480B-0918-4F29-9DAD-CD24BD89E0E2}" type="slidenum">
              <a:rPr lang="en-US" smtClean="0"/>
              <a:t>‹#›</a:t>
            </a:fld>
            <a:endParaRPr lang="en-US"/>
          </a:p>
        </p:txBody>
      </p:sp>
    </p:spTree>
    <p:extLst>
      <p:ext uri="{BB962C8B-B14F-4D97-AF65-F5344CB8AC3E}">
        <p14:creationId xmlns:p14="http://schemas.microsoft.com/office/powerpoint/2010/main" val="5604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D878-E17A-40E0-9836-4C47E204A8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A14236-9D02-49F9-A5E1-D4FC43712EA5}"/>
              </a:ext>
            </a:extLst>
          </p:cNvPr>
          <p:cNvSpPr>
            <a:spLocks noGrp="1"/>
          </p:cNvSpPr>
          <p:nvPr>
            <p:ph type="dt" sz="half" idx="10"/>
          </p:nvPr>
        </p:nvSpPr>
        <p:spPr/>
        <p:txBody>
          <a:bodyPr/>
          <a:lstStyle/>
          <a:p>
            <a:fld id="{F9F24BF5-D558-448D-9498-C24C2E56856B}" type="datetimeFigureOut">
              <a:rPr lang="en-US" smtClean="0"/>
              <a:t>5/17/2020</a:t>
            </a:fld>
            <a:endParaRPr lang="en-US"/>
          </a:p>
        </p:txBody>
      </p:sp>
      <p:sp>
        <p:nvSpPr>
          <p:cNvPr id="4" name="Footer Placeholder 3">
            <a:extLst>
              <a:ext uri="{FF2B5EF4-FFF2-40B4-BE49-F238E27FC236}">
                <a16:creationId xmlns:a16="http://schemas.microsoft.com/office/drawing/2014/main" id="{5F704CC3-03CC-481A-A805-16A67132BC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6499D3-F4F1-4C2A-82F3-98214F8E471C}"/>
              </a:ext>
            </a:extLst>
          </p:cNvPr>
          <p:cNvSpPr>
            <a:spLocks noGrp="1"/>
          </p:cNvSpPr>
          <p:nvPr>
            <p:ph type="sldNum" sz="quarter" idx="12"/>
          </p:nvPr>
        </p:nvSpPr>
        <p:spPr/>
        <p:txBody>
          <a:bodyPr/>
          <a:lstStyle/>
          <a:p>
            <a:fld id="{79F2480B-0918-4F29-9DAD-CD24BD89E0E2}" type="slidenum">
              <a:rPr lang="en-US" smtClean="0"/>
              <a:t>‹#›</a:t>
            </a:fld>
            <a:endParaRPr lang="en-US"/>
          </a:p>
        </p:txBody>
      </p:sp>
    </p:spTree>
    <p:extLst>
      <p:ext uri="{BB962C8B-B14F-4D97-AF65-F5344CB8AC3E}">
        <p14:creationId xmlns:p14="http://schemas.microsoft.com/office/powerpoint/2010/main" val="75128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987BB-8E18-4397-8034-CE162C5E9752}"/>
              </a:ext>
            </a:extLst>
          </p:cNvPr>
          <p:cNvSpPr>
            <a:spLocks noGrp="1"/>
          </p:cNvSpPr>
          <p:nvPr>
            <p:ph type="dt" sz="half" idx="10"/>
          </p:nvPr>
        </p:nvSpPr>
        <p:spPr/>
        <p:txBody>
          <a:bodyPr/>
          <a:lstStyle/>
          <a:p>
            <a:fld id="{F9F24BF5-D558-448D-9498-C24C2E56856B}" type="datetimeFigureOut">
              <a:rPr lang="en-US" smtClean="0"/>
              <a:t>5/17/2020</a:t>
            </a:fld>
            <a:endParaRPr lang="en-US"/>
          </a:p>
        </p:txBody>
      </p:sp>
      <p:sp>
        <p:nvSpPr>
          <p:cNvPr id="3" name="Footer Placeholder 2">
            <a:extLst>
              <a:ext uri="{FF2B5EF4-FFF2-40B4-BE49-F238E27FC236}">
                <a16:creationId xmlns:a16="http://schemas.microsoft.com/office/drawing/2014/main" id="{6EA0AB64-09F7-421A-BC7C-F29808375C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4E9677-D705-4F8A-A395-51B87EC2831D}"/>
              </a:ext>
            </a:extLst>
          </p:cNvPr>
          <p:cNvSpPr>
            <a:spLocks noGrp="1"/>
          </p:cNvSpPr>
          <p:nvPr>
            <p:ph type="sldNum" sz="quarter" idx="12"/>
          </p:nvPr>
        </p:nvSpPr>
        <p:spPr/>
        <p:txBody>
          <a:bodyPr/>
          <a:lstStyle/>
          <a:p>
            <a:fld id="{79F2480B-0918-4F29-9DAD-CD24BD89E0E2}" type="slidenum">
              <a:rPr lang="en-US" smtClean="0"/>
              <a:t>‹#›</a:t>
            </a:fld>
            <a:endParaRPr lang="en-US"/>
          </a:p>
        </p:txBody>
      </p:sp>
    </p:spTree>
    <p:extLst>
      <p:ext uri="{BB962C8B-B14F-4D97-AF65-F5344CB8AC3E}">
        <p14:creationId xmlns:p14="http://schemas.microsoft.com/office/powerpoint/2010/main" val="2234244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3036-18DB-4663-B83D-4C485CE2E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2FFCFB-58CB-441A-BCD8-A202C44C08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6F6167-7CFE-4A07-B658-7D834E9C1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DCF45-AABC-4559-9248-B4C6B1D0A183}"/>
              </a:ext>
            </a:extLst>
          </p:cNvPr>
          <p:cNvSpPr>
            <a:spLocks noGrp="1"/>
          </p:cNvSpPr>
          <p:nvPr>
            <p:ph type="dt" sz="half" idx="10"/>
          </p:nvPr>
        </p:nvSpPr>
        <p:spPr/>
        <p:txBody>
          <a:bodyPr/>
          <a:lstStyle/>
          <a:p>
            <a:fld id="{F9F24BF5-D558-448D-9498-C24C2E56856B}" type="datetimeFigureOut">
              <a:rPr lang="en-US" smtClean="0"/>
              <a:t>5/17/2020</a:t>
            </a:fld>
            <a:endParaRPr lang="en-US"/>
          </a:p>
        </p:txBody>
      </p:sp>
      <p:sp>
        <p:nvSpPr>
          <p:cNvPr id="6" name="Footer Placeholder 5">
            <a:extLst>
              <a:ext uri="{FF2B5EF4-FFF2-40B4-BE49-F238E27FC236}">
                <a16:creationId xmlns:a16="http://schemas.microsoft.com/office/drawing/2014/main" id="{0630D381-E613-4BC0-974F-AA506A80E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8230C-E950-4AFF-B6DF-8D249108D060}"/>
              </a:ext>
            </a:extLst>
          </p:cNvPr>
          <p:cNvSpPr>
            <a:spLocks noGrp="1"/>
          </p:cNvSpPr>
          <p:nvPr>
            <p:ph type="sldNum" sz="quarter" idx="12"/>
          </p:nvPr>
        </p:nvSpPr>
        <p:spPr/>
        <p:txBody>
          <a:bodyPr/>
          <a:lstStyle/>
          <a:p>
            <a:fld id="{79F2480B-0918-4F29-9DAD-CD24BD89E0E2}" type="slidenum">
              <a:rPr lang="en-US" smtClean="0"/>
              <a:t>‹#›</a:t>
            </a:fld>
            <a:endParaRPr lang="en-US"/>
          </a:p>
        </p:txBody>
      </p:sp>
    </p:spTree>
    <p:extLst>
      <p:ext uri="{BB962C8B-B14F-4D97-AF65-F5344CB8AC3E}">
        <p14:creationId xmlns:p14="http://schemas.microsoft.com/office/powerpoint/2010/main" val="339463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AFEB-6C26-48A1-B158-7790B25D0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AB4C0D-EE6F-44F4-8210-34602870A9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9C22DD-CC0B-4C36-922E-F5A8E43F7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7D354-30D2-4214-ABF5-7173CC2730A8}"/>
              </a:ext>
            </a:extLst>
          </p:cNvPr>
          <p:cNvSpPr>
            <a:spLocks noGrp="1"/>
          </p:cNvSpPr>
          <p:nvPr>
            <p:ph type="dt" sz="half" idx="10"/>
          </p:nvPr>
        </p:nvSpPr>
        <p:spPr/>
        <p:txBody>
          <a:bodyPr/>
          <a:lstStyle/>
          <a:p>
            <a:fld id="{F9F24BF5-D558-448D-9498-C24C2E56856B}" type="datetimeFigureOut">
              <a:rPr lang="en-US" smtClean="0"/>
              <a:t>5/17/2020</a:t>
            </a:fld>
            <a:endParaRPr lang="en-US"/>
          </a:p>
        </p:txBody>
      </p:sp>
      <p:sp>
        <p:nvSpPr>
          <p:cNvPr id="6" name="Footer Placeholder 5">
            <a:extLst>
              <a:ext uri="{FF2B5EF4-FFF2-40B4-BE49-F238E27FC236}">
                <a16:creationId xmlns:a16="http://schemas.microsoft.com/office/drawing/2014/main" id="{16E173FB-8765-4F39-A8C1-660BF8936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15318-3357-4AE3-93FC-A8426B9A816E}"/>
              </a:ext>
            </a:extLst>
          </p:cNvPr>
          <p:cNvSpPr>
            <a:spLocks noGrp="1"/>
          </p:cNvSpPr>
          <p:nvPr>
            <p:ph type="sldNum" sz="quarter" idx="12"/>
          </p:nvPr>
        </p:nvSpPr>
        <p:spPr/>
        <p:txBody>
          <a:bodyPr/>
          <a:lstStyle/>
          <a:p>
            <a:fld id="{79F2480B-0918-4F29-9DAD-CD24BD89E0E2}" type="slidenum">
              <a:rPr lang="en-US" smtClean="0"/>
              <a:t>‹#›</a:t>
            </a:fld>
            <a:endParaRPr lang="en-US"/>
          </a:p>
        </p:txBody>
      </p:sp>
    </p:spTree>
    <p:extLst>
      <p:ext uri="{BB962C8B-B14F-4D97-AF65-F5344CB8AC3E}">
        <p14:creationId xmlns:p14="http://schemas.microsoft.com/office/powerpoint/2010/main" val="264931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82997-BF25-4228-B5F2-3A05BFDFF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3E328A-9792-4DC8-A9A3-1D9E66045F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772FF-D534-49E5-BF04-3DA883AF5A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24BF5-D558-448D-9498-C24C2E56856B}" type="datetimeFigureOut">
              <a:rPr lang="en-US" smtClean="0"/>
              <a:t>5/17/2020</a:t>
            </a:fld>
            <a:endParaRPr lang="en-US"/>
          </a:p>
        </p:txBody>
      </p:sp>
      <p:sp>
        <p:nvSpPr>
          <p:cNvPr id="5" name="Footer Placeholder 4">
            <a:extLst>
              <a:ext uri="{FF2B5EF4-FFF2-40B4-BE49-F238E27FC236}">
                <a16:creationId xmlns:a16="http://schemas.microsoft.com/office/drawing/2014/main" id="{8AE91806-84A8-463D-851E-903F9F0CAC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EFBA85-D47F-49D7-A75D-84AB5ED2B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480B-0918-4F29-9DAD-CD24BD89E0E2}" type="slidenum">
              <a:rPr lang="en-US" smtClean="0"/>
              <a:t>‹#›</a:t>
            </a:fld>
            <a:endParaRPr lang="en-US"/>
          </a:p>
        </p:txBody>
      </p:sp>
    </p:spTree>
    <p:extLst>
      <p:ext uri="{BB962C8B-B14F-4D97-AF65-F5344CB8AC3E}">
        <p14:creationId xmlns:p14="http://schemas.microsoft.com/office/powerpoint/2010/main" val="3333066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22DF-481A-418F-BDA5-F14198EC1BA5}"/>
              </a:ext>
            </a:extLst>
          </p:cNvPr>
          <p:cNvSpPr>
            <a:spLocks noGrp="1"/>
          </p:cNvSpPr>
          <p:nvPr>
            <p:ph type="ctrTitle"/>
          </p:nvPr>
        </p:nvSpPr>
        <p:spPr/>
        <p:txBody>
          <a:bodyPr/>
          <a:lstStyle/>
          <a:p>
            <a:r>
              <a:rPr lang="en-US" dirty="0"/>
              <a:t>Direct Data Access</a:t>
            </a:r>
          </a:p>
        </p:txBody>
      </p:sp>
      <p:sp>
        <p:nvSpPr>
          <p:cNvPr id="3" name="Subtitle 2">
            <a:extLst>
              <a:ext uri="{FF2B5EF4-FFF2-40B4-BE49-F238E27FC236}">
                <a16:creationId xmlns:a16="http://schemas.microsoft.com/office/drawing/2014/main" id="{9A1B0AEA-161D-4C66-92D4-C7AEEC5ACA44}"/>
              </a:ext>
            </a:extLst>
          </p:cNvPr>
          <p:cNvSpPr>
            <a:spLocks noGrp="1"/>
          </p:cNvSpPr>
          <p:nvPr>
            <p:ph type="subTitle" idx="1"/>
          </p:nvPr>
        </p:nvSpPr>
        <p:spPr/>
        <p:txBody>
          <a:bodyPr/>
          <a:lstStyle/>
          <a:p>
            <a:r>
              <a:rPr lang="en-US" dirty="0" err="1"/>
              <a:t>DataLucent’s</a:t>
            </a:r>
            <a:r>
              <a:rPr lang="en-US" dirty="0"/>
              <a:t> Data Collection Process</a:t>
            </a:r>
          </a:p>
        </p:txBody>
      </p:sp>
    </p:spTree>
    <p:extLst>
      <p:ext uri="{BB962C8B-B14F-4D97-AF65-F5344CB8AC3E}">
        <p14:creationId xmlns:p14="http://schemas.microsoft.com/office/powerpoint/2010/main" val="387057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B727-0FF5-494D-B563-1D5F4B3B7458}"/>
              </a:ext>
            </a:extLst>
          </p:cNvPr>
          <p:cNvSpPr>
            <a:spLocks noGrp="1"/>
          </p:cNvSpPr>
          <p:nvPr>
            <p:ph type="title"/>
          </p:nvPr>
        </p:nvSpPr>
        <p:spPr/>
        <p:txBody>
          <a:bodyPr/>
          <a:lstStyle/>
          <a:p>
            <a:r>
              <a:rPr lang="en-US" dirty="0"/>
              <a:t>Competitors’ Approach: Scraping</a:t>
            </a:r>
          </a:p>
        </p:txBody>
      </p:sp>
      <p:sp>
        <p:nvSpPr>
          <p:cNvPr id="3" name="Content Placeholder 2">
            <a:extLst>
              <a:ext uri="{FF2B5EF4-FFF2-40B4-BE49-F238E27FC236}">
                <a16:creationId xmlns:a16="http://schemas.microsoft.com/office/drawing/2014/main" id="{813B5338-D939-49A5-98E1-C1A489855326}"/>
              </a:ext>
            </a:extLst>
          </p:cNvPr>
          <p:cNvSpPr>
            <a:spLocks noGrp="1"/>
          </p:cNvSpPr>
          <p:nvPr>
            <p:ph idx="1"/>
          </p:nvPr>
        </p:nvSpPr>
        <p:spPr>
          <a:xfrm>
            <a:off x="838200" y="1825625"/>
            <a:ext cx="5867400" cy="4351338"/>
          </a:xfrm>
        </p:spPr>
        <p:txBody>
          <a:bodyPr>
            <a:normAutofit/>
          </a:bodyPr>
          <a:lstStyle/>
          <a:p>
            <a:pPr marL="0" indent="0">
              <a:buNone/>
            </a:pPr>
            <a:r>
              <a:rPr lang="en-US" sz="2400" dirty="0"/>
              <a:t>Large scale copying of browser information by computer scripts is known as scraping.</a:t>
            </a:r>
          </a:p>
          <a:p>
            <a:pPr marL="0" indent="0">
              <a:buNone/>
            </a:pPr>
            <a:r>
              <a:rPr lang="en-US" sz="2400" dirty="0"/>
              <a:t>Scraping is a technique used by many data companies to acquire their data.</a:t>
            </a:r>
          </a:p>
          <a:p>
            <a:pPr marL="0" indent="0">
              <a:buNone/>
            </a:pPr>
            <a:r>
              <a:rPr lang="en-US" sz="2400" dirty="0"/>
              <a:t>Examples of types of companies that do this include:</a:t>
            </a:r>
          </a:p>
          <a:p>
            <a:r>
              <a:rPr lang="en-US" sz="2400" dirty="0"/>
              <a:t>Social Listening (Gum Gum)</a:t>
            </a:r>
          </a:p>
          <a:p>
            <a:r>
              <a:rPr lang="en-US" sz="2400" dirty="0"/>
              <a:t>Sentiment Analysis (Sprout Social)</a:t>
            </a:r>
          </a:p>
          <a:p>
            <a:r>
              <a:rPr lang="en-US" sz="2400" dirty="0"/>
              <a:t>Business Intelligence (CB Insights)</a:t>
            </a:r>
          </a:p>
          <a:p>
            <a:r>
              <a:rPr lang="en-US" sz="2400" dirty="0"/>
              <a:t>Audience Reporting (Nielsen/ComScore)</a:t>
            </a:r>
          </a:p>
          <a:p>
            <a:endParaRPr lang="en-US" sz="2400" dirty="0"/>
          </a:p>
        </p:txBody>
      </p:sp>
      <p:pic>
        <p:nvPicPr>
          <p:cNvPr id="7" name="Picture 6" descr="A person wearing a suit and tie holding a computer&#10;&#10;Description automatically generated">
            <a:extLst>
              <a:ext uri="{FF2B5EF4-FFF2-40B4-BE49-F238E27FC236}">
                <a16:creationId xmlns:a16="http://schemas.microsoft.com/office/drawing/2014/main" id="{C40FB632-ACE2-40F4-A5EC-F6807737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520" y="2255520"/>
            <a:ext cx="4602480" cy="4602480"/>
          </a:xfrm>
          <a:prstGeom prst="rect">
            <a:avLst/>
          </a:prstGeom>
        </p:spPr>
      </p:pic>
    </p:spTree>
    <p:extLst>
      <p:ext uri="{BB962C8B-B14F-4D97-AF65-F5344CB8AC3E}">
        <p14:creationId xmlns:p14="http://schemas.microsoft.com/office/powerpoint/2010/main" val="7572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2A631C-297D-45AF-80E8-68B602BFE1A0}"/>
              </a:ext>
            </a:extLst>
          </p:cNvPr>
          <p:cNvSpPr>
            <a:spLocks noGrp="1"/>
          </p:cNvSpPr>
          <p:nvPr>
            <p:ph type="title"/>
          </p:nvPr>
        </p:nvSpPr>
        <p:spPr>
          <a:xfrm>
            <a:off x="804671" y="640263"/>
            <a:ext cx="3284331" cy="5254510"/>
          </a:xfrm>
        </p:spPr>
        <p:txBody>
          <a:bodyPr>
            <a:normAutofit/>
          </a:bodyPr>
          <a:lstStyle/>
          <a:p>
            <a:r>
              <a:rPr lang="en-US" dirty="0"/>
              <a:t>Problems With Scraping</a:t>
            </a:r>
          </a:p>
        </p:txBody>
      </p:sp>
      <p:sp>
        <p:nvSpPr>
          <p:cNvPr id="3" name="Content Placeholder 2">
            <a:extLst>
              <a:ext uri="{FF2B5EF4-FFF2-40B4-BE49-F238E27FC236}">
                <a16:creationId xmlns:a16="http://schemas.microsoft.com/office/drawing/2014/main" id="{F859B9A1-34C8-483E-AE63-81E9F4130329}"/>
              </a:ext>
            </a:extLst>
          </p:cNvPr>
          <p:cNvSpPr>
            <a:spLocks noGrp="1"/>
          </p:cNvSpPr>
          <p:nvPr>
            <p:ph idx="1"/>
          </p:nvPr>
        </p:nvSpPr>
        <p:spPr>
          <a:xfrm>
            <a:off x="5358384" y="640262"/>
            <a:ext cx="6028944" cy="5653857"/>
          </a:xfrm>
        </p:spPr>
        <p:txBody>
          <a:bodyPr anchor="ctr">
            <a:normAutofit fontScale="92500" lnSpcReduction="10000"/>
          </a:bodyPr>
          <a:lstStyle/>
          <a:p>
            <a:pPr marL="0" indent="0">
              <a:buNone/>
            </a:pPr>
            <a:r>
              <a:rPr lang="en-US" sz="2000" dirty="0">
                <a:solidFill>
                  <a:schemeClr val="bg1"/>
                </a:solidFill>
              </a:rPr>
              <a:t>There are several issues with scraping data:</a:t>
            </a:r>
          </a:p>
          <a:p>
            <a:r>
              <a:rPr lang="en-US" sz="2000" dirty="0">
                <a:solidFill>
                  <a:schemeClr val="bg1"/>
                </a:solidFill>
              </a:rPr>
              <a:t>Superficial/skin-deep: Scraping can only access data that is on the surface of a website; even with the ability to bypass login screens there is yet more information stored in profiles that scraping cannot access.</a:t>
            </a:r>
          </a:p>
          <a:p>
            <a:r>
              <a:rPr lang="en-US" sz="2000" dirty="0">
                <a:solidFill>
                  <a:schemeClr val="bg1"/>
                </a:solidFill>
              </a:rPr>
              <a:t>Lacks temporality: Once collected it remains static and becomes almost immediately stale. It is not possible to access historical information through scraping unless it is available through a website.</a:t>
            </a:r>
          </a:p>
          <a:p>
            <a:r>
              <a:rPr lang="en-US" sz="2000" dirty="0">
                <a:solidFill>
                  <a:schemeClr val="bg1"/>
                </a:solidFill>
              </a:rPr>
              <a:t>Scales poorly: The continuous collection of scraped information over time is computer intensive. Scrapers must also be constantly monitored and adapted to changes in data.</a:t>
            </a:r>
          </a:p>
          <a:p>
            <a:r>
              <a:rPr lang="en-US" sz="2000" dirty="0">
                <a:solidFill>
                  <a:schemeClr val="bg1"/>
                </a:solidFill>
              </a:rPr>
              <a:t>Requires guesswork: Algorithms must estimate whether “Facebook user A” is the same as “Twitter user A” when trying to match data on an individual level.</a:t>
            </a:r>
          </a:p>
          <a:p>
            <a:r>
              <a:rPr lang="en-US" sz="2000" dirty="0">
                <a:solidFill>
                  <a:schemeClr val="bg1"/>
                </a:solidFill>
              </a:rPr>
              <a:t>Non-compliant: The majority of scraped data is non-compliant with recent privacy laws and has little to no chain of custody meta-information (who scraped it, why, and how).</a:t>
            </a:r>
          </a:p>
        </p:txBody>
      </p:sp>
    </p:spTree>
    <p:extLst>
      <p:ext uri="{BB962C8B-B14F-4D97-AF65-F5344CB8AC3E}">
        <p14:creationId xmlns:p14="http://schemas.microsoft.com/office/powerpoint/2010/main" val="13233753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C628-FF68-4C17-84EC-183EF7AD8A2C}"/>
              </a:ext>
            </a:extLst>
          </p:cNvPr>
          <p:cNvSpPr>
            <a:spLocks noGrp="1"/>
          </p:cNvSpPr>
          <p:nvPr>
            <p:ph type="title"/>
          </p:nvPr>
        </p:nvSpPr>
        <p:spPr>
          <a:xfrm>
            <a:off x="960100" y="978102"/>
            <a:ext cx="10588434" cy="1062644"/>
          </a:xfrm>
        </p:spPr>
        <p:txBody>
          <a:bodyPr anchor="b">
            <a:normAutofit/>
          </a:bodyPr>
          <a:lstStyle/>
          <a:p>
            <a:r>
              <a:rPr lang="en-US" dirty="0"/>
              <a:t>Direct Data Access</a:t>
            </a:r>
          </a:p>
        </p:txBody>
      </p:sp>
      <p:cxnSp>
        <p:nvCxnSpPr>
          <p:cNvPr id="14"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6C6980A8-F0C5-4102-B98E-8D5FE31A8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949" y="2887305"/>
            <a:ext cx="3157014" cy="2667676"/>
          </a:xfrm>
          <a:prstGeom prst="rect">
            <a:avLst/>
          </a:prstGeom>
        </p:spPr>
      </p:pic>
      <p:sp>
        <p:nvSpPr>
          <p:cNvPr id="3" name="Content Placeholder 2">
            <a:extLst>
              <a:ext uri="{FF2B5EF4-FFF2-40B4-BE49-F238E27FC236}">
                <a16:creationId xmlns:a16="http://schemas.microsoft.com/office/drawing/2014/main" id="{FF3BF395-0214-43C7-84E9-B5E7D2D15A52}"/>
              </a:ext>
            </a:extLst>
          </p:cNvPr>
          <p:cNvSpPr>
            <a:spLocks noGrp="1"/>
          </p:cNvSpPr>
          <p:nvPr>
            <p:ph idx="1"/>
          </p:nvPr>
        </p:nvSpPr>
        <p:spPr>
          <a:xfrm>
            <a:off x="4955354" y="2682433"/>
            <a:ext cx="6282169" cy="3215749"/>
          </a:xfrm>
        </p:spPr>
        <p:txBody>
          <a:bodyPr>
            <a:normAutofit/>
          </a:bodyPr>
          <a:lstStyle/>
          <a:p>
            <a:pPr marL="0" indent="0">
              <a:buNone/>
            </a:pPr>
            <a:r>
              <a:rPr lang="en-US" sz="2400" dirty="0" err="1"/>
              <a:t>DataLucent’s</a:t>
            </a:r>
            <a:r>
              <a:rPr lang="en-US" sz="2400" dirty="0"/>
              <a:t> approach takes advantage of recent changes in privacy laws that require corporations to provide the data they store about their customers back to their customers.</a:t>
            </a:r>
          </a:p>
          <a:p>
            <a:pPr marL="0" indent="0">
              <a:buNone/>
            </a:pPr>
            <a:r>
              <a:rPr lang="en-US" sz="2400" dirty="0"/>
              <a:t>To comply with these regulations, large social media outlets such as Facebook, Google, and Twitter have developed new features allowing their users to access the data that has been collected and stored about them.</a:t>
            </a:r>
          </a:p>
        </p:txBody>
      </p:sp>
    </p:spTree>
    <p:extLst>
      <p:ext uri="{BB962C8B-B14F-4D97-AF65-F5344CB8AC3E}">
        <p14:creationId xmlns:p14="http://schemas.microsoft.com/office/powerpoint/2010/main" val="284939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B49D-2E6B-42FC-A118-4B017E9F0883}"/>
              </a:ext>
            </a:extLst>
          </p:cNvPr>
          <p:cNvSpPr>
            <a:spLocks noGrp="1"/>
          </p:cNvSpPr>
          <p:nvPr>
            <p:ph type="title"/>
          </p:nvPr>
        </p:nvSpPr>
        <p:spPr>
          <a:xfrm>
            <a:off x="960100" y="978102"/>
            <a:ext cx="10588434" cy="1062644"/>
          </a:xfrm>
        </p:spPr>
        <p:txBody>
          <a:bodyPr anchor="b">
            <a:normAutofit/>
          </a:bodyPr>
          <a:lstStyle/>
          <a:p>
            <a:r>
              <a:rPr lang="en-US" dirty="0"/>
              <a:t>Direct Data Access Benefits</a:t>
            </a:r>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F1BB16-1A0A-4FF4-A2AA-22B0F2E5E906}"/>
              </a:ext>
            </a:extLst>
          </p:cNvPr>
          <p:cNvSpPr>
            <a:spLocks noGrp="1"/>
          </p:cNvSpPr>
          <p:nvPr>
            <p:ph idx="1"/>
          </p:nvPr>
        </p:nvSpPr>
        <p:spPr>
          <a:xfrm>
            <a:off x="4955354" y="2682433"/>
            <a:ext cx="6282169" cy="3558342"/>
          </a:xfrm>
        </p:spPr>
        <p:txBody>
          <a:bodyPr>
            <a:normAutofit fontScale="85000" lnSpcReduction="10000"/>
          </a:bodyPr>
          <a:lstStyle/>
          <a:p>
            <a:pPr marL="0" indent="0">
              <a:buNone/>
            </a:pPr>
            <a:r>
              <a:rPr lang="en-US" sz="2400" dirty="0"/>
              <a:t>The benefits of our approach provide data that is:</a:t>
            </a:r>
          </a:p>
          <a:p>
            <a:r>
              <a:rPr lang="en-US" sz="2400" dirty="0"/>
              <a:t>Straightforward and complete: Information is fully reported and programmatically organized.</a:t>
            </a:r>
          </a:p>
          <a:p>
            <a:r>
              <a:rPr lang="en-US" sz="2400" dirty="0"/>
              <a:t>Person level accurate: Users connect their profiles for us, no estimating of identity is required.</a:t>
            </a:r>
          </a:p>
          <a:p>
            <a:r>
              <a:rPr lang="en-US" sz="2400" dirty="0"/>
              <a:t>Deeper than scraping: Contains unique data not viewable through a browser.</a:t>
            </a:r>
          </a:p>
          <a:p>
            <a:r>
              <a:rPr lang="en-US" sz="2400" dirty="0"/>
              <a:t>Historical: Data is significantly more useful when analyzed for changes over time.</a:t>
            </a:r>
          </a:p>
          <a:p>
            <a:r>
              <a:rPr lang="en-US" sz="2400" dirty="0"/>
              <a:t>Economical: API access requires less time and compute.</a:t>
            </a:r>
          </a:p>
          <a:p>
            <a:r>
              <a:rPr lang="en-US" sz="2400" dirty="0"/>
              <a:t>Compliant: Information is collected with consent.</a:t>
            </a:r>
            <a:endParaRPr lang="en-US" sz="2400" b="1" i="1" dirty="0"/>
          </a:p>
        </p:txBody>
      </p:sp>
      <p:pic>
        <p:nvPicPr>
          <p:cNvPr id="7" name="Picture 6" descr="A close up of a logo&#10;&#10;Description automatically generated">
            <a:extLst>
              <a:ext uri="{FF2B5EF4-FFF2-40B4-BE49-F238E27FC236}">
                <a16:creationId xmlns:a16="http://schemas.microsoft.com/office/drawing/2014/main" id="{3F5F9BD9-CB10-4991-9B66-9E965099D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961" y="2990939"/>
            <a:ext cx="3139440" cy="2622937"/>
          </a:xfrm>
          <a:prstGeom prst="rect">
            <a:avLst/>
          </a:prstGeom>
        </p:spPr>
      </p:pic>
    </p:spTree>
    <p:extLst>
      <p:ext uri="{BB962C8B-B14F-4D97-AF65-F5344CB8AC3E}">
        <p14:creationId xmlns:p14="http://schemas.microsoft.com/office/powerpoint/2010/main" val="131822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C809F96A-FBC4-42FB-AB47-42BBA11902A7}"/>
              </a:ext>
            </a:extLst>
          </p:cNvPr>
          <p:cNvSpPr/>
          <p:nvPr/>
        </p:nvSpPr>
        <p:spPr>
          <a:xfrm>
            <a:off x="4902022" y="1278712"/>
            <a:ext cx="3276600" cy="154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B411322-24AA-42FE-9F26-C2CDDF612AB5}"/>
              </a:ext>
            </a:extLst>
          </p:cNvPr>
          <p:cNvSpPr/>
          <p:nvPr/>
        </p:nvSpPr>
        <p:spPr>
          <a:xfrm>
            <a:off x="8299504" y="1278712"/>
            <a:ext cx="3747716" cy="154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28F432-57F4-4534-9414-82E6B6CDEACE}"/>
              </a:ext>
            </a:extLst>
          </p:cNvPr>
          <p:cNvSpPr>
            <a:spLocks noGrp="1"/>
          </p:cNvSpPr>
          <p:nvPr>
            <p:ph type="title"/>
          </p:nvPr>
        </p:nvSpPr>
        <p:spPr>
          <a:xfrm>
            <a:off x="643468" y="623392"/>
            <a:ext cx="3363974" cy="1607060"/>
          </a:xfrm>
          <a:noFill/>
          <a:ln w="19050">
            <a:noFill/>
          </a:ln>
        </p:spPr>
        <p:txBody>
          <a:bodyPr wrap="square" anchor="ctr">
            <a:normAutofit/>
          </a:bodyPr>
          <a:lstStyle/>
          <a:p>
            <a:pPr algn="ctr"/>
            <a:r>
              <a:rPr lang="en-US" sz="2800" dirty="0"/>
              <a:t>API Data</a:t>
            </a:r>
            <a:br>
              <a:rPr lang="en-US" sz="2800" dirty="0"/>
            </a:br>
            <a:r>
              <a:rPr lang="en-US" sz="2800" dirty="0"/>
              <a:t>vs </a:t>
            </a:r>
            <a:br>
              <a:rPr lang="en-US" sz="2800" dirty="0"/>
            </a:br>
            <a:r>
              <a:rPr lang="en-US" sz="2800" dirty="0"/>
              <a:t>Downloaded Data</a:t>
            </a:r>
          </a:p>
        </p:txBody>
      </p:sp>
      <p:sp>
        <p:nvSpPr>
          <p:cNvPr id="3" name="Content Placeholder 2">
            <a:extLst>
              <a:ext uri="{FF2B5EF4-FFF2-40B4-BE49-F238E27FC236}">
                <a16:creationId xmlns:a16="http://schemas.microsoft.com/office/drawing/2014/main" id="{AC14B50D-60BD-42B3-8C62-6A40D484CB87}"/>
              </a:ext>
            </a:extLst>
          </p:cNvPr>
          <p:cNvSpPr>
            <a:spLocks noGrp="1"/>
          </p:cNvSpPr>
          <p:nvPr>
            <p:ph idx="1"/>
          </p:nvPr>
        </p:nvSpPr>
        <p:spPr>
          <a:xfrm>
            <a:off x="643468" y="2638043"/>
            <a:ext cx="3363974" cy="3415623"/>
          </a:xfrm>
        </p:spPr>
        <p:txBody>
          <a:bodyPr>
            <a:normAutofit lnSpcReduction="10000"/>
          </a:bodyPr>
          <a:lstStyle/>
          <a:p>
            <a:pPr marL="0" indent="0">
              <a:buNone/>
            </a:pPr>
            <a:r>
              <a:rPr lang="en-US" sz="2000" dirty="0"/>
              <a:t>Users connect their data to </a:t>
            </a:r>
            <a:r>
              <a:rPr lang="en-US" sz="2000" dirty="0" err="1"/>
              <a:t>DataLucent</a:t>
            </a:r>
            <a:r>
              <a:rPr lang="en-US" sz="2000" dirty="0"/>
              <a:t> on two levels:</a:t>
            </a:r>
          </a:p>
          <a:p>
            <a:r>
              <a:rPr lang="en-US" sz="2000" dirty="0"/>
              <a:t>Login through API: fast, easy, and automatic retrieval of data</a:t>
            </a:r>
          </a:p>
          <a:p>
            <a:r>
              <a:rPr lang="en-US" sz="2000" dirty="0"/>
              <a:t>Information download &amp; upload: detailed, historical, facilitated through software</a:t>
            </a:r>
          </a:p>
          <a:p>
            <a:pPr marL="0" indent="0">
              <a:buNone/>
            </a:pPr>
            <a:r>
              <a:rPr lang="en-US" sz="2000" dirty="0"/>
              <a:t>There are over 68 unique data points from Facebook that are accessible across both methods. </a:t>
            </a:r>
          </a:p>
        </p:txBody>
      </p:sp>
      <p:sp>
        <p:nvSpPr>
          <p:cNvPr id="18" name="Content Placeholder 2">
            <a:extLst>
              <a:ext uri="{FF2B5EF4-FFF2-40B4-BE49-F238E27FC236}">
                <a16:creationId xmlns:a16="http://schemas.microsoft.com/office/drawing/2014/main" id="{2E3FA20A-B44B-42D9-BE50-94A3E5A3A4F6}"/>
              </a:ext>
            </a:extLst>
          </p:cNvPr>
          <p:cNvSpPr txBox="1">
            <a:spLocks/>
          </p:cNvSpPr>
          <p:nvPr/>
        </p:nvSpPr>
        <p:spPr>
          <a:xfrm>
            <a:off x="8401240" y="2348593"/>
            <a:ext cx="1433228" cy="26720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latin typeface="Arial" panose="020B0604020202020204" pitchFamily="34" charset="0"/>
                <a:cs typeface="Arial" panose="020B0604020202020204" pitchFamily="34" charset="0"/>
              </a:rPr>
              <a:t>DOWNLOAD</a:t>
            </a:r>
          </a:p>
        </p:txBody>
      </p:sp>
      <p:sp>
        <p:nvSpPr>
          <p:cNvPr id="22" name="TextBox 21">
            <a:extLst>
              <a:ext uri="{FF2B5EF4-FFF2-40B4-BE49-F238E27FC236}">
                <a16:creationId xmlns:a16="http://schemas.microsoft.com/office/drawing/2014/main" id="{F9069E22-034E-4FFA-98BD-2211573FEA98}"/>
              </a:ext>
            </a:extLst>
          </p:cNvPr>
          <p:cNvSpPr txBox="1"/>
          <p:nvPr/>
        </p:nvSpPr>
        <p:spPr>
          <a:xfrm>
            <a:off x="6387552" y="1410315"/>
            <a:ext cx="184028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Liked Pages</a:t>
            </a:r>
          </a:p>
          <a:p>
            <a:pPr marL="285750" indent="-285750">
              <a:buFont typeface="Arial" panose="020B0604020202020204" pitchFamily="34" charset="0"/>
              <a:buChar char="•"/>
            </a:pPr>
            <a:r>
              <a:rPr lang="en-US" dirty="0"/>
              <a:t>Your Groups</a:t>
            </a:r>
          </a:p>
          <a:p>
            <a:pPr marL="285750" indent="-285750">
              <a:buFont typeface="Arial" panose="020B0604020202020204" pitchFamily="34" charset="0"/>
              <a:buChar char="•"/>
            </a:pPr>
            <a:r>
              <a:rPr lang="en-US" dirty="0"/>
              <a:t>Your Photos</a:t>
            </a:r>
          </a:p>
          <a:p>
            <a:pPr marL="285750" indent="-285750">
              <a:buFont typeface="Arial" panose="020B0604020202020204" pitchFamily="34" charset="0"/>
              <a:buChar char="•"/>
            </a:pPr>
            <a:r>
              <a:rPr lang="en-US" dirty="0"/>
              <a:t>Contact Info</a:t>
            </a:r>
          </a:p>
        </p:txBody>
      </p:sp>
      <p:sp>
        <p:nvSpPr>
          <p:cNvPr id="38" name="TextBox 37">
            <a:extLst>
              <a:ext uri="{FF2B5EF4-FFF2-40B4-BE49-F238E27FC236}">
                <a16:creationId xmlns:a16="http://schemas.microsoft.com/office/drawing/2014/main" id="{7FA10A40-591E-4C39-81B2-099CBD43CAC0}"/>
              </a:ext>
            </a:extLst>
          </p:cNvPr>
          <p:cNvSpPr txBox="1"/>
          <p:nvPr/>
        </p:nvSpPr>
        <p:spPr>
          <a:xfrm>
            <a:off x="4902022" y="88905"/>
            <a:ext cx="2635684" cy="461665"/>
          </a:xfrm>
          <a:prstGeom prst="rect">
            <a:avLst/>
          </a:prstGeom>
          <a:noFill/>
        </p:spPr>
        <p:txBody>
          <a:bodyPr wrap="square" rtlCol="0">
            <a:spAutoFit/>
          </a:bodyPr>
          <a:lstStyle/>
          <a:p>
            <a:r>
              <a:rPr lang="en-US" sz="2400" b="1" dirty="0">
                <a:solidFill>
                  <a:schemeClr val="bg1"/>
                </a:solidFill>
              </a:rPr>
              <a:t>Facebook Example</a:t>
            </a:r>
          </a:p>
        </p:txBody>
      </p:sp>
      <p:pic>
        <p:nvPicPr>
          <p:cNvPr id="1026" name="Picture 2" descr="DataLucent | LinkedIn">
            <a:extLst>
              <a:ext uri="{FF2B5EF4-FFF2-40B4-BE49-F238E27FC236}">
                <a16:creationId xmlns:a16="http://schemas.microsoft.com/office/drawing/2014/main" id="{19FF8C7E-A177-4DA8-9BE7-A960F04B7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2457" y="4672291"/>
            <a:ext cx="1397185" cy="139718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7D148DD1-CA84-403A-BC1C-37A5E8CF320A}"/>
              </a:ext>
            </a:extLst>
          </p:cNvPr>
          <p:cNvSpPr txBox="1"/>
          <p:nvPr/>
        </p:nvSpPr>
        <p:spPr>
          <a:xfrm>
            <a:off x="9807073" y="1410315"/>
            <a:ext cx="25525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Your Followers</a:t>
            </a:r>
          </a:p>
          <a:p>
            <a:pPr marL="285750" indent="-285750">
              <a:buFont typeface="Arial" panose="020B0604020202020204" pitchFamily="34" charset="0"/>
              <a:buChar char="•"/>
            </a:pPr>
            <a:r>
              <a:rPr lang="en-US" dirty="0"/>
              <a:t>Marketplace Items</a:t>
            </a:r>
          </a:p>
          <a:p>
            <a:pPr marL="285750" indent="-285750">
              <a:buFont typeface="Arial" panose="020B0604020202020204" pitchFamily="34" charset="0"/>
              <a:buChar char="•"/>
            </a:pPr>
            <a:r>
              <a:rPr lang="en-US" dirty="0"/>
              <a:t>Search History</a:t>
            </a:r>
          </a:p>
          <a:p>
            <a:pPr marL="285750" indent="-285750">
              <a:buFont typeface="Arial" panose="020B0604020202020204" pitchFamily="34" charset="0"/>
              <a:buChar char="•"/>
            </a:pPr>
            <a:r>
              <a:rPr lang="en-US" dirty="0"/>
              <a:t>Ad History</a:t>
            </a:r>
          </a:p>
        </p:txBody>
      </p:sp>
      <p:pic>
        <p:nvPicPr>
          <p:cNvPr id="55" name="Picture 54" descr="A close up of a logo&#10;&#10;Description automatically generated">
            <a:extLst>
              <a:ext uri="{FF2B5EF4-FFF2-40B4-BE49-F238E27FC236}">
                <a16:creationId xmlns:a16="http://schemas.microsoft.com/office/drawing/2014/main" id="{BD7848CC-2929-4E5C-A94E-7C8202B0D9B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24740" y="1461082"/>
            <a:ext cx="1380030" cy="1151013"/>
          </a:xfrm>
          <a:prstGeom prst="rect">
            <a:avLst/>
          </a:prstGeom>
        </p:spPr>
      </p:pic>
      <p:pic>
        <p:nvPicPr>
          <p:cNvPr id="57" name="Picture 56" descr="A close up of a logo&#10;&#10;Description automatically generated">
            <a:extLst>
              <a:ext uri="{FF2B5EF4-FFF2-40B4-BE49-F238E27FC236}">
                <a16:creationId xmlns:a16="http://schemas.microsoft.com/office/drawing/2014/main" id="{2778DC9D-CC76-41C1-A6DE-2CB79C29B45B}"/>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360054" y="1263422"/>
            <a:ext cx="1433228" cy="1203583"/>
          </a:xfrm>
          <a:prstGeom prst="rect">
            <a:avLst/>
          </a:prstGeom>
        </p:spPr>
      </p:pic>
      <p:cxnSp>
        <p:nvCxnSpPr>
          <p:cNvPr id="59" name="Connector: Elbow 58">
            <a:extLst>
              <a:ext uri="{FF2B5EF4-FFF2-40B4-BE49-F238E27FC236}">
                <a16:creationId xmlns:a16="http://schemas.microsoft.com/office/drawing/2014/main" id="{09DC0BC7-7558-4398-B576-241B33D9AD9F}"/>
              </a:ext>
            </a:extLst>
          </p:cNvPr>
          <p:cNvCxnSpPr>
            <a:cxnSpLocks/>
            <a:stCxn id="51" idx="2"/>
          </p:cNvCxnSpPr>
          <p:nvPr/>
        </p:nvCxnSpPr>
        <p:spPr>
          <a:xfrm rot="5400000">
            <a:off x="8812244" y="2828604"/>
            <a:ext cx="1365214" cy="1357022"/>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1342E5A4-7726-45B4-8B1A-067A3B296C45}"/>
              </a:ext>
            </a:extLst>
          </p:cNvPr>
          <p:cNvCxnSpPr>
            <a:cxnSpLocks/>
            <a:stCxn id="54" idx="2"/>
          </p:cNvCxnSpPr>
          <p:nvPr/>
        </p:nvCxnSpPr>
        <p:spPr>
          <a:xfrm rot="16200000" flipH="1">
            <a:off x="6504823" y="2860006"/>
            <a:ext cx="1365216" cy="129421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30" name="Rectangle 1029">
            <a:extLst>
              <a:ext uri="{FF2B5EF4-FFF2-40B4-BE49-F238E27FC236}">
                <a16:creationId xmlns:a16="http://schemas.microsoft.com/office/drawing/2014/main" id="{E9DB6707-D32B-4C16-808F-597426B432AB}"/>
              </a:ext>
            </a:extLst>
          </p:cNvPr>
          <p:cNvSpPr/>
          <p:nvPr/>
        </p:nvSpPr>
        <p:spPr>
          <a:xfrm>
            <a:off x="7216140" y="4343398"/>
            <a:ext cx="2369820" cy="20549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4" name="Straight Connector 1033">
            <a:extLst>
              <a:ext uri="{FF2B5EF4-FFF2-40B4-BE49-F238E27FC236}">
                <a16:creationId xmlns:a16="http://schemas.microsoft.com/office/drawing/2014/main" id="{B7674771-88D5-46E2-8091-33606BC48D1A}"/>
              </a:ext>
            </a:extLst>
          </p:cNvPr>
          <p:cNvCxnSpPr>
            <a:cxnSpLocks/>
          </p:cNvCxnSpPr>
          <p:nvPr/>
        </p:nvCxnSpPr>
        <p:spPr>
          <a:xfrm>
            <a:off x="449580" y="2302873"/>
            <a:ext cx="377952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6602962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482</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Direct Data Access</vt:lpstr>
      <vt:lpstr>Competitors’ Approach: Scraping</vt:lpstr>
      <vt:lpstr>Problems With Scraping</vt:lpstr>
      <vt:lpstr>Direct Data Access</vt:lpstr>
      <vt:lpstr>Direct Data Access Benefits</vt:lpstr>
      <vt:lpstr>API Data vs  Downloaded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Data Access</dc:title>
  <dc:creator>Jenny Garcia</dc:creator>
  <cp:lastModifiedBy>Jenny Garcia</cp:lastModifiedBy>
  <cp:revision>13</cp:revision>
  <dcterms:created xsi:type="dcterms:W3CDTF">2020-05-17T14:43:03Z</dcterms:created>
  <dcterms:modified xsi:type="dcterms:W3CDTF">2020-05-17T15:11:03Z</dcterms:modified>
</cp:coreProperties>
</file>