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2" r:id="rId3"/>
    <p:sldId id="263" r:id="rId4"/>
    <p:sldId id="265" r:id="rId5"/>
    <p:sldId id="282" r:id="rId6"/>
    <p:sldId id="278" r:id="rId7"/>
    <p:sldId id="270" r:id="rId8"/>
    <p:sldId id="266" r:id="rId9"/>
    <p:sldId id="275" r:id="rId10"/>
    <p:sldId id="276" r:id="rId11"/>
    <p:sldId id="280" r:id="rId12"/>
    <p:sldId id="269" r:id="rId13"/>
    <p:sldId id="277"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F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8" d="100"/>
          <a:sy n="158" d="100"/>
        </p:scale>
        <p:origin x="27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0D118A3-16E3-43CC-892F-C5F79F111F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BD7CC3-B738-4CE9-875D-797229534E42}">
      <dgm:prSet/>
      <dgm:spPr/>
      <dgm:t>
        <a:bodyPr/>
        <a:lstStyle/>
        <a:p>
          <a:r>
            <a:rPr lang="en-US"/>
            <a:t>Gaming Audience: Focused on influencer marketing and aimed at the gaming segment. Incentives promote community, referrals promote network effects.</a:t>
          </a:r>
        </a:p>
      </dgm:t>
    </dgm:pt>
    <dgm:pt modelId="{D29F46DF-17B1-439C-B1BA-75497ABCDFEF}" type="parTrans" cxnId="{A68A0413-9F48-4D45-A48C-EB563B942198}">
      <dgm:prSet/>
      <dgm:spPr/>
      <dgm:t>
        <a:bodyPr/>
        <a:lstStyle/>
        <a:p>
          <a:endParaRPr lang="en-US"/>
        </a:p>
      </dgm:t>
    </dgm:pt>
    <dgm:pt modelId="{0DCD86EE-DCCD-49D6-B2BB-4B771B70F02C}" type="sibTrans" cxnId="{A68A0413-9F48-4D45-A48C-EB563B942198}">
      <dgm:prSet/>
      <dgm:spPr/>
      <dgm:t>
        <a:bodyPr/>
        <a:lstStyle/>
        <a:p>
          <a:endParaRPr lang="en-US"/>
        </a:p>
      </dgm:t>
    </dgm:pt>
    <dgm:pt modelId="{587AF9C5-D1A8-46ED-B7DC-C9B6D62C1C89}">
      <dgm:prSet/>
      <dgm:spPr/>
      <dgm:t>
        <a:bodyPr/>
        <a:lstStyle/>
        <a:p>
          <a:r>
            <a:rPr lang="en-US" dirty="0"/>
            <a:t>Luxury Brands: High-end tailored experience with luxury brands and large incentives. This web app serves as a model for future luxury brand experiences.</a:t>
          </a:r>
        </a:p>
      </dgm:t>
    </dgm:pt>
    <dgm:pt modelId="{407F737A-BD08-4E68-BDD1-F8A364DA8D5B}" type="parTrans" cxnId="{E09F64C9-51B5-4BA7-863E-1F096ACF2C68}">
      <dgm:prSet/>
      <dgm:spPr/>
      <dgm:t>
        <a:bodyPr/>
        <a:lstStyle/>
        <a:p>
          <a:endParaRPr lang="en-US"/>
        </a:p>
      </dgm:t>
    </dgm:pt>
    <dgm:pt modelId="{EED49E65-5B01-4359-B7B3-50ED36D17F14}" type="sibTrans" cxnId="{E09F64C9-51B5-4BA7-863E-1F096ACF2C68}">
      <dgm:prSet/>
      <dgm:spPr/>
      <dgm:t>
        <a:bodyPr/>
        <a:lstStyle/>
        <a:p>
          <a:endParaRPr lang="en-US"/>
        </a:p>
      </dgm:t>
    </dgm:pt>
    <dgm:pt modelId="{4892569F-FC40-4B7F-86E3-05A1598F7313}">
      <dgm:prSet/>
      <dgm:spPr/>
      <dgm:t>
        <a:bodyPr/>
        <a:lstStyle/>
        <a:p>
          <a:r>
            <a:rPr lang="en-US" dirty="0"/>
            <a:t>Mainstream Brands: This branded experience focuses on volume and is designed to serve as a model for large brands with smaller-sized incentives.</a:t>
          </a:r>
        </a:p>
      </dgm:t>
    </dgm:pt>
    <dgm:pt modelId="{E3BF5B5C-FC04-4762-A67E-C2C329F32247}" type="parTrans" cxnId="{9F3B5B58-2DA9-4ABD-BA28-DB620184FAB0}">
      <dgm:prSet/>
      <dgm:spPr/>
      <dgm:t>
        <a:bodyPr/>
        <a:lstStyle/>
        <a:p>
          <a:endParaRPr lang="en-US"/>
        </a:p>
      </dgm:t>
    </dgm:pt>
    <dgm:pt modelId="{B07FC3B4-8020-49DF-9E18-175FD6E69806}" type="sibTrans" cxnId="{9F3B5B58-2DA9-4ABD-BA28-DB620184FAB0}">
      <dgm:prSet/>
      <dgm:spPr/>
      <dgm:t>
        <a:bodyPr/>
        <a:lstStyle/>
        <a:p>
          <a:endParaRPr lang="en-US"/>
        </a:p>
      </dgm:t>
    </dgm:pt>
    <dgm:pt modelId="{14E50C00-185B-4085-AEB5-19AE017A015C}">
      <dgm:prSet/>
      <dgm:spPr/>
      <dgm:t>
        <a:bodyPr/>
        <a:lstStyle/>
        <a:p>
          <a:r>
            <a:rPr lang="en-US" dirty="0"/>
            <a:t>Direct Advertising: An evolved version of current web app, this version is design to harden our online messaging and create a continuous stream of low-cost consumer data.</a:t>
          </a:r>
        </a:p>
      </dgm:t>
    </dgm:pt>
    <dgm:pt modelId="{7DE5389F-A98D-4039-98FF-9BD55DFDE431}" type="parTrans" cxnId="{953DBEF4-BC56-4318-AAC1-A93BEED58EA4}">
      <dgm:prSet/>
      <dgm:spPr/>
      <dgm:t>
        <a:bodyPr/>
        <a:lstStyle/>
        <a:p>
          <a:endParaRPr lang="en-US"/>
        </a:p>
      </dgm:t>
    </dgm:pt>
    <dgm:pt modelId="{0BB8BFFB-0779-41BF-BF31-4DA385877DF2}" type="sibTrans" cxnId="{953DBEF4-BC56-4318-AAC1-A93BEED58EA4}">
      <dgm:prSet/>
      <dgm:spPr/>
      <dgm:t>
        <a:bodyPr/>
        <a:lstStyle/>
        <a:p>
          <a:endParaRPr lang="en-US"/>
        </a:p>
      </dgm:t>
    </dgm:pt>
    <dgm:pt modelId="{8D5F6E4D-D07C-4C7F-AD7A-DAE327E6F76F}" type="pres">
      <dgm:prSet presAssocID="{C0D118A3-16E3-43CC-892F-C5F79F111F73}" presName="root" presStyleCnt="0">
        <dgm:presLayoutVars>
          <dgm:dir/>
          <dgm:resizeHandles val="exact"/>
        </dgm:presLayoutVars>
      </dgm:prSet>
      <dgm:spPr/>
    </dgm:pt>
    <dgm:pt modelId="{98112092-B6EA-4154-9868-49A89551EED4}" type="pres">
      <dgm:prSet presAssocID="{8DBD7CC3-B738-4CE9-875D-797229534E42}" presName="compNode" presStyleCnt="0"/>
      <dgm:spPr/>
    </dgm:pt>
    <dgm:pt modelId="{F2158532-27FC-40DC-9B51-7BFC370D68DE}" type="pres">
      <dgm:prSet presAssocID="{8DBD7CC3-B738-4CE9-875D-797229534E42}" presName="bgRect" presStyleLbl="bgShp" presStyleIdx="0" presStyleCnt="4"/>
      <dgm:spPr/>
    </dgm:pt>
    <dgm:pt modelId="{03D1EA4C-BF5F-4573-9C30-266B1A0BA89E}" type="pres">
      <dgm:prSet presAssocID="{8DBD7CC3-B738-4CE9-875D-797229534E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77C32D35-DDCE-4D0E-82AE-45B34D7CF3B4}" type="pres">
      <dgm:prSet presAssocID="{8DBD7CC3-B738-4CE9-875D-797229534E42}" presName="spaceRect" presStyleCnt="0"/>
      <dgm:spPr/>
    </dgm:pt>
    <dgm:pt modelId="{9154512D-E96B-4595-A724-8BF2EF9A1E8F}" type="pres">
      <dgm:prSet presAssocID="{8DBD7CC3-B738-4CE9-875D-797229534E42}" presName="parTx" presStyleLbl="revTx" presStyleIdx="0" presStyleCnt="4">
        <dgm:presLayoutVars>
          <dgm:chMax val="0"/>
          <dgm:chPref val="0"/>
        </dgm:presLayoutVars>
      </dgm:prSet>
      <dgm:spPr/>
    </dgm:pt>
    <dgm:pt modelId="{011480A3-A16F-4486-9BD6-4CDE971477EA}" type="pres">
      <dgm:prSet presAssocID="{0DCD86EE-DCCD-49D6-B2BB-4B771B70F02C}" presName="sibTrans" presStyleCnt="0"/>
      <dgm:spPr/>
    </dgm:pt>
    <dgm:pt modelId="{8B0E7415-E801-4746-B889-BE0E5A984FCC}" type="pres">
      <dgm:prSet presAssocID="{587AF9C5-D1A8-46ED-B7DC-C9B6D62C1C89}" presName="compNode" presStyleCnt="0"/>
      <dgm:spPr/>
    </dgm:pt>
    <dgm:pt modelId="{35491407-6E64-43EE-8392-88BB017300C1}" type="pres">
      <dgm:prSet presAssocID="{587AF9C5-D1A8-46ED-B7DC-C9B6D62C1C89}" presName="bgRect" presStyleLbl="bgShp" presStyleIdx="1" presStyleCnt="4"/>
      <dgm:spPr/>
    </dgm:pt>
    <dgm:pt modelId="{CF94C89D-A68D-4CFB-B05C-90E9A9FF107A}" type="pres">
      <dgm:prSet presAssocID="{587AF9C5-D1A8-46ED-B7DC-C9B6D62C1C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gh heels"/>
        </a:ext>
      </dgm:extLst>
    </dgm:pt>
    <dgm:pt modelId="{06348EA5-A3AF-4DDF-B337-04BA624FC2E0}" type="pres">
      <dgm:prSet presAssocID="{587AF9C5-D1A8-46ED-B7DC-C9B6D62C1C89}" presName="spaceRect" presStyleCnt="0"/>
      <dgm:spPr/>
    </dgm:pt>
    <dgm:pt modelId="{7F814B15-7530-4266-961D-BFF80819CABD}" type="pres">
      <dgm:prSet presAssocID="{587AF9C5-D1A8-46ED-B7DC-C9B6D62C1C89}" presName="parTx" presStyleLbl="revTx" presStyleIdx="1" presStyleCnt="4">
        <dgm:presLayoutVars>
          <dgm:chMax val="0"/>
          <dgm:chPref val="0"/>
        </dgm:presLayoutVars>
      </dgm:prSet>
      <dgm:spPr/>
    </dgm:pt>
    <dgm:pt modelId="{0D078F38-FBBA-4EC0-A7AD-B7C13ED4A101}" type="pres">
      <dgm:prSet presAssocID="{EED49E65-5B01-4359-B7B3-50ED36D17F14}" presName="sibTrans" presStyleCnt="0"/>
      <dgm:spPr/>
    </dgm:pt>
    <dgm:pt modelId="{B3558DA3-E84C-4A98-89EC-42E316C2A486}" type="pres">
      <dgm:prSet presAssocID="{4892569F-FC40-4B7F-86E3-05A1598F7313}" presName="compNode" presStyleCnt="0"/>
      <dgm:spPr/>
    </dgm:pt>
    <dgm:pt modelId="{63F4FA40-3C1B-4788-86BA-1DBB92CE066C}" type="pres">
      <dgm:prSet presAssocID="{4892569F-FC40-4B7F-86E3-05A1598F7313}" presName="bgRect" presStyleLbl="bgShp" presStyleIdx="2" presStyleCnt="4"/>
      <dgm:spPr/>
    </dgm:pt>
    <dgm:pt modelId="{64EB9816-C291-4A8A-8C2D-551582B77604}" type="pres">
      <dgm:prSet presAssocID="{4892569F-FC40-4B7F-86E3-05A1598F73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67FEB66E-F148-46E4-9558-EC753F4D38C8}" type="pres">
      <dgm:prSet presAssocID="{4892569F-FC40-4B7F-86E3-05A1598F7313}" presName="spaceRect" presStyleCnt="0"/>
      <dgm:spPr/>
    </dgm:pt>
    <dgm:pt modelId="{EBDBD844-F3AE-476E-A5BC-4F0FDE44F039}" type="pres">
      <dgm:prSet presAssocID="{4892569F-FC40-4B7F-86E3-05A1598F7313}" presName="parTx" presStyleLbl="revTx" presStyleIdx="2" presStyleCnt="4">
        <dgm:presLayoutVars>
          <dgm:chMax val="0"/>
          <dgm:chPref val="0"/>
        </dgm:presLayoutVars>
      </dgm:prSet>
      <dgm:spPr/>
    </dgm:pt>
    <dgm:pt modelId="{70440B95-29A0-4228-857F-FB9B786712B9}" type="pres">
      <dgm:prSet presAssocID="{B07FC3B4-8020-49DF-9E18-175FD6E69806}" presName="sibTrans" presStyleCnt="0"/>
      <dgm:spPr/>
    </dgm:pt>
    <dgm:pt modelId="{FF0A8F01-E5AD-4398-B1D6-F019090B5ACD}" type="pres">
      <dgm:prSet presAssocID="{14E50C00-185B-4085-AEB5-19AE017A015C}" presName="compNode" presStyleCnt="0"/>
      <dgm:spPr/>
    </dgm:pt>
    <dgm:pt modelId="{1461D908-0CE2-4728-8031-4C0A7D691430}" type="pres">
      <dgm:prSet presAssocID="{14E50C00-185B-4085-AEB5-19AE017A015C}" presName="bgRect" presStyleLbl="bgShp" presStyleIdx="3" presStyleCnt="4"/>
      <dgm:spPr/>
    </dgm:pt>
    <dgm:pt modelId="{E0D41AD1-6EB1-419F-9DA0-DA78B37BEC22}" type="pres">
      <dgm:prSet presAssocID="{14E50C00-185B-4085-AEB5-19AE017A01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6E32BF6F-C8DB-4AD3-8794-B56B0EEE3175}" type="pres">
      <dgm:prSet presAssocID="{14E50C00-185B-4085-AEB5-19AE017A015C}" presName="spaceRect" presStyleCnt="0"/>
      <dgm:spPr/>
    </dgm:pt>
    <dgm:pt modelId="{64FFBF4E-D02D-45EB-A9ED-695EF9616347}" type="pres">
      <dgm:prSet presAssocID="{14E50C00-185B-4085-AEB5-19AE017A015C}" presName="parTx" presStyleLbl="revTx" presStyleIdx="3" presStyleCnt="4">
        <dgm:presLayoutVars>
          <dgm:chMax val="0"/>
          <dgm:chPref val="0"/>
        </dgm:presLayoutVars>
      </dgm:prSet>
      <dgm:spPr/>
    </dgm:pt>
  </dgm:ptLst>
  <dgm:cxnLst>
    <dgm:cxn modelId="{A68A0413-9F48-4D45-A48C-EB563B942198}" srcId="{C0D118A3-16E3-43CC-892F-C5F79F111F73}" destId="{8DBD7CC3-B738-4CE9-875D-797229534E42}" srcOrd="0" destOrd="0" parTransId="{D29F46DF-17B1-439C-B1BA-75497ABCDFEF}" sibTransId="{0DCD86EE-DCCD-49D6-B2BB-4B771B70F02C}"/>
    <dgm:cxn modelId="{1B530915-9A5B-4752-B0FC-C61F4B7AB8A5}" type="presOf" srcId="{14E50C00-185B-4085-AEB5-19AE017A015C}" destId="{64FFBF4E-D02D-45EB-A9ED-695EF9616347}" srcOrd="0" destOrd="0" presId="urn:microsoft.com/office/officeart/2018/2/layout/IconVerticalSolidList"/>
    <dgm:cxn modelId="{73399A56-B9B0-4024-8AD8-2C5AE1400D69}" type="presOf" srcId="{4892569F-FC40-4B7F-86E3-05A1598F7313}" destId="{EBDBD844-F3AE-476E-A5BC-4F0FDE44F039}" srcOrd="0" destOrd="0" presId="urn:microsoft.com/office/officeart/2018/2/layout/IconVerticalSolidList"/>
    <dgm:cxn modelId="{9F3B5B58-2DA9-4ABD-BA28-DB620184FAB0}" srcId="{C0D118A3-16E3-43CC-892F-C5F79F111F73}" destId="{4892569F-FC40-4B7F-86E3-05A1598F7313}" srcOrd="2" destOrd="0" parTransId="{E3BF5B5C-FC04-4762-A67E-C2C329F32247}" sibTransId="{B07FC3B4-8020-49DF-9E18-175FD6E69806}"/>
    <dgm:cxn modelId="{24B06BA3-3AEA-4851-AD35-A4C5F99B9230}" type="presOf" srcId="{587AF9C5-D1A8-46ED-B7DC-C9B6D62C1C89}" destId="{7F814B15-7530-4266-961D-BFF80819CABD}" srcOrd="0" destOrd="0" presId="urn:microsoft.com/office/officeart/2018/2/layout/IconVerticalSolidList"/>
    <dgm:cxn modelId="{0E9FDFAB-CFB3-495D-88A9-9EDE80CD748D}" type="presOf" srcId="{C0D118A3-16E3-43CC-892F-C5F79F111F73}" destId="{8D5F6E4D-D07C-4C7F-AD7A-DAE327E6F76F}" srcOrd="0" destOrd="0" presId="urn:microsoft.com/office/officeart/2018/2/layout/IconVerticalSolidList"/>
    <dgm:cxn modelId="{15B42CBC-16D9-4E0B-82AB-958AAB8FEF02}" type="presOf" srcId="{8DBD7CC3-B738-4CE9-875D-797229534E42}" destId="{9154512D-E96B-4595-A724-8BF2EF9A1E8F}" srcOrd="0" destOrd="0" presId="urn:microsoft.com/office/officeart/2018/2/layout/IconVerticalSolidList"/>
    <dgm:cxn modelId="{E09F64C9-51B5-4BA7-863E-1F096ACF2C68}" srcId="{C0D118A3-16E3-43CC-892F-C5F79F111F73}" destId="{587AF9C5-D1A8-46ED-B7DC-C9B6D62C1C89}" srcOrd="1" destOrd="0" parTransId="{407F737A-BD08-4E68-BDD1-F8A364DA8D5B}" sibTransId="{EED49E65-5B01-4359-B7B3-50ED36D17F14}"/>
    <dgm:cxn modelId="{953DBEF4-BC56-4318-AAC1-A93BEED58EA4}" srcId="{C0D118A3-16E3-43CC-892F-C5F79F111F73}" destId="{14E50C00-185B-4085-AEB5-19AE017A015C}" srcOrd="3" destOrd="0" parTransId="{7DE5389F-A98D-4039-98FF-9BD55DFDE431}" sibTransId="{0BB8BFFB-0779-41BF-BF31-4DA385877DF2}"/>
    <dgm:cxn modelId="{B3BA9BC8-A2B9-411C-9E1C-0A8596D9C420}" type="presParOf" srcId="{8D5F6E4D-D07C-4C7F-AD7A-DAE327E6F76F}" destId="{98112092-B6EA-4154-9868-49A89551EED4}" srcOrd="0" destOrd="0" presId="urn:microsoft.com/office/officeart/2018/2/layout/IconVerticalSolidList"/>
    <dgm:cxn modelId="{C2E6FD30-C2BA-4FD7-B0EF-73364E2EF369}" type="presParOf" srcId="{98112092-B6EA-4154-9868-49A89551EED4}" destId="{F2158532-27FC-40DC-9B51-7BFC370D68DE}" srcOrd="0" destOrd="0" presId="urn:microsoft.com/office/officeart/2018/2/layout/IconVerticalSolidList"/>
    <dgm:cxn modelId="{819E27B4-97FB-4827-87ED-45B398778B4E}" type="presParOf" srcId="{98112092-B6EA-4154-9868-49A89551EED4}" destId="{03D1EA4C-BF5F-4573-9C30-266B1A0BA89E}" srcOrd="1" destOrd="0" presId="urn:microsoft.com/office/officeart/2018/2/layout/IconVerticalSolidList"/>
    <dgm:cxn modelId="{58DA5570-5186-4653-A445-40082547C4F6}" type="presParOf" srcId="{98112092-B6EA-4154-9868-49A89551EED4}" destId="{77C32D35-DDCE-4D0E-82AE-45B34D7CF3B4}" srcOrd="2" destOrd="0" presId="urn:microsoft.com/office/officeart/2018/2/layout/IconVerticalSolidList"/>
    <dgm:cxn modelId="{0DBEC7C6-5696-4884-98C5-75693F5D4C88}" type="presParOf" srcId="{98112092-B6EA-4154-9868-49A89551EED4}" destId="{9154512D-E96B-4595-A724-8BF2EF9A1E8F}" srcOrd="3" destOrd="0" presId="urn:microsoft.com/office/officeart/2018/2/layout/IconVerticalSolidList"/>
    <dgm:cxn modelId="{C613271C-2665-41BC-A2E0-4546E04116B5}" type="presParOf" srcId="{8D5F6E4D-D07C-4C7F-AD7A-DAE327E6F76F}" destId="{011480A3-A16F-4486-9BD6-4CDE971477EA}" srcOrd="1" destOrd="0" presId="urn:microsoft.com/office/officeart/2018/2/layout/IconVerticalSolidList"/>
    <dgm:cxn modelId="{92DF7DFA-1B49-4D40-8472-2499FAB47210}" type="presParOf" srcId="{8D5F6E4D-D07C-4C7F-AD7A-DAE327E6F76F}" destId="{8B0E7415-E801-4746-B889-BE0E5A984FCC}" srcOrd="2" destOrd="0" presId="urn:microsoft.com/office/officeart/2018/2/layout/IconVerticalSolidList"/>
    <dgm:cxn modelId="{7843EB7F-8916-43F1-A6FD-3BD3A69981E4}" type="presParOf" srcId="{8B0E7415-E801-4746-B889-BE0E5A984FCC}" destId="{35491407-6E64-43EE-8392-88BB017300C1}" srcOrd="0" destOrd="0" presId="urn:microsoft.com/office/officeart/2018/2/layout/IconVerticalSolidList"/>
    <dgm:cxn modelId="{21986628-5040-425F-AE3F-60248646D0C8}" type="presParOf" srcId="{8B0E7415-E801-4746-B889-BE0E5A984FCC}" destId="{CF94C89D-A68D-4CFB-B05C-90E9A9FF107A}" srcOrd="1" destOrd="0" presId="urn:microsoft.com/office/officeart/2018/2/layout/IconVerticalSolidList"/>
    <dgm:cxn modelId="{E80A9CD8-67F9-4A55-A64E-F6EBC55547C5}" type="presParOf" srcId="{8B0E7415-E801-4746-B889-BE0E5A984FCC}" destId="{06348EA5-A3AF-4DDF-B337-04BA624FC2E0}" srcOrd="2" destOrd="0" presId="urn:microsoft.com/office/officeart/2018/2/layout/IconVerticalSolidList"/>
    <dgm:cxn modelId="{87939D86-D8BC-4BFB-8B62-E17D3A4CF430}" type="presParOf" srcId="{8B0E7415-E801-4746-B889-BE0E5A984FCC}" destId="{7F814B15-7530-4266-961D-BFF80819CABD}" srcOrd="3" destOrd="0" presId="urn:microsoft.com/office/officeart/2018/2/layout/IconVerticalSolidList"/>
    <dgm:cxn modelId="{994AEF2B-E17B-426E-977F-92BD1CF1F85E}" type="presParOf" srcId="{8D5F6E4D-D07C-4C7F-AD7A-DAE327E6F76F}" destId="{0D078F38-FBBA-4EC0-A7AD-B7C13ED4A101}" srcOrd="3" destOrd="0" presId="urn:microsoft.com/office/officeart/2018/2/layout/IconVerticalSolidList"/>
    <dgm:cxn modelId="{A080468B-0E02-4F90-95A3-FCEFF5D68439}" type="presParOf" srcId="{8D5F6E4D-D07C-4C7F-AD7A-DAE327E6F76F}" destId="{B3558DA3-E84C-4A98-89EC-42E316C2A486}" srcOrd="4" destOrd="0" presId="urn:microsoft.com/office/officeart/2018/2/layout/IconVerticalSolidList"/>
    <dgm:cxn modelId="{9AA523C7-AF3E-46D3-876F-7046BFA36C6C}" type="presParOf" srcId="{B3558DA3-E84C-4A98-89EC-42E316C2A486}" destId="{63F4FA40-3C1B-4788-86BA-1DBB92CE066C}" srcOrd="0" destOrd="0" presId="urn:microsoft.com/office/officeart/2018/2/layout/IconVerticalSolidList"/>
    <dgm:cxn modelId="{B1F0CD1E-E987-4706-AA18-85F5E25439EF}" type="presParOf" srcId="{B3558DA3-E84C-4A98-89EC-42E316C2A486}" destId="{64EB9816-C291-4A8A-8C2D-551582B77604}" srcOrd="1" destOrd="0" presId="urn:microsoft.com/office/officeart/2018/2/layout/IconVerticalSolidList"/>
    <dgm:cxn modelId="{CFCE9F70-BEBC-4279-AC27-4A181A814D4D}" type="presParOf" srcId="{B3558DA3-E84C-4A98-89EC-42E316C2A486}" destId="{67FEB66E-F148-46E4-9558-EC753F4D38C8}" srcOrd="2" destOrd="0" presId="urn:microsoft.com/office/officeart/2018/2/layout/IconVerticalSolidList"/>
    <dgm:cxn modelId="{3AC0CC0A-31EE-4DE6-A0F3-4A15878D3435}" type="presParOf" srcId="{B3558DA3-E84C-4A98-89EC-42E316C2A486}" destId="{EBDBD844-F3AE-476E-A5BC-4F0FDE44F039}" srcOrd="3" destOrd="0" presId="urn:microsoft.com/office/officeart/2018/2/layout/IconVerticalSolidList"/>
    <dgm:cxn modelId="{3458E399-330E-4531-8878-C4CF3D1D9CF4}" type="presParOf" srcId="{8D5F6E4D-D07C-4C7F-AD7A-DAE327E6F76F}" destId="{70440B95-29A0-4228-857F-FB9B786712B9}" srcOrd="5" destOrd="0" presId="urn:microsoft.com/office/officeart/2018/2/layout/IconVerticalSolidList"/>
    <dgm:cxn modelId="{40D03638-64CA-4E7A-8F90-BD6C3A18F40E}" type="presParOf" srcId="{8D5F6E4D-D07C-4C7F-AD7A-DAE327E6F76F}" destId="{FF0A8F01-E5AD-4398-B1D6-F019090B5ACD}" srcOrd="6" destOrd="0" presId="urn:microsoft.com/office/officeart/2018/2/layout/IconVerticalSolidList"/>
    <dgm:cxn modelId="{31024945-BEBD-428C-995B-EA912F8F5710}" type="presParOf" srcId="{FF0A8F01-E5AD-4398-B1D6-F019090B5ACD}" destId="{1461D908-0CE2-4728-8031-4C0A7D691430}" srcOrd="0" destOrd="0" presId="urn:microsoft.com/office/officeart/2018/2/layout/IconVerticalSolidList"/>
    <dgm:cxn modelId="{E4E27205-67D3-4DBC-A141-433D8116C938}" type="presParOf" srcId="{FF0A8F01-E5AD-4398-B1D6-F019090B5ACD}" destId="{E0D41AD1-6EB1-419F-9DA0-DA78B37BEC22}" srcOrd="1" destOrd="0" presId="urn:microsoft.com/office/officeart/2018/2/layout/IconVerticalSolidList"/>
    <dgm:cxn modelId="{615E371C-8E71-4E86-9D50-2D32E86B1DC6}" type="presParOf" srcId="{FF0A8F01-E5AD-4398-B1D6-F019090B5ACD}" destId="{6E32BF6F-C8DB-4AD3-8794-B56B0EEE3175}" srcOrd="2" destOrd="0" presId="urn:microsoft.com/office/officeart/2018/2/layout/IconVerticalSolidList"/>
    <dgm:cxn modelId="{DB2E4C14-BB91-4072-82F6-4051E35A0067}" type="presParOf" srcId="{FF0A8F01-E5AD-4398-B1D6-F019090B5ACD}" destId="{64FFBF4E-D02D-45EB-A9ED-695EF96163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8532-27FC-40DC-9B51-7BFC370D68DE}">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1EA4C-BF5F-4573-9C30-266B1A0BA89E}">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54512D-E96B-4595-A724-8BF2EF9A1E8F}">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a:t>Gaming Audience: Focused on influencer marketing and aimed at the gaming segment. Incentives promote community, referrals promote network effects.</a:t>
          </a:r>
        </a:p>
      </dsp:txBody>
      <dsp:txXfrm>
        <a:off x="1374223" y="2347"/>
        <a:ext cx="4874176" cy="1189803"/>
      </dsp:txXfrm>
    </dsp:sp>
    <dsp:sp modelId="{35491407-6E64-43EE-8392-88BB017300C1}">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4C89D-A68D-4CFB-B05C-90E9A9FF107A}">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14B15-7530-4266-961D-BFF80819CABD}">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Luxury Brands: High-end tailored experience with luxury brands and large incentives. This web app serves as a model for future luxury brand experiences.</a:t>
          </a:r>
        </a:p>
      </dsp:txBody>
      <dsp:txXfrm>
        <a:off x="1374223" y="1489602"/>
        <a:ext cx="4874176" cy="1189803"/>
      </dsp:txXfrm>
    </dsp:sp>
    <dsp:sp modelId="{63F4FA40-3C1B-4788-86BA-1DBB92CE066C}">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B9816-C291-4A8A-8C2D-551582B77604}">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BD844-F3AE-476E-A5BC-4F0FDE44F039}">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Mainstream Brands: This branded experience focuses on volume and is designed to serve as a model for large brands with smaller-sized incentives.</a:t>
          </a:r>
        </a:p>
      </dsp:txBody>
      <dsp:txXfrm>
        <a:off x="1374223" y="2976856"/>
        <a:ext cx="4874176" cy="1189803"/>
      </dsp:txXfrm>
    </dsp:sp>
    <dsp:sp modelId="{1461D908-0CE2-4728-8031-4C0A7D691430}">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41AD1-6EB1-419F-9DA0-DA78B37BEC22}">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FBF4E-D02D-45EB-A9ED-695EF9616347}">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Direct Advertising: An evolved version of current web app, this version is design to harden our online messaging and create a continuous stream of low-cost consumer data.</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2A-74F9-46ED-9BFB-67EA3472F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191802-8B6F-4161-9FF7-50393D2AA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B5AC35-0DBD-435E-B4BB-3C72C290530A}"/>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5" name="Footer Placeholder 4">
            <a:extLst>
              <a:ext uri="{FF2B5EF4-FFF2-40B4-BE49-F238E27FC236}">
                <a16:creationId xmlns:a16="http://schemas.microsoft.com/office/drawing/2014/main" id="{913422A5-2EAF-4DBE-97AB-60E9FE158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401D4-D738-45F8-A054-7718709302DC}"/>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343666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A90D-761E-4783-94CF-B8124A1800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E5B2DF-2F05-4576-B67D-2DE138108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C853F-FDA2-420F-BAAB-E4107E1BE000}"/>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5" name="Footer Placeholder 4">
            <a:extLst>
              <a:ext uri="{FF2B5EF4-FFF2-40B4-BE49-F238E27FC236}">
                <a16:creationId xmlns:a16="http://schemas.microsoft.com/office/drawing/2014/main" id="{51DE8DE3-00B7-4250-809E-449DE25C2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97B18-A6CA-4422-94EB-964882935F03}"/>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139796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4D126-30F5-4B25-838B-07AA0405B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07CCB5-BD77-4EDE-B4A3-FB99C316B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74732-E929-4EC0-BEF8-E8FC10F65C19}"/>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5" name="Footer Placeholder 4">
            <a:extLst>
              <a:ext uri="{FF2B5EF4-FFF2-40B4-BE49-F238E27FC236}">
                <a16:creationId xmlns:a16="http://schemas.microsoft.com/office/drawing/2014/main" id="{C6897BA1-5798-4C0D-9EB2-A2D8E0DA0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95749-7017-46DE-94C2-24C3294BCCB8}"/>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28339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6DBC-67D4-429E-9C16-1BE59BA64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EB4E7-F485-4A27-9258-37133B9CB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88281-726C-4BFA-83FE-31061AA3C96F}"/>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5" name="Footer Placeholder 4">
            <a:extLst>
              <a:ext uri="{FF2B5EF4-FFF2-40B4-BE49-F238E27FC236}">
                <a16:creationId xmlns:a16="http://schemas.microsoft.com/office/drawing/2014/main" id="{186AE36E-B35A-4524-9461-79BAA0891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37D69-08D2-48BA-A3A6-9802D61921EB}"/>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220615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921-49B6-44CF-B889-C3C1F4C39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F6F71-8835-49BE-80C4-407CA7E04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39C9F-6D39-4972-8853-31740C208265}"/>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5" name="Footer Placeholder 4">
            <a:extLst>
              <a:ext uri="{FF2B5EF4-FFF2-40B4-BE49-F238E27FC236}">
                <a16:creationId xmlns:a16="http://schemas.microsoft.com/office/drawing/2014/main" id="{10BFD2DA-89B4-4DB9-88A5-05F333977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BDEED-6D60-4F3F-8EB8-03F0D545F206}"/>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235587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E995-5BE2-4AF9-AAC7-4777C0B46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33635-722C-4A7D-B937-390DF05F6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1A441-5341-43EE-B6A4-F6F41DFE5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996056-3709-4339-9D58-B568C990F9E7}"/>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6" name="Footer Placeholder 5">
            <a:extLst>
              <a:ext uri="{FF2B5EF4-FFF2-40B4-BE49-F238E27FC236}">
                <a16:creationId xmlns:a16="http://schemas.microsoft.com/office/drawing/2014/main" id="{56EEBD82-CB2B-471F-ADC4-25B5D1BD6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0E5D3-104B-44C0-9B0C-341C8A93ECF0}"/>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215579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4196-4F66-41A6-879E-07444F6D75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08E6D-A460-47A9-BA39-FF5C51E9A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8A7DF5-5060-4FD8-AA15-DF3441A01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928CCA-8947-48E4-9C1F-DBC496AE2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50B59-072F-4EB9-8CDC-8CE966FC55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CE9A84-D5DF-415B-B201-5648BFC52279}"/>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8" name="Footer Placeholder 7">
            <a:extLst>
              <a:ext uri="{FF2B5EF4-FFF2-40B4-BE49-F238E27FC236}">
                <a16:creationId xmlns:a16="http://schemas.microsoft.com/office/drawing/2014/main" id="{605C404E-39A0-45B5-977D-A6B359719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FA71FF-9ECF-478C-BC04-86353437D3CC}"/>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236095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2886-459D-4BB4-AB1B-4713963D67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76CF0-370C-4402-8819-6E5EF817E598}"/>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4" name="Footer Placeholder 3">
            <a:extLst>
              <a:ext uri="{FF2B5EF4-FFF2-40B4-BE49-F238E27FC236}">
                <a16:creationId xmlns:a16="http://schemas.microsoft.com/office/drawing/2014/main" id="{F36987BC-41B8-4A9A-A309-30DFFCCAF3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2C805C-F216-4BC0-B424-7E911407CBF8}"/>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87896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DDD42-CC7D-49FB-B4B8-9BAB9D4CCE2A}"/>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3" name="Footer Placeholder 2">
            <a:extLst>
              <a:ext uri="{FF2B5EF4-FFF2-40B4-BE49-F238E27FC236}">
                <a16:creationId xmlns:a16="http://schemas.microsoft.com/office/drawing/2014/main" id="{D9029677-DE18-4D46-9E9C-CF86BE7301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FE7507-1829-40B4-A2AF-42302A7C0CC5}"/>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16919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6BF7-A30D-4B7D-AAA5-5A46D7E23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2B9385-79C6-4227-876E-95ADE900B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7D97D1-05FF-4908-A70D-1B830011F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3E30D-0DDB-4E12-A15B-F5026F120628}"/>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6" name="Footer Placeholder 5">
            <a:extLst>
              <a:ext uri="{FF2B5EF4-FFF2-40B4-BE49-F238E27FC236}">
                <a16:creationId xmlns:a16="http://schemas.microsoft.com/office/drawing/2014/main" id="{A5999273-5D6A-48EA-B401-482F1E597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1CDDF-8A6D-4D00-B5A6-D808EBAC0D0D}"/>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207054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BA5F-5ED8-4C87-91E5-311E84B68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92DE9-4F73-42D2-9385-6EF18029E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9D5CB3-D942-48C1-9E6F-B8847C686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C4999-65E7-4DBE-BE5F-51F7699B78C7}"/>
              </a:ext>
            </a:extLst>
          </p:cNvPr>
          <p:cNvSpPr>
            <a:spLocks noGrp="1"/>
          </p:cNvSpPr>
          <p:nvPr>
            <p:ph type="dt" sz="half" idx="10"/>
          </p:nvPr>
        </p:nvSpPr>
        <p:spPr/>
        <p:txBody>
          <a:bodyPr/>
          <a:lstStyle/>
          <a:p>
            <a:fld id="{1AAACDAF-45E6-4A3A-814E-B7123E147F4C}" type="datetimeFigureOut">
              <a:rPr lang="en-US" smtClean="0"/>
              <a:t>6/4/2021</a:t>
            </a:fld>
            <a:endParaRPr lang="en-US"/>
          </a:p>
        </p:txBody>
      </p:sp>
      <p:sp>
        <p:nvSpPr>
          <p:cNvPr id="6" name="Footer Placeholder 5">
            <a:extLst>
              <a:ext uri="{FF2B5EF4-FFF2-40B4-BE49-F238E27FC236}">
                <a16:creationId xmlns:a16="http://schemas.microsoft.com/office/drawing/2014/main" id="{04FBD14F-C859-4CDB-8D63-D27B84E17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23DF4-D663-4805-A2C5-98754ABD3424}"/>
              </a:ext>
            </a:extLst>
          </p:cNvPr>
          <p:cNvSpPr>
            <a:spLocks noGrp="1"/>
          </p:cNvSpPr>
          <p:nvPr>
            <p:ph type="sldNum" sz="quarter" idx="12"/>
          </p:nvPr>
        </p:nvSpPr>
        <p:spPr/>
        <p:txBody>
          <a:bodyPr/>
          <a:lstStyle/>
          <a:p>
            <a:fld id="{63948A8E-FA1B-4335-A4B1-E98DA7B509C7}" type="slidenum">
              <a:rPr lang="en-US" smtClean="0"/>
              <a:t>‹#›</a:t>
            </a:fld>
            <a:endParaRPr lang="en-US"/>
          </a:p>
        </p:txBody>
      </p:sp>
    </p:spTree>
    <p:extLst>
      <p:ext uri="{BB962C8B-B14F-4D97-AF65-F5344CB8AC3E}">
        <p14:creationId xmlns:p14="http://schemas.microsoft.com/office/powerpoint/2010/main" val="6254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9F0629-AA66-4C1B-99D3-DD033E189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B72E38-2844-4DCA-BC5C-8693125E9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5A43C-2315-4A58-872D-1F0067919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ACDAF-45E6-4A3A-814E-B7123E147F4C}" type="datetimeFigureOut">
              <a:rPr lang="en-US" smtClean="0"/>
              <a:t>6/4/2021</a:t>
            </a:fld>
            <a:endParaRPr lang="en-US"/>
          </a:p>
        </p:txBody>
      </p:sp>
      <p:sp>
        <p:nvSpPr>
          <p:cNvPr id="5" name="Footer Placeholder 4">
            <a:extLst>
              <a:ext uri="{FF2B5EF4-FFF2-40B4-BE49-F238E27FC236}">
                <a16:creationId xmlns:a16="http://schemas.microsoft.com/office/drawing/2014/main" id="{7B2DB881-EA7A-440F-95D9-F701E7324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C6F83-356B-4EFA-96CD-57A95A153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48A8E-FA1B-4335-A4B1-E98DA7B509C7}" type="slidenum">
              <a:rPr lang="en-US" smtClean="0"/>
              <a:t>‹#›</a:t>
            </a:fld>
            <a:endParaRPr lang="en-US"/>
          </a:p>
        </p:txBody>
      </p:sp>
    </p:spTree>
    <p:extLst>
      <p:ext uri="{BB962C8B-B14F-4D97-AF65-F5344CB8AC3E}">
        <p14:creationId xmlns:p14="http://schemas.microsoft.com/office/powerpoint/2010/main" val="202578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9lOnEUVOOXg?feature=oembed" TargetMode="Externa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ideo" Target="https://www.youtube.com/embed/8FAYzc5zuac?feature=oembe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8F15-3A40-416B-ABAB-29731E34B31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A08B1F7-35B8-4E19-8D34-CA8C59C15ADA}"/>
              </a:ext>
            </a:extLst>
          </p:cNvPr>
          <p:cNvSpPr>
            <a:spLocks noGrp="1"/>
          </p:cNvSpPr>
          <p:nvPr>
            <p:ph type="subTitle" idx="1"/>
          </p:nvPr>
        </p:nvSpPr>
        <p:spPr/>
        <p:txBody>
          <a:bodyPr/>
          <a:lstStyle/>
          <a:p>
            <a:endParaRPr lang="en-US"/>
          </a:p>
        </p:txBody>
      </p:sp>
      <p:pic>
        <p:nvPicPr>
          <p:cNvPr id="5" name="Picture 4" descr="Logo, company name&#10;&#10;Description automatically generated">
            <a:extLst>
              <a:ext uri="{FF2B5EF4-FFF2-40B4-BE49-F238E27FC236}">
                <a16:creationId xmlns:a16="http://schemas.microsoft.com/office/drawing/2014/main" id="{BE83B8CC-4B4D-4190-8FBB-83C3A9BDE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10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D849-F5E2-43E9-9FB6-ED64F39DB6DA}"/>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dirty="0">
                <a:solidFill>
                  <a:schemeClr val="tx1"/>
                </a:solidFill>
                <a:latin typeface="+mj-lt"/>
                <a:ea typeface="+mj-ea"/>
                <a:cs typeface="+mj-cs"/>
              </a:rPr>
              <a:t>Product Preview: Keurig (Video)</a:t>
            </a:r>
          </a:p>
        </p:txBody>
      </p:sp>
      <p:sp>
        <p:nvSpPr>
          <p:cNvPr id="18" name="Freeform: Shape 17">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Online Media 3" title="Keurig Proof of Concept - DataLucent">
            <a:hlinkClick r:id="" action="ppaction://media"/>
            <a:extLst>
              <a:ext uri="{FF2B5EF4-FFF2-40B4-BE49-F238E27FC236}">
                <a16:creationId xmlns:a16="http://schemas.microsoft.com/office/drawing/2014/main" id="{1D427341-7BF2-4426-B4A6-47020E4D7888}"/>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22" name="Freeform: Shape 21">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0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88BC35-009D-453F-A9E9-28CDD5AD7AA2}"/>
              </a:ext>
            </a:extLst>
          </p:cNvPr>
          <p:cNvSpPr>
            <a:spLocks noGrp="1"/>
          </p:cNvSpPr>
          <p:nvPr>
            <p:ph type="ctrTitle"/>
          </p:nvPr>
        </p:nvSpPr>
        <p:spPr>
          <a:xfrm>
            <a:off x="3880430" y="583345"/>
            <a:ext cx="7160357" cy="4164820"/>
          </a:xfrm>
        </p:spPr>
        <p:txBody>
          <a:bodyPr anchor="t">
            <a:normAutofit/>
          </a:bodyPr>
          <a:lstStyle/>
          <a:p>
            <a:pPr algn="r"/>
            <a:r>
              <a:rPr lang="en-US" sz="8000" dirty="0">
                <a:solidFill>
                  <a:srgbClr val="FFFFFF"/>
                </a:solidFill>
              </a:rPr>
              <a:t>Future Product</a:t>
            </a:r>
            <a:br>
              <a:rPr lang="en-US" sz="8000" dirty="0">
                <a:solidFill>
                  <a:srgbClr val="FFFFFF"/>
                </a:solidFill>
              </a:rPr>
            </a:br>
            <a:r>
              <a:rPr lang="en-US" sz="8000" dirty="0">
                <a:solidFill>
                  <a:srgbClr val="FFFFFF"/>
                </a:solidFill>
              </a:rPr>
              <a:t>Strategy</a:t>
            </a:r>
          </a:p>
        </p:txBody>
      </p:sp>
      <p:sp>
        <p:nvSpPr>
          <p:cNvPr id="3" name="Subtitle 2">
            <a:extLst>
              <a:ext uri="{FF2B5EF4-FFF2-40B4-BE49-F238E27FC236}">
                <a16:creationId xmlns:a16="http://schemas.microsoft.com/office/drawing/2014/main" id="{DAC4FC97-951A-46A5-8480-971F4245CB77}"/>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Mobile Application</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05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17A95-6CEE-4514-A400-EBB2C115B0FD}"/>
              </a:ext>
            </a:extLst>
          </p:cNvPr>
          <p:cNvSpPr>
            <a:spLocks noGrp="1"/>
          </p:cNvSpPr>
          <p:nvPr>
            <p:ph type="title"/>
          </p:nvPr>
        </p:nvSpPr>
        <p:spPr>
          <a:xfrm>
            <a:off x="6151294" y="486184"/>
            <a:ext cx="5397237" cy="1325563"/>
          </a:xfrm>
        </p:spPr>
        <p:txBody>
          <a:bodyPr>
            <a:normAutofit fontScale="90000"/>
          </a:bodyPr>
          <a:lstStyle/>
          <a:p>
            <a:r>
              <a:rPr lang="en-US" dirty="0"/>
              <a:t>Product Preview: DataLucent Mobile App</a:t>
            </a:r>
          </a:p>
        </p:txBody>
      </p:sp>
      <p:pic>
        <p:nvPicPr>
          <p:cNvPr id="7" name="Picture 6" descr="A picture containing text, vector graphics&#10;&#10;Description automatically generated">
            <a:extLst>
              <a:ext uri="{FF2B5EF4-FFF2-40B4-BE49-F238E27FC236}">
                <a16:creationId xmlns:a16="http://schemas.microsoft.com/office/drawing/2014/main" id="{C840BF28-116F-49E4-8625-C37DDED0B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598677"/>
            <a:ext cx="3320270" cy="2733294"/>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4" name="Freeform: Shape 1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application, icon&#10;&#10;Description automatically generated">
            <a:extLst>
              <a:ext uri="{FF2B5EF4-FFF2-40B4-BE49-F238E27FC236}">
                <a16:creationId xmlns:a16="http://schemas.microsoft.com/office/drawing/2014/main" id="{EB3E100A-68A6-4E8B-9E6D-CE5691C6E6A8}"/>
              </a:ext>
            </a:extLst>
          </p:cNvPr>
          <p:cNvPicPr>
            <a:picLocks noChangeAspect="1"/>
          </p:cNvPicPr>
          <p:nvPr/>
        </p:nvPicPr>
        <p:blipFill rotWithShape="1">
          <a:blip r:embed="rId3">
            <a:extLst>
              <a:ext uri="{28A0092B-C50C-407E-A947-70E740481C1C}">
                <a14:useLocalDpi xmlns:a14="http://schemas.microsoft.com/office/drawing/2010/main" val="0"/>
              </a:ext>
            </a:extLst>
          </a:blip>
          <a:srcRect l="3894" t="3894" r="3894" b="3894"/>
          <a:stretch/>
        </p:blipFill>
        <p:spPr>
          <a:xfrm>
            <a:off x="698353" y="3526029"/>
            <a:ext cx="3320269"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3" name="Content Placeholder 2">
            <a:extLst>
              <a:ext uri="{FF2B5EF4-FFF2-40B4-BE49-F238E27FC236}">
                <a16:creationId xmlns:a16="http://schemas.microsoft.com/office/drawing/2014/main" id="{B97564B0-C9D2-4934-AF60-3F368897B26C}"/>
              </a:ext>
            </a:extLst>
          </p:cNvPr>
          <p:cNvSpPr>
            <a:spLocks noGrp="1"/>
          </p:cNvSpPr>
          <p:nvPr>
            <p:ph idx="1"/>
          </p:nvPr>
        </p:nvSpPr>
        <p:spPr>
          <a:xfrm>
            <a:off x="6151294" y="1946684"/>
            <a:ext cx="5397237" cy="4351338"/>
          </a:xfrm>
        </p:spPr>
        <p:txBody>
          <a:bodyPr>
            <a:normAutofit/>
          </a:bodyPr>
          <a:lstStyle/>
          <a:p>
            <a:pPr marL="0" indent="0">
              <a:buNone/>
            </a:pPr>
            <a:r>
              <a:rPr lang="en-US" dirty="0"/>
              <a:t>Meet Beth and Chris, your personal guide for data literacy and learning how to earn money from your data.</a:t>
            </a:r>
          </a:p>
          <a:p>
            <a:pPr marL="0" indent="0">
              <a:buNone/>
            </a:pPr>
            <a:r>
              <a:rPr lang="en-US" dirty="0"/>
              <a:t>This app will teach individuals about their data rights, walk them through the data monetization process, and be the central repository for information and tools designed to help bring consumers into the consumer data value chain.</a:t>
            </a:r>
          </a:p>
          <a:p>
            <a:pPr marL="0" indent="0">
              <a:buNone/>
            </a:pPr>
            <a:endParaRPr lang="en-US" dirty="0"/>
          </a:p>
        </p:txBody>
      </p:sp>
      <p:sp>
        <p:nvSpPr>
          <p:cNvPr id="16" name="Arc 1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2501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7A95-6CEE-4514-A400-EBB2C115B0FD}"/>
              </a:ext>
            </a:extLst>
          </p:cNvPr>
          <p:cNvSpPr>
            <a:spLocks noGrp="1"/>
          </p:cNvSpPr>
          <p:nvPr>
            <p:ph type="title"/>
          </p:nvPr>
        </p:nvSpPr>
        <p:spPr>
          <a:xfrm>
            <a:off x="838200" y="2340430"/>
            <a:ext cx="4957482" cy="2206364"/>
          </a:xfrm>
        </p:spPr>
        <p:txBody>
          <a:bodyPr vert="horz" lIns="91440" tIns="45720" rIns="91440" bIns="45720" rtlCol="0" anchor="ctr">
            <a:normAutofit/>
          </a:bodyPr>
          <a:lstStyle/>
          <a:p>
            <a:r>
              <a:rPr lang="en-US" kern="1200" dirty="0">
                <a:solidFill>
                  <a:schemeClr val="tx1"/>
                </a:solidFill>
                <a:latin typeface="+mj-lt"/>
                <a:ea typeface="+mj-ea"/>
                <a:cs typeface="+mj-cs"/>
              </a:rPr>
              <a:t>Product Preview: Gamified Mobile App</a:t>
            </a:r>
            <a:br>
              <a:rPr lang="en-US" kern="1200" dirty="0">
                <a:solidFill>
                  <a:schemeClr val="tx1"/>
                </a:solidFill>
                <a:latin typeface="+mj-lt"/>
                <a:ea typeface="+mj-ea"/>
                <a:cs typeface="+mj-cs"/>
              </a:rPr>
            </a:br>
            <a:r>
              <a:rPr lang="en-US" kern="1200" dirty="0">
                <a:solidFill>
                  <a:schemeClr val="tx1"/>
                </a:solidFill>
                <a:latin typeface="+mj-lt"/>
                <a:ea typeface="+mj-ea"/>
                <a:cs typeface="+mj-cs"/>
              </a:rPr>
              <a:t>(Video)</a:t>
            </a:r>
          </a:p>
        </p:txBody>
      </p:sp>
      <p:sp>
        <p:nvSpPr>
          <p:cNvPr id="9"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Online Media 3" title="Beth Promo  - Datalucent">
            <a:hlinkClick r:id="" action="ppaction://media"/>
            <a:extLst>
              <a:ext uri="{FF2B5EF4-FFF2-40B4-BE49-F238E27FC236}">
                <a16:creationId xmlns:a16="http://schemas.microsoft.com/office/drawing/2014/main" id="{2A90A0F2-F192-4BBF-9D8F-1F35B9F0BA9E}"/>
              </a:ext>
            </a:extLst>
          </p:cNvPr>
          <p:cNvPicPr>
            <a:picLocks noRot="1" noChangeAspect="1"/>
          </p:cNvPicPr>
          <p:nvPr>
            <a:videoFile r:link="rId1"/>
          </p:nvPr>
        </p:nvPicPr>
        <p:blipFill>
          <a:blip r:embed="rId3"/>
          <a:stretch>
            <a:fillRect/>
          </a:stretch>
        </p:blipFill>
        <p:spPr>
          <a:xfrm>
            <a:off x="6085115" y="954254"/>
            <a:ext cx="5466806" cy="3088745"/>
          </a:xfrm>
          <a:prstGeom prst="rect">
            <a:avLst/>
          </a:prstGeom>
        </p:spPr>
      </p:pic>
      <p:sp>
        <p:nvSpPr>
          <p:cNvPr id="11"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3319"/>
            <a:ext cx="5925190"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7092887" cy="217468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344677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8F15-3A40-416B-ABAB-29731E34B31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A08B1F7-35B8-4E19-8D34-CA8C59C15ADA}"/>
              </a:ext>
            </a:extLst>
          </p:cNvPr>
          <p:cNvSpPr>
            <a:spLocks noGrp="1"/>
          </p:cNvSpPr>
          <p:nvPr>
            <p:ph type="subTitle" idx="1"/>
          </p:nvPr>
        </p:nvSpPr>
        <p:spPr/>
        <p:txBody>
          <a:bodyPr/>
          <a:lstStyle/>
          <a:p>
            <a:endParaRPr lang="en-US"/>
          </a:p>
        </p:txBody>
      </p:sp>
      <p:pic>
        <p:nvPicPr>
          <p:cNvPr id="5" name="Picture 4" descr="Logo, company name&#10;&#10;Description automatically generated">
            <a:extLst>
              <a:ext uri="{FF2B5EF4-FFF2-40B4-BE49-F238E27FC236}">
                <a16:creationId xmlns:a16="http://schemas.microsoft.com/office/drawing/2014/main" id="{BE83B8CC-4B4D-4190-8FBB-83C3A9BDE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2952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88BC35-009D-453F-A9E9-28CDD5AD7AA2}"/>
              </a:ext>
            </a:extLst>
          </p:cNvPr>
          <p:cNvSpPr>
            <a:spLocks noGrp="1"/>
          </p:cNvSpPr>
          <p:nvPr>
            <p:ph type="ctrTitle"/>
          </p:nvPr>
        </p:nvSpPr>
        <p:spPr>
          <a:xfrm>
            <a:off x="3880430" y="583345"/>
            <a:ext cx="7160357" cy="4164820"/>
          </a:xfrm>
        </p:spPr>
        <p:txBody>
          <a:bodyPr anchor="t">
            <a:normAutofit/>
          </a:bodyPr>
          <a:lstStyle/>
          <a:p>
            <a:pPr algn="r"/>
            <a:r>
              <a:rPr lang="en-US" sz="8000" dirty="0">
                <a:solidFill>
                  <a:srgbClr val="FFFFFF"/>
                </a:solidFill>
              </a:rPr>
              <a:t>Technology</a:t>
            </a:r>
            <a:br>
              <a:rPr lang="en-US" sz="8000" dirty="0">
                <a:solidFill>
                  <a:srgbClr val="FFFFFF"/>
                </a:solidFill>
              </a:rPr>
            </a:br>
            <a:r>
              <a:rPr lang="en-US" sz="8000" dirty="0">
                <a:solidFill>
                  <a:srgbClr val="FFFFFF"/>
                </a:solidFill>
              </a:rPr>
              <a:t>Update</a:t>
            </a:r>
          </a:p>
        </p:txBody>
      </p:sp>
      <p:sp>
        <p:nvSpPr>
          <p:cNvPr id="3" name="Subtitle 2">
            <a:extLst>
              <a:ext uri="{FF2B5EF4-FFF2-40B4-BE49-F238E27FC236}">
                <a16:creationId xmlns:a16="http://schemas.microsoft.com/office/drawing/2014/main" id="{DAC4FC97-951A-46A5-8480-971F4245CB77}"/>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We’ve made improvements!</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64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545A-14DE-464B-8478-3D9FEF2A0084}"/>
              </a:ext>
            </a:extLst>
          </p:cNvPr>
          <p:cNvSpPr>
            <a:spLocks noGrp="1"/>
          </p:cNvSpPr>
          <p:nvPr>
            <p:ph type="title"/>
          </p:nvPr>
        </p:nvSpPr>
        <p:spPr>
          <a:xfrm>
            <a:off x="838200" y="365126"/>
            <a:ext cx="5340605" cy="1146176"/>
          </a:xfrm>
        </p:spPr>
        <p:txBody>
          <a:bodyPr>
            <a:normAutofit/>
          </a:bodyPr>
          <a:lstStyle/>
          <a:p>
            <a:r>
              <a:rPr lang="en-US" dirty="0"/>
              <a:t>Front End</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F0F0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1B55A4-C0C4-4EB4-AF35-B75004719099}"/>
              </a:ext>
            </a:extLst>
          </p:cNvPr>
          <p:cNvSpPr>
            <a:spLocks noGrp="1"/>
          </p:cNvSpPr>
          <p:nvPr>
            <p:ph idx="1"/>
          </p:nvPr>
        </p:nvSpPr>
        <p:spPr>
          <a:xfrm>
            <a:off x="502029" y="2291744"/>
            <a:ext cx="4040282" cy="3639684"/>
          </a:xfrm>
        </p:spPr>
        <p:txBody>
          <a:bodyPr anchor="ctr">
            <a:normAutofit fontScale="92500" lnSpcReduction="20000"/>
          </a:bodyPr>
          <a:lstStyle/>
          <a:p>
            <a:pPr marL="0" indent="0">
              <a:buNone/>
            </a:pPr>
            <a:r>
              <a:rPr lang="en-US" sz="2400" dirty="0">
                <a:solidFill>
                  <a:srgbClr val="FFFFFF"/>
                </a:solidFill>
              </a:rPr>
              <a:t>File Upload Improvements</a:t>
            </a:r>
          </a:p>
          <a:p>
            <a:pPr marL="457200" lvl="1" indent="0">
              <a:buNone/>
            </a:pPr>
            <a:r>
              <a:rPr lang="en-US" sz="2000" dirty="0">
                <a:solidFill>
                  <a:srgbClr val="FFFFFF"/>
                </a:solidFill>
              </a:rPr>
              <a:t>An improved upload tool that eliminates media from .zip files is under development.</a:t>
            </a:r>
          </a:p>
          <a:p>
            <a:pPr marL="0" indent="0">
              <a:buNone/>
            </a:pPr>
            <a:r>
              <a:rPr lang="en-US" sz="2400" dirty="0">
                <a:solidFill>
                  <a:srgbClr val="FFFFFF"/>
                </a:solidFill>
              </a:rPr>
              <a:t>Implemented Referral System</a:t>
            </a:r>
          </a:p>
          <a:p>
            <a:pPr marL="457200" lvl="1" indent="0">
              <a:buNone/>
            </a:pPr>
            <a:r>
              <a:rPr lang="en-US" sz="2000" dirty="0">
                <a:solidFill>
                  <a:srgbClr val="FFFFFF"/>
                </a:solidFill>
              </a:rPr>
              <a:t>Users can enter codes during file upload that track referrals and provide additional incentive program options.</a:t>
            </a:r>
          </a:p>
          <a:p>
            <a:pPr marL="0" indent="0">
              <a:buNone/>
            </a:pPr>
            <a:r>
              <a:rPr lang="en-US" sz="2400" dirty="0">
                <a:solidFill>
                  <a:srgbClr val="FFFFFF"/>
                </a:solidFill>
              </a:rPr>
              <a:t>Enhanced UX/UI</a:t>
            </a:r>
          </a:p>
          <a:p>
            <a:pPr marL="457200" lvl="1" indent="0">
              <a:buNone/>
            </a:pPr>
            <a:r>
              <a:rPr lang="en-US" sz="2000" dirty="0">
                <a:solidFill>
                  <a:srgbClr val="FFFFFF"/>
                </a:solidFill>
              </a:rPr>
              <a:t>We’re bringing in UX/UI experts</a:t>
            </a:r>
          </a:p>
          <a:p>
            <a:pPr marL="457200" lvl="1" indent="0">
              <a:buNone/>
            </a:pPr>
            <a:r>
              <a:rPr lang="en-US" sz="2000" dirty="0">
                <a:solidFill>
                  <a:srgbClr val="FFFFFF"/>
                </a:solidFill>
              </a:rPr>
              <a:t>to improve and harden our process.</a:t>
            </a:r>
          </a:p>
        </p:txBody>
      </p:sp>
      <p:pic>
        <p:nvPicPr>
          <p:cNvPr id="7" name="Picture 6">
            <a:extLst>
              <a:ext uri="{FF2B5EF4-FFF2-40B4-BE49-F238E27FC236}">
                <a16:creationId xmlns:a16="http://schemas.microsoft.com/office/drawing/2014/main" id="{E8692B2C-8051-43EB-8077-E2E2C93EC018}"/>
              </a:ext>
            </a:extLst>
          </p:cNvPr>
          <p:cNvPicPr>
            <a:picLocks noChangeAspect="1"/>
          </p:cNvPicPr>
          <p:nvPr/>
        </p:nvPicPr>
        <p:blipFill rotWithShape="1">
          <a:blip r:embed="rId3"/>
          <a:srcRect l="2531" r="2686" b="2621"/>
          <a:stretch/>
        </p:blipFill>
        <p:spPr>
          <a:xfrm>
            <a:off x="5730240" y="2945458"/>
            <a:ext cx="6256019" cy="2985970"/>
          </a:xfrm>
          <a:prstGeom prst="rect">
            <a:avLst/>
          </a:prstGeom>
        </p:spPr>
      </p:pic>
    </p:spTree>
    <p:extLst>
      <p:ext uri="{BB962C8B-B14F-4D97-AF65-F5344CB8AC3E}">
        <p14:creationId xmlns:p14="http://schemas.microsoft.com/office/powerpoint/2010/main" val="179953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166B-5CFF-45E8-9269-0F89AD6B41FA}"/>
              </a:ext>
            </a:extLst>
          </p:cNvPr>
          <p:cNvSpPr>
            <a:spLocks noGrp="1"/>
          </p:cNvSpPr>
          <p:nvPr>
            <p:ph type="title"/>
          </p:nvPr>
        </p:nvSpPr>
        <p:spPr>
          <a:xfrm>
            <a:off x="4965430" y="629268"/>
            <a:ext cx="6586491" cy="1286160"/>
          </a:xfrm>
        </p:spPr>
        <p:txBody>
          <a:bodyPr anchor="b">
            <a:normAutofit/>
          </a:bodyPr>
          <a:lstStyle/>
          <a:p>
            <a:r>
              <a:rPr lang="en-US" dirty="0"/>
              <a:t>Back End</a:t>
            </a:r>
          </a:p>
        </p:txBody>
      </p:sp>
      <p:sp>
        <p:nvSpPr>
          <p:cNvPr id="13" name="Content Placeholder 2">
            <a:extLst>
              <a:ext uri="{FF2B5EF4-FFF2-40B4-BE49-F238E27FC236}">
                <a16:creationId xmlns:a16="http://schemas.microsoft.com/office/drawing/2014/main" id="{906ECCC7-0675-400C-888A-366A5FAB771D}"/>
              </a:ext>
            </a:extLst>
          </p:cNvPr>
          <p:cNvSpPr>
            <a:spLocks noGrp="1"/>
          </p:cNvSpPr>
          <p:nvPr>
            <p:ph idx="1"/>
          </p:nvPr>
        </p:nvSpPr>
        <p:spPr>
          <a:xfrm>
            <a:off x="4965431" y="2438400"/>
            <a:ext cx="6586489" cy="4041122"/>
          </a:xfrm>
        </p:spPr>
        <p:txBody>
          <a:bodyPr>
            <a:normAutofit fontScale="77500" lnSpcReduction="20000"/>
          </a:bodyPr>
          <a:lstStyle/>
          <a:p>
            <a:pPr marL="0" indent="0">
              <a:buNone/>
            </a:pPr>
            <a:r>
              <a:rPr lang="en-US" dirty="0"/>
              <a:t>DataLucent Create API:</a:t>
            </a:r>
          </a:p>
          <a:p>
            <a:pPr lvl="1"/>
            <a:r>
              <a:rPr lang="en-US" sz="2900" dirty="0"/>
              <a:t>Generates user identification for data tracking from creation to deletion.</a:t>
            </a:r>
          </a:p>
          <a:p>
            <a:pPr lvl="1"/>
            <a:r>
              <a:rPr lang="en-US" sz="2900" dirty="0"/>
              <a:t>Shared infrastructure across all DataLucent applications maintains standardization and activity logging.</a:t>
            </a:r>
          </a:p>
          <a:p>
            <a:pPr marL="0" indent="0">
              <a:buNone/>
            </a:pPr>
            <a:r>
              <a:rPr lang="en-US" dirty="0"/>
              <a:t>DataLucent Delete API:</a:t>
            </a:r>
          </a:p>
          <a:p>
            <a:pPr lvl="1"/>
            <a:r>
              <a:rPr lang="en-US" sz="2800" dirty="0"/>
              <a:t>Remove all information for any user programmatically upon request.</a:t>
            </a:r>
          </a:p>
          <a:p>
            <a:pPr lvl="1"/>
            <a:r>
              <a:rPr lang="en-US" sz="2800" dirty="0"/>
              <a:t>Automatically informs user that their data has been deleted.</a:t>
            </a:r>
          </a:p>
          <a:p>
            <a:pPr marL="0" indent="0">
              <a:buNone/>
            </a:pPr>
            <a:r>
              <a:rPr lang="en-US" dirty="0"/>
              <a:t>File Validation API:</a:t>
            </a:r>
          </a:p>
          <a:p>
            <a:pPr lvl="1"/>
            <a:r>
              <a:rPr lang="en-US" sz="2800" dirty="0"/>
              <a:t>Python implementation to automatically validate a user’s data or flag it for human intervention.</a:t>
            </a:r>
          </a:p>
        </p:txBody>
      </p:sp>
      <p:pic>
        <p:nvPicPr>
          <p:cNvPr id="14" name="Picture 4" descr="Computer script on a screen">
            <a:extLst>
              <a:ext uri="{FF2B5EF4-FFF2-40B4-BE49-F238E27FC236}">
                <a16:creationId xmlns:a16="http://schemas.microsoft.com/office/drawing/2014/main" id="{5346D59B-87D0-4896-BB45-F551B1F07F42}"/>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15"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80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0E701-A4F6-48F0-8C21-6B4DB85FDAA1}"/>
              </a:ext>
            </a:extLst>
          </p:cNvPr>
          <p:cNvSpPr>
            <a:spLocks noGrp="1"/>
          </p:cNvSpPr>
          <p:nvPr>
            <p:ph type="title"/>
          </p:nvPr>
        </p:nvSpPr>
        <p:spPr>
          <a:xfrm>
            <a:off x="965199" y="447741"/>
            <a:ext cx="4278623" cy="1645919"/>
          </a:xfrm>
        </p:spPr>
        <p:txBody>
          <a:bodyPr>
            <a:normAutofit/>
          </a:bodyPr>
          <a:lstStyle/>
          <a:p>
            <a:r>
              <a:rPr lang="en-US" sz="3700"/>
              <a:t>Technology Preview: Automated File Downloads</a:t>
            </a:r>
          </a:p>
        </p:txBody>
      </p:sp>
      <p:sp>
        <p:nvSpPr>
          <p:cNvPr id="22"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blipFill dpi="0" rotWithShape="1">
            <a:blip r:embed="rId2">
              <a:alphaModFix amt="80000"/>
              <a:extLst>
                <a:ext uri="{28A0092B-C50C-407E-A947-70E740481C1C}">
                  <a14:useLocalDpi xmlns:a14="http://schemas.microsoft.com/office/drawing/2010/main" val="0"/>
                </a:ext>
              </a:extLst>
            </a:blip>
            <a:srcRect/>
            <a:stretch>
              <a:fillRect/>
            </a:stretch>
          </a:blip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rgbClr val="307FB8">
                <a:alpha val="51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hidden="1">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lumMod val="75000"/>
                  <a:alpha val="32000"/>
                </a:schemeClr>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rgbClr val="00B0F0"/>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32B93AC-AEFD-4937-B117-5206D4443C15}"/>
              </a:ext>
            </a:extLst>
          </p:cNvPr>
          <p:cNvSpPr>
            <a:spLocks noGrp="1"/>
          </p:cNvSpPr>
          <p:nvPr>
            <p:ph idx="1"/>
          </p:nvPr>
        </p:nvSpPr>
        <p:spPr>
          <a:xfrm>
            <a:off x="965199" y="2912937"/>
            <a:ext cx="4741917" cy="3093546"/>
          </a:xfrm>
        </p:spPr>
        <p:txBody>
          <a:bodyPr>
            <a:normAutofit/>
          </a:bodyPr>
          <a:lstStyle/>
          <a:p>
            <a:pPr marL="0" indent="0">
              <a:buNone/>
            </a:pPr>
            <a:r>
              <a:rPr lang="en-US" sz="2400" dirty="0">
                <a:solidFill>
                  <a:schemeClr val="bg1"/>
                </a:solidFill>
              </a:rPr>
              <a:t>DataLucent is working with experts to simplify the file acquisition process and reduce friction for our users.</a:t>
            </a:r>
          </a:p>
          <a:p>
            <a:pPr marL="0" indent="0">
              <a:buNone/>
            </a:pPr>
            <a:r>
              <a:rPr lang="en-US" sz="2400" dirty="0">
                <a:solidFill>
                  <a:schemeClr val="bg1"/>
                </a:solidFill>
              </a:rPr>
              <a:t>In the near term we expect to have an automated solution for Google and Facebook with other networks soon to follow.</a:t>
            </a:r>
          </a:p>
        </p:txBody>
      </p:sp>
    </p:spTree>
    <p:extLst>
      <p:ext uri="{BB962C8B-B14F-4D97-AF65-F5344CB8AC3E}">
        <p14:creationId xmlns:p14="http://schemas.microsoft.com/office/powerpoint/2010/main" val="80918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88BC35-009D-453F-A9E9-28CDD5AD7AA2}"/>
              </a:ext>
            </a:extLst>
          </p:cNvPr>
          <p:cNvSpPr>
            <a:spLocks noGrp="1"/>
          </p:cNvSpPr>
          <p:nvPr>
            <p:ph type="ctrTitle"/>
          </p:nvPr>
        </p:nvSpPr>
        <p:spPr>
          <a:xfrm>
            <a:off x="3880430" y="583345"/>
            <a:ext cx="7160357" cy="4164820"/>
          </a:xfrm>
        </p:spPr>
        <p:txBody>
          <a:bodyPr anchor="t">
            <a:normAutofit/>
          </a:bodyPr>
          <a:lstStyle/>
          <a:p>
            <a:pPr algn="r"/>
            <a:r>
              <a:rPr lang="en-US" sz="8000" dirty="0">
                <a:solidFill>
                  <a:srgbClr val="FFFFFF"/>
                </a:solidFill>
              </a:rPr>
              <a:t>Product</a:t>
            </a:r>
            <a:br>
              <a:rPr lang="en-US" sz="8000" dirty="0">
                <a:solidFill>
                  <a:srgbClr val="FFFFFF"/>
                </a:solidFill>
              </a:rPr>
            </a:br>
            <a:r>
              <a:rPr lang="en-US" sz="8000" dirty="0">
                <a:solidFill>
                  <a:srgbClr val="FFFFFF"/>
                </a:solidFill>
              </a:rPr>
              <a:t>Update</a:t>
            </a:r>
          </a:p>
        </p:txBody>
      </p:sp>
      <p:sp>
        <p:nvSpPr>
          <p:cNvPr id="3" name="Subtitle 2">
            <a:extLst>
              <a:ext uri="{FF2B5EF4-FFF2-40B4-BE49-F238E27FC236}">
                <a16:creationId xmlns:a16="http://schemas.microsoft.com/office/drawing/2014/main" id="{DAC4FC97-951A-46A5-8480-971F4245CB77}"/>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Current Work at </a:t>
            </a:r>
            <a:r>
              <a:rPr lang="en-US" sz="2000" dirty="0" err="1">
                <a:solidFill>
                  <a:srgbClr val="FFFFFF"/>
                </a:solidFill>
              </a:rPr>
              <a:t>DataLucent</a:t>
            </a:r>
            <a:endParaRPr lang="en-US"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21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E048-259A-45B7-A193-1298CB530B5F}"/>
              </a:ext>
            </a:extLst>
          </p:cNvPr>
          <p:cNvSpPr>
            <a:spLocks noGrp="1"/>
          </p:cNvSpPr>
          <p:nvPr>
            <p:ph type="title"/>
          </p:nvPr>
        </p:nvSpPr>
        <p:spPr>
          <a:xfrm>
            <a:off x="4965430" y="629268"/>
            <a:ext cx="6586491" cy="1286160"/>
          </a:xfrm>
        </p:spPr>
        <p:txBody>
          <a:bodyPr anchor="b">
            <a:normAutofit/>
          </a:bodyPr>
          <a:lstStyle/>
          <a:p>
            <a:r>
              <a:rPr lang="en-US" dirty="0"/>
              <a:t>Near Term Web Strategy</a:t>
            </a:r>
          </a:p>
        </p:txBody>
      </p:sp>
      <p:sp>
        <p:nvSpPr>
          <p:cNvPr id="3" name="Content Placeholder 2">
            <a:extLst>
              <a:ext uri="{FF2B5EF4-FFF2-40B4-BE49-F238E27FC236}">
                <a16:creationId xmlns:a16="http://schemas.microsoft.com/office/drawing/2014/main" id="{5AAD1B8C-5849-44AD-9536-5616BDF6D933}"/>
              </a:ext>
            </a:extLst>
          </p:cNvPr>
          <p:cNvSpPr>
            <a:spLocks noGrp="1"/>
          </p:cNvSpPr>
          <p:nvPr>
            <p:ph idx="1"/>
          </p:nvPr>
        </p:nvSpPr>
        <p:spPr>
          <a:xfrm>
            <a:off x="4965431" y="2438400"/>
            <a:ext cx="6586489" cy="3785419"/>
          </a:xfrm>
        </p:spPr>
        <p:txBody>
          <a:bodyPr>
            <a:normAutofit/>
          </a:bodyPr>
          <a:lstStyle/>
          <a:p>
            <a:pPr marL="0" indent="0">
              <a:buNone/>
            </a:pPr>
            <a:r>
              <a:rPr lang="en-US" sz="2000" dirty="0"/>
              <a:t>Deploy four versions of the web app as functional models on how our consumer facing data acquisition systems can operate. </a:t>
            </a:r>
          </a:p>
          <a:p>
            <a:pPr marL="0" indent="0">
              <a:buNone/>
            </a:pPr>
            <a:r>
              <a:rPr lang="en-US" sz="2000" dirty="0"/>
              <a:t>Each version of the web app has a unique audience, design, marketing strategy, and incentive structure.</a:t>
            </a:r>
          </a:p>
          <a:p>
            <a:pPr marL="0" indent="0">
              <a:buNone/>
            </a:pPr>
            <a:r>
              <a:rPr lang="en-US" sz="2000" dirty="0">
                <a:effectLst/>
                <a:latin typeface="Calibri" panose="020F0502020204030204" pitchFamily="34" charset="0"/>
                <a:ea typeface="DengXian" panose="02010600030101010101" pitchFamily="2" charset="-122"/>
                <a:cs typeface="Arial" panose="020B0604020202020204" pitchFamily="34" charset="0"/>
              </a:rPr>
              <a:t>Data is acquired similarly across apps through our patented two-step download/upload process for every audience.</a:t>
            </a:r>
          </a:p>
        </p:txBody>
      </p:sp>
      <p:pic>
        <p:nvPicPr>
          <p:cNvPr id="5" name="Picture 4" descr="Light bulb on yellow background with sketched light beams and cord">
            <a:extLst>
              <a:ext uri="{FF2B5EF4-FFF2-40B4-BE49-F238E27FC236}">
                <a16:creationId xmlns:a16="http://schemas.microsoft.com/office/drawing/2014/main" id="{F3B7B01C-DB3B-4B72-A425-F795C87930D9}"/>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03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D2E048-259A-45B7-A193-1298CB530B5F}"/>
              </a:ext>
            </a:extLst>
          </p:cNvPr>
          <p:cNvSpPr>
            <a:spLocks noGrp="1"/>
          </p:cNvSpPr>
          <p:nvPr>
            <p:ph type="title"/>
          </p:nvPr>
        </p:nvSpPr>
        <p:spPr>
          <a:xfrm>
            <a:off x="762000" y="559678"/>
            <a:ext cx="3567915" cy="4952492"/>
          </a:xfrm>
        </p:spPr>
        <p:txBody>
          <a:bodyPr>
            <a:normAutofit/>
          </a:bodyPr>
          <a:lstStyle/>
          <a:p>
            <a:r>
              <a:rPr lang="en-US" dirty="0">
                <a:solidFill>
                  <a:schemeClr val="bg1"/>
                </a:solidFill>
              </a:rPr>
              <a:t>Web App Strategies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ED4359FC-80F4-4AEA-A072-29A54521BA47}"/>
              </a:ext>
            </a:extLst>
          </p:cNvPr>
          <p:cNvGraphicFramePr>
            <a:graphicFrameLocks noGrp="1"/>
          </p:cNvGraphicFramePr>
          <p:nvPr>
            <p:ph idx="1"/>
            <p:extLst>
              <p:ext uri="{D42A27DB-BD31-4B8C-83A1-F6EECF244321}">
                <p14:modId xmlns:p14="http://schemas.microsoft.com/office/powerpoint/2010/main" val="261962832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9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BB69B12-A1AB-4549-A43E-CE2C25DB430E}"/>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Product Preview: Keurig</a:t>
            </a:r>
          </a:p>
        </p:txBody>
      </p:sp>
      <p:pic>
        <p:nvPicPr>
          <p:cNvPr id="9" name="Picture 8">
            <a:extLst>
              <a:ext uri="{FF2B5EF4-FFF2-40B4-BE49-F238E27FC236}">
                <a16:creationId xmlns:a16="http://schemas.microsoft.com/office/drawing/2014/main" id="{16E8541C-EE14-43D6-BDD0-CCA1719D6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49" y="476573"/>
            <a:ext cx="1745898" cy="3774916"/>
          </a:xfrm>
          <a:prstGeom prst="rect">
            <a:avLst/>
          </a:prstGeom>
        </p:spPr>
      </p:pic>
      <p:pic>
        <p:nvPicPr>
          <p:cNvPr id="11" name="Picture 10" descr="A picture containing text, electronics&#10;&#10;Description automatically generated">
            <a:extLst>
              <a:ext uri="{FF2B5EF4-FFF2-40B4-BE49-F238E27FC236}">
                <a16:creationId xmlns:a16="http://schemas.microsoft.com/office/drawing/2014/main" id="{F2C4926D-2356-4CF1-8F34-EB05A4F9F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703" y="476573"/>
            <a:ext cx="1755335" cy="3774916"/>
          </a:xfrm>
          <a:prstGeom prst="rect">
            <a:avLst/>
          </a:prstGeom>
        </p:spPr>
      </p:pic>
      <p:pic>
        <p:nvPicPr>
          <p:cNvPr id="7" name="Picture 6" descr="Timeline&#10;&#10;Description automatically generated with medium confidence">
            <a:extLst>
              <a:ext uri="{FF2B5EF4-FFF2-40B4-BE49-F238E27FC236}">
                <a16:creationId xmlns:a16="http://schemas.microsoft.com/office/drawing/2014/main" id="{67FB8426-B5CA-4203-A1E9-0819C9008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948" y="476572"/>
            <a:ext cx="1745899" cy="3774917"/>
          </a:xfrm>
          <a:prstGeom prst="rect">
            <a:avLst/>
          </a:prstGeom>
        </p:spPr>
      </p:pic>
      <p:pic>
        <p:nvPicPr>
          <p:cNvPr id="5" name="Content Placeholder 4" descr="A picture containing text, outdoor&#10;&#10;Description automatically generated">
            <a:extLst>
              <a:ext uri="{FF2B5EF4-FFF2-40B4-BE49-F238E27FC236}">
                <a16:creationId xmlns:a16="http://schemas.microsoft.com/office/drawing/2014/main" id="{E4C64149-AC85-4501-B973-B5D03D77526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486847" y="476573"/>
            <a:ext cx="1755335" cy="3774916"/>
          </a:xfrm>
          <a:prstGeom prst="rect">
            <a:avLst/>
          </a:prstGeom>
        </p:spPr>
      </p:pic>
      <p:cxnSp>
        <p:nvCxnSpPr>
          <p:cNvPr id="22" name="Straight Connector 21">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FF8E0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8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Widescreen</PresentationFormat>
  <Paragraphs>41</Paragraphs>
  <Slides>14</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Technology Update</vt:lpstr>
      <vt:lpstr>Front End</vt:lpstr>
      <vt:lpstr>Back End</vt:lpstr>
      <vt:lpstr>Technology Preview: Automated File Downloads</vt:lpstr>
      <vt:lpstr>Product Update</vt:lpstr>
      <vt:lpstr>Near Term Web Strategy</vt:lpstr>
      <vt:lpstr>Web App Strategies</vt:lpstr>
      <vt:lpstr>Product Preview: Keurig</vt:lpstr>
      <vt:lpstr>Product Preview: Keurig (Video)</vt:lpstr>
      <vt:lpstr>Future Product Strategy</vt:lpstr>
      <vt:lpstr>Product Preview: DataLucent Mobile App</vt:lpstr>
      <vt:lpstr>Product Preview: Gamified Mobile App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Update</dc:title>
  <dc:creator>Sgt Kellogg</dc:creator>
  <cp:lastModifiedBy>Sgt Kellogg</cp:lastModifiedBy>
  <cp:revision>23</cp:revision>
  <dcterms:created xsi:type="dcterms:W3CDTF">2021-05-03T12:36:41Z</dcterms:created>
  <dcterms:modified xsi:type="dcterms:W3CDTF">2021-06-04T11:34:02Z</dcterms:modified>
</cp:coreProperties>
</file>