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0" r:id="rId4"/>
    <p:sldId id="265" r:id="rId5"/>
    <p:sldId id="266" r:id="rId6"/>
    <p:sldId id="261" r:id="rId7"/>
    <p:sldId id="262" r:id="rId8"/>
    <p:sldId id="267" r:id="rId9"/>
    <p:sldId id="263" r:id="rId10"/>
    <p:sldId id="258" r:id="rId11"/>
    <p:sldId id="25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7056" autoAdjust="0"/>
  </p:normalViewPr>
  <p:slideViewPr>
    <p:cSldViewPr snapToGrid="0">
      <p:cViewPr varScale="1">
        <p:scale>
          <a:sx n="141" d="100"/>
          <a:sy n="141" d="100"/>
        </p:scale>
        <p:origin x="1062"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B5AB3-3B7D-4119-9E3D-DA115C553CCD}"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5558C-2647-49A8-860F-5BB6B094CF20}" type="slidenum">
              <a:rPr lang="en-US" smtClean="0"/>
              <a:t>‹#›</a:t>
            </a:fld>
            <a:endParaRPr lang="en-US"/>
          </a:p>
        </p:txBody>
      </p:sp>
    </p:spTree>
    <p:extLst>
      <p:ext uri="{BB962C8B-B14F-4D97-AF65-F5344CB8AC3E}">
        <p14:creationId xmlns:p14="http://schemas.microsoft.com/office/powerpoint/2010/main" val="292526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https://time.com/5955412/artificial-intelligence-nvidia-jensen-huang/</a:t>
            </a:r>
          </a:p>
        </p:txBody>
      </p:sp>
      <p:sp>
        <p:nvSpPr>
          <p:cNvPr id="4" name="Slide Number Placeholder 3"/>
          <p:cNvSpPr>
            <a:spLocks noGrp="1"/>
          </p:cNvSpPr>
          <p:nvPr>
            <p:ph type="sldNum" sz="quarter" idx="5"/>
          </p:nvPr>
        </p:nvSpPr>
        <p:spPr/>
        <p:txBody>
          <a:bodyPr/>
          <a:lstStyle/>
          <a:p>
            <a:fld id="{3725558C-2647-49A8-860F-5BB6B094CF20}" type="slidenum">
              <a:rPr lang="en-US" smtClean="0"/>
              <a:t>3</a:t>
            </a:fld>
            <a:endParaRPr lang="en-US"/>
          </a:p>
        </p:txBody>
      </p:sp>
    </p:spTree>
    <p:extLst>
      <p:ext uri="{BB962C8B-B14F-4D97-AF65-F5344CB8AC3E}">
        <p14:creationId xmlns:p14="http://schemas.microsoft.com/office/powerpoint/2010/main" val="371320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https://www.pocketgamer.biz/news/71547/vrchat-secures-10-million-in-funding-to-expand-team/</a:t>
            </a:r>
          </a:p>
        </p:txBody>
      </p:sp>
      <p:sp>
        <p:nvSpPr>
          <p:cNvPr id="4" name="Slide Number Placeholder 3"/>
          <p:cNvSpPr>
            <a:spLocks noGrp="1"/>
          </p:cNvSpPr>
          <p:nvPr>
            <p:ph type="sldNum" sz="quarter" idx="5"/>
          </p:nvPr>
        </p:nvSpPr>
        <p:spPr/>
        <p:txBody>
          <a:bodyPr/>
          <a:lstStyle/>
          <a:p>
            <a:fld id="{3725558C-2647-49A8-860F-5BB6B094CF20}" type="slidenum">
              <a:rPr lang="en-US" smtClean="0"/>
              <a:t>6</a:t>
            </a:fld>
            <a:endParaRPr lang="en-US"/>
          </a:p>
        </p:txBody>
      </p:sp>
    </p:spTree>
    <p:extLst>
      <p:ext uri="{BB962C8B-B14F-4D97-AF65-F5344CB8AC3E}">
        <p14:creationId xmlns:p14="http://schemas.microsoft.com/office/powerpoint/2010/main" val="376884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14E4-2231-485C-A6E0-347D28FD6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5C5C66-8434-4F0E-BC4C-110AD7E44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78567E-6233-43A6-B8DB-52175061E15A}"/>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5634F3BA-9AE0-4645-8FDD-494AB698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99835-69C0-4133-8DF8-0DF096431374}"/>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279493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1E0C-A5DE-43CA-8883-E4698C37CD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9CD7DE-981A-4423-9E43-00A01EF38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B645-3831-4F61-A7F8-F79B7E71A42B}"/>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00EAD635-475D-4DC5-826E-61678535B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8B2D2-EECB-4A87-8D55-D80E9B664196}"/>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342584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4B167-BBC2-44B7-8361-BFB44E3BDF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98F6F-0C6B-4FAA-9D6F-D5435A970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1B7B-F3F7-4753-BBCE-640D8F5F1EE5}"/>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EB527575-E15D-4370-B10A-C8035C40F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240CC-681F-4948-9FD3-515BB2476C16}"/>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428033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E085-9BF1-4EB5-9439-4F0DC0355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A544E-8D15-4C6F-A09D-4E61890DE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174BB-1D86-4874-9F8E-1A24B5723D41}"/>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C128C3C6-9726-4099-9620-2A63E3768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EC41B-A675-4141-9EED-D5B0BCC419DC}"/>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300498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0F3D-4A6F-4413-8F2E-B2496FD98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8F1EA5-9902-4BE4-B762-6BAB7CB46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BB903-AC67-4BB0-9875-3F781264731F}"/>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FABBE3B3-9954-40FD-BA25-03E3C226E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AB659-7DDD-401C-9479-632328262C39}"/>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90349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9CA3-5126-4D32-8096-DF6594BE0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992C8-FDE8-4157-8081-272658095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663220-4B27-48E0-BD4E-81EC865E2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50C2E-C2EE-4F35-BC46-1A8ACF56C708}"/>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6" name="Footer Placeholder 5">
            <a:extLst>
              <a:ext uri="{FF2B5EF4-FFF2-40B4-BE49-F238E27FC236}">
                <a16:creationId xmlns:a16="http://schemas.microsoft.com/office/drawing/2014/main" id="{A23469BD-3AA6-45B4-8445-88BBD0836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D72AD-DB03-4A64-A297-F775F7F4D041}"/>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378951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AAC1-34E9-41B0-A36B-921076FCBA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474C5F-664C-4E06-9D6A-049944E14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62C1C-F7ED-4F96-8356-B96215029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006826-11B8-4D7F-A8DF-FCCF88B1E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E378B-D6DC-4EB8-A0AF-BFE6AD875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C22182-8AFA-4F15-B2D5-A69D3FFF64E0}"/>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8" name="Footer Placeholder 7">
            <a:extLst>
              <a:ext uri="{FF2B5EF4-FFF2-40B4-BE49-F238E27FC236}">
                <a16:creationId xmlns:a16="http://schemas.microsoft.com/office/drawing/2014/main" id="{A1004801-FAC9-4ED5-8846-B766A0923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391967-8888-489D-ADA2-2ADBF19A3AD8}"/>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173056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37D6-4D12-4BBC-A411-EB56B5E060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94404-136D-42F6-AA6F-AF6D145A3B52}"/>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4" name="Footer Placeholder 3">
            <a:extLst>
              <a:ext uri="{FF2B5EF4-FFF2-40B4-BE49-F238E27FC236}">
                <a16:creationId xmlns:a16="http://schemas.microsoft.com/office/drawing/2014/main" id="{AC2709C1-8830-4AF9-A3EC-46A1B94357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125DD-1189-4F22-976D-652EE0729CC3}"/>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149536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CC14D-967E-4EF3-B352-F7DCCE40E1CF}"/>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3" name="Footer Placeholder 2">
            <a:extLst>
              <a:ext uri="{FF2B5EF4-FFF2-40B4-BE49-F238E27FC236}">
                <a16:creationId xmlns:a16="http://schemas.microsoft.com/office/drawing/2014/main" id="{5DA0C0EE-45EB-4694-AAA2-6412DBA294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E3FFF3-12BA-4781-8580-86CBCA260A40}"/>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61339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3F0B-2A30-4856-900F-7C5FEF47F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1F230-B8A2-4F2A-8865-FCE9E915E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59E5C4-DCB9-436F-A660-901E8AB17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EFB3-83CB-418B-A9C5-C2C10018DC20}"/>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6" name="Footer Placeholder 5">
            <a:extLst>
              <a:ext uri="{FF2B5EF4-FFF2-40B4-BE49-F238E27FC236}">
                <a16:creationId xmlns:a16="http://schemas.microsoft.com/office/drawing/2014/main" id="{389727E0-F6B4-4505-B7B6-3DB50471A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BD1F6-C536-484D-AFB5-655D95421642}"/>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255090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9690-6DC2-4DF6-A4E5-4218B0E73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4EF592-9378-4982-94F2-0E28927A8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4736A-DC96-4C26-9F46-E7AEC0BBA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C0C69-2EF5-4DA6-99B8-84AD8B946815}"/>
              </a:ext>
            </a:extLst>
          </p:cNvPr>
          <p:cNvSpPr>
            <a:spLocks noGrp="1"/>
          </p:cNvSpPr>
          <p:nvPr>
            <p:ph type="dt" sz="half" idx="10"/>
          </p:nvPr>
        </p:nvSpPr>
        <p:spPr/>
        <p:txBody>
          <a:bodyPr/>
          <a:lstStyle/>
          <a:p>
            <a:fld id="{DAC06BC8-88F6-42E0-9321-15C1D4D8CBE2}" type="datetimeFigureOut">
              <a:rPr lang="en-US" smtClean="0"/>
              <a:t>4/27/2021</a:t>
            </a:fld>
            <a:endParaRPr lang="en-US"/>
          </a:p>
        </p:txBody>
      </p:sp>
      <p:sp>
        <p:nvSpPr>
          <p:cNvPr id="6" name="Footer Placeholder 5">
            <a:extLst>
              <a:ext uri="{FF2B5EF4-FFF2-40B4-BE49-F238E27FC236}">
                <a16:creationId xmlns:a16="http://schemas.microsoft.com/office/drawing/2014/main" id="{66BCD7E3-0421-4AA3-BEBC-84F5568EA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7659B-E559-4203-9C8B-B6E527E7B0D0}"/>
              </a:ext>
            </a:extLst>
          </p:cNvPr>
          <p:cNvSpPr>
            <a:spLocks noGrp="1"/>
          </p:cNvSpPr>
          <p:nvPr>
            <p:ph type="sldNum" sz="quarter" idx="12"/>
          </p:nvPr>
        </p:nvSpPr>
        <p:spPr/>
        <p:txBody>
          <a:bodyPr/>
          <a:lstStyle/>
          <a:p>
            <a:fld id="{D16D13E7-21D4-42D2-857D-3CA9B647F2C6}" type="slidenum">
              <a:rPr lang="en-US" smtClean="0"/>
              <a:t>‹#›</a:t>
            </a:fld>
            <a:endParaRPr lang="en-US"/>
          </a:p>
        </p:txBody>
      </p:sp>
    </p:spTree>
    <p:extLst>
      <p:ext uri="{BB962C8B-B14F-4D97-AF65-F5344CB8AC3E}">
        <p14:creationId xmlns:p14="http://schemas.microsoft.com/office/powerpoint/2010/main" val="7217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6C0A4-F625-4B67-B452-8CDB206CD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A469F-F5F7-4D3D-9ADA-717F606DD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25FE2-8605-4BEC-848A-2013A4752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06BC8-88F6-42E0-9321-15C1D4D8CBE2}" type="datetimeFigureOut">
              <a:rPr lang="en-US" smtClean="0"/>
              <a:t>4/27/2021</a:t>
            </a:fld>
            <a:endParaRPr lang="en-US"/>
          </a:p>
        </p:txBody>
      </p:sp>
      <p:sp>
        <p:nvSpPr>
          <p:cNvPr id="5" name="Footer Placeholder 4">
            <a:extLst>
              <a:ext uri="{FF2B5EF4-FFF2-40B4-BE49-F238E27FC236}">
                <a16:creationId xmlns:a16="http://schemas.microsoft.com/office/drawing/2014/main" id="{04586188-29F2-40AE-903C-EAE7CED33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28007C-ACCA-41F3-BB93-89017CA19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D13E7-21D4-42D2-857D-3CA9B647F2C6}" type="slidenum">
              <a:rPr lang="en-US" smtClean="0"/>
              <a:t>‹#›</a:t>
            </a:fld>
            <a:endParaRPr lang="en-US"/>
          </a:p>
        </p:txBody>
      </p:sp>
    </p:spTree>
    <p:extLst>
      <p:ext uri="{BB962C8B-B14F-4D97-AF65-F5344CB8AC3E}">
        <p14:creationId xmlns:p14="http://schemas.microsoft.com/office/powerpoint/2010/main" val="112422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F031-7651-46AC-91B4-7038CE514430}"/>
              </a:ext>
            </a:extLst>
          </p:cNvPr>
          <p:cNvSpPr>
            <a:spLocks noGrp="1"/>
          </p:cNvSpPr>
          <p:nvPr>
            <p:ph type="ctrTitle"/>
          </p:nvPr>
        </p:nvSpPr>
        <p:spPr/>
        <p:txBody>
          <a:bodyPr/>
          <a:lstStyle/>
          <a:p>
            <a:r>
              <a:rPr lang="en-US" dirty="0"/>
              <a:t>The Future of Data</a:t>
            </a:r>
          </a:p>
        </p:txBody>
      </p:sp>
      <p:sp>
        <p:nvSpPr>
          <p:cNvPr id="3" name="Subtitle 2">
            <a:extLst>
              <a:ext uri="{FF2B5EF4-FFF2-40B4-BE49-F238E27FC236}">
                <a16:creationId xmlns:a16="http://schemas.microsoft.com/office/drawing/2014/main" id="{0D2FCE38-39EA-41AE-992B-BCF13DE4A27B}"/>
              </a:ext>
            </a:extLst>
          </p:cNvPr>
          <p:cNvSpPr>
            <a:spLocks noGrp="1"/>
          </p:cNvSpPr>
          <p:nvPr>
            <p:ph type="subTitle" idx="1"/>
          </p:nvPr>
        </p:nvSpPr>
        <p:spPr/>
        <p:txBody>
          <a:bodyPr/>
          <a:lstStyle/>
          <a:p>
            <a:r>
              <a:rPr lang="en-US" dirty="0"/>
              <a:t>Finding Our Place</a:t>
            </a:r>
          </a:p>
        </p:txBody>
      </p:sp>
    </p:spTree>
    <p:extLst>
      <p:ext uri="{BB962C8B-B14F-4D97-AF65-F5344CB8AC3E}">
        <p14:creationId xmlns:p14="http://schemas.microsoft.com/office/powerpoint/2010/main" val="84268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9832-09C7-414F-BF6A-EEB088EB1940}"/>
              </a:ext>
            </a:extLst>
          </p:cNvPr>
          <p:cNvSpPr>
            <a:spLocks noGrp="1"/>
          </p:cNvSpPr>
          <p:nvPr>
            <p:ph type="title"/>
          </p:nvPr>
        </p:nvSpPr>
        <p:spPr/>
        <p:txBody>
          <a:bodyPr/>
          <a:lstStyle/>
          <a:p>
            <a:r>
              <a:rPr lang="en-US" dirty="0"/>
              <a:t>Gamification Specifics</a:t>
            </a:r>
          </a:p>
        </p:txBody>
      </p:sp>
      <p:sp>
        <p:nvSpPr>
          <p:cNvPr id="3" name="Content Placeholder 2">
            <a:extLst>
              <a:ext uri="{FF2B5EF4-FFF2-40B4-BE49-F238E27FC236}">
                <a16:creationId xmlns:a16="http://schemas.microsoft.com/office/drawing/2014/main" id="{801B20D0-5301-4FE4-95B7-A06B81607F27}"/>
              </a:ext>
            </a:extLst>
          </p:cNvPr>
          <p:cNvSpPr>
            <a:spLocks noGrp="1"/>
          </p:cNvSpPr>
          <p:nvPr>
            <p:ph idx="1"/>
          </p:nvPr>
        </p:nvSpPr>
        <p:spPr/>
        <p:txBody>
          <a:bodyPr/>
          <a:lstStyle/>
          <a:p>
            <a:r>
              <a:rPr lang="en-US" dirty="0"/>
              <a:t>Review gamify.com video</a:t>
            </a:r>
          </a:p>
        </p:txBody>
      </p:sp>
    </p:spTree>
    <p:extLst>
      <p:ext uri="{BB962C8B-B14F-4D97-AF65-F5344CB8AC3E}">
        <p14:creationId xmlns:p14="http://schemas.microsoft.com/office/powerpoint/2010/main" val="147348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C802-1DAC-4E65-9C85-6676F6939026}"/>
              </a:ext>
            </a:extLst>
          </p:cNvPr>
          <p:cNvSpPr>
            <a:spLocks noGrp="1"/>
          </p:cNvSpPr>
          <p:nvPr>
            <p:ph type="title"/>
          </p:nvPr>
        </p:nvSpPr>
        <p:spPr/>
        <p:txBody>
          <a:bodyPr/>
          <a:lstStyle/>
          <a:p>
            <a:r>
              <a:rPr lang="en-US" dirty="0"/>
              <a:t>Gamification Applied</a:t>
            </a:r>
          </a:p>
        </p:txBody>
      </p:sp>
      <p:sp>
        <p:nvSpPr>
          <p:cNvPr id="3" name="Content Placeholder 2">
            <a:extLst>
              <a:ext uri="{FF2B5EF4-FFF2-40B4-BE49-F238E27FC236}">
                <a16:creationId xmlns:a16="http://schemas.microsoft.com/office/drawing/2014/main" id="{FD3D4D18-40E5-4C9C-BCAB-DF4EFDB4A58D}"/>
              </a:ext>
            </a:extLst>
          </p:cNvPr>
          <p:cNvSpPr>
            <a:spLocks noGrp="1"/>
          </p:cNvSpPr>
          <p:nvPr>
            <p:ph idx="1"/>
          </p:nvPr>
        </p:nvSpPr>
        <p:spPr/>
        <p:txBody>
          <a:bodyPr/>
          <a:lstStyle/>
          <a:p>
            <a:r>
              <a:rPr lang="en-US" dirty="0"/>
              <a:t>Show RPG/</a:t>
            </a:r>
            <a:r>
              <a:rPr lang="en-US" dirty="0" err="1"/>
              <a:t>beth</a:t>
            </a:r>
            <a:r>
              <a:rPr lang="en-US" dirty="0"/>
              <a:t> idea</a:t>
            </a:r>
          </a:p>
        </p:txBody>
      </p:sp>
    </p:spTree>
    <p:extLst>
      <p:ext uri="{BB962C8B-B14F-4D97-AF65-F5344CB8AC3E}">
        <p14:creationId xmlns:p14="http://schemas.microsoft.com/office/powerpoint/2010/main" val="6621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1FF7-FFAF-4FCB-A05A-34428EE8B94B}"/>
              </a:ext>
            </a:extLst>
          </p:cNvPr>
          <p:cNvSpPr>
            <a:spLocks noGrp="1"/>
          </p:cNvSpPr>
          <p:nvPr>
            <p:ph type="title"/>
          </p:nvPr>
        </p:nvSpPr>
        <p:spPr/>
        <p:txBody>
          <a:bodyPr/>
          <a:lstStyle/>
          <a:p>
            <a:r>
              <a:rPr lang="en-US" dirty="0"/>
              <a:t>Social Sharing/Chat Promote Use</a:t>
            </a:r>
          </a:p>
        </p:txBody>
      </p:sp>
      <p:sp>
        <p:nvSpPr>
          <p:cNvPr id="3" name="Content Placeholder 2">
            <a:extLst>
              <a:ext uri="{FF2B5EF4-FFF2-40B4-BE49-F238E27FC236}">
                <a16:creationId xmlns:a16="http://schemas.microsoft.com/office/drawing/2014/main" id="{6181B217-34E4-42D6-894E-19FD5368A775}"/>
              </a:ext>
            </a:extLst>
          </p:cNvPr>
          <p:cNvSpPr>
            <a:spLocks noGrp="1"/>
          </p:cNvSpPr>
          <p:nvPr>
            <p:ph idx="1"/>
          </p:nvPr>
        </p:nvSpPr>
        <p:spPr/>
        <p:txBody>
          <a:bodyPr/>
          <a:lstStyle/>
          <a:p>
            <a:r>
              <a:rPr lang="en-US" dirty="0"/>
              <a:t>See wired article</a:t>
            </a:r>
          </a:p>
          <a:p>
            <a:r>
              <a:rPr lang="en-US" dirty="0"/>
              <a:t>See gamify point</a:t>
            </a:r>
          </a:p>
          <a:p>
            <a:r>
              <a:rPr lang="en-US" dirty="0"/>
              <a:t>NFT: Allowing users to NFT their social media and then share that with their friends could be very powerful</a:t>
            </a:r>
          </a:p>
          <a:p>
            <a:r>
              <a:rPr lang="en-US" dirty="0"/>
              <a:t>Allow content “resharing” across networks and with new configurations</a:t>
            </a:r>
          </a:p>
        </p:txBody>
      </p:sp>
    </p:spTree>
    <p:extLst>
      <p:ext uri="{BB962C8B-B14F-4D97-AF65-F5344CB8AC3E}">
        <p14:creationId xmlns:p14="http://schemas.microsoft.com/office/powerpoint/2010/main" val="51900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0F66-D110-4041-9378-1BFC2D3604F3}"/>
              </a:ext>
            </a:extLst>
          </p:cNvPr>
          <p:cNvSpPr>
            <a:spLocks noGrp="1"/>
          </p:cNvSpPr>
          <p:nvPr>
            <p:ph type="title"/>
          </p:nvPr>
        </p:nvSpPr>
        <p:spPr/>
        <p:txBody>
          <a:bodyPr/>
          <a:lstStyle/>
          <a:p>
            <a:r>
              <a:rPr lang="en-US" dirty="0"/>
              <a:t>NFTs, Digital Goods, and “Ownership”</a:t>
            </a:r>
          </a:p>
        </p:txBody>
      </p:sp>
      <p:sp>
        <p:nvSpPr>
          <p:cNvPr id="3" name="Content Placeholder 2">
            <a:extLst>
              <a:ext uri="{FF2B5EF4-FFF2-40B4-BE49-F238E27FC236}">
                <a16:creationId xmlns:a16="http://schemas.microsoft.com/office/drawing/2014/main" id="{22566A7C-BF37-42E7-A53B-0167F6BFDB75}"/>
              </a:ext>
            </a:extLst>
          </p:cNvPr>
          <p:cNvSpPr>
            <a:spLocks noGrp="1"/>
          </p:cNvSpPr>
          <p:nvPr>
            <p:ph idx="1"/>
          </p:nvPr>
        </p:nvSpPr>
        <p:spPr/>
        <p:txBody>
          <a:bodyPr/>
          <a:lstStyle/>
          <a:p>
            <a:r>
              <a:rPr lang="en-US" dirty="0"/>
              <a:t>Gaming has already proven that digital goods can produce massive revenues</a:t>
            </a:r>
          </a:p>
          <a:p>
            <a:r>
              <a:rPr lang="en-US" dirty="0"/>
              <a:t>NFTs are now showing a tie between the real world and the material world can produce extraordinary value</a:t>
            </a:r>
          </a:p>
          <a:p>
            <a:r>
              <a:rPr lang="en-US" dirty="0"/>
              <a:t>Bottom line: The idea of ownership is adapting to digital goods, permanent ties between the digital and real worlds are becoming increasingly sought after, and these relationships can produce significant revenues (depending on one’s idea of value)</a:t>
            </a:r>
          </a:p>
        </p:txBody>
      </p:sp>
    </p:spTree>
    <p:extLst>
      <p:ext uri="{BB962C8B-B14F-4D97-AF65-F5344CB8AC3E}">
        <p14:creationId xmlns:p14="http://schemas.microsoft.com/office/powerpoint/2010/main" val="12082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9D6C-198F-4B35-AC95-95C57B5CBBD4}"/>
              </a:ext>
            </a:extLst>
          </p:cNvPr>
          <p:cNvSpPr>
            <a:spLocks noGrp="1"/>
          </p:cNvSpPr>
          <p:nvPr>
            <p:ph type="title"/>
          </p:nvPr>
        </p:nvSpPr>
        <p:spPr/>
        <p:txBody>
          <a:bodyPr/>
          <a:lstStyle/>
          <a:p>
            <a:r>
              <a:rPr lang="en-US" dirty="0"/>
              <a:t>The “Metaverse”</a:t>
            </a:r>
          </a:p>
        </p:txBody>
      </p:sp>
      <p:sp>
        <p:nvSpPr>
          <p:cNvPr id="3" name="Content Placeholder 2">
            <a:extLst>
              <a:ext uri="{FF2B5EF4-FFF2-40B4-BE49-F238E27FC236}">
                <a16:creationId xmlns:a16="http://schemas.microsoft.com/office/drawing/2014/main" id="{8B8C422C-5FDD-48D6-8D95-15F269828D94}"/>
              </a:ext>
            </a:extLst>
          </p:cNvPr>
          <p:cNvSpPr>
            <a:spLocks noGrp="1"/>
          </p:cNvSpPr>
          <p:nvPr>
            <p:ph idx="1"/>
          </p:nvPr>
        </p:nvSpPr>
        <p:spPr/>
        <p:txBody>
          <a:bodyPr>
            <a:normAutofit/>
          </a:bodyPr>
          <a:lstStyle/>
          <a:p>
            <a:r>
              <a:rPr lang="en-US" dirty="0"/>
              <a:t>Nvidia CEO: the metaverse</a:t>
            </a:r>
          </a:p>
          <a:p>
            <a:pPr lvl="1"/>
            <a:r>
              <a:rPr lang="en-US" dirty="0"/>
              <a:t>AI consumes it for production of metaverses</a:t>
            </a:r>
          </a:p>
          <a:p>
            <a:r>
              <a:rPr lang="en-US" dirty="0"/>
              <a:t>Other example: Minecraft library</a:t>
            </a:r>
          </a:p>
          <a:p>
            <a:endParaRPr lang="en-US" dirty="0"/>
          </a:p>
          <a:p>
            <a:pPr marL="0" indent="0">
              <a:buNone/>
            </a:pPr>
            <a:r>
              <a:rPr lang="en-US" dirty="0"/>
              <a:t>“In the future, the digital world or the virtual world will be thousands of times bigger than the physical world. There will be a new </a:t>
            </a:r>
            <a:r>
              <a:rPr lang="en-US" dirty="0" err="1"/>
              <a:t>New</a:t>
            </a:r>
            <a:r>
              <a:rPr lang="en-US" dirty="0"/>
              <a:t> York City. There’ll be a new Shanghai. Every single factory and every single building will have a digital twin that will simulate and track the physical version of it. Always.” - Jensen Huang, CEO of Nvidia</a:t>
            </a:r>
          </a:p>
        </p:txBody>
      </p:sp>
    </p:spTree>
    <p:extLst>
      <p:ext uri="{BB962C8B-B14F-4D97-AF65-F5344CB8AC3E}">
        <p14:creationId xmlns:p14="http://schemas.microsoft.com/office/powerpoint/2010/main" val="213809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1939-3CDC-4271-8DA1-A38D7FA07E77}"/>
              </a:ext>
            </a:extLst>
          </p:cNvPr>
          <p:cNvSpPr>
            <a:spLocks noGrp="1"/>
          </p:cNvSpPr>
          <p:nvPr>
            <p:ph type="title"/>
          </p:nvPr>
        </p:nvSpPr>
        <p:spPr/>
        <p:txBody>
          <a:bodyPr/>
          <a:lstStyle/>
          <a:p>
            <a:r>
              <a:rPr lang="en-US" dirty="0"/>
              <a:t>Data Powers </a:t>
            </a:r>
            <a:r>
              <a:rPr lang="en-US" dirty="0" err="1"/>
              <a:t>Altverses</a:t>
            </a:r>
            <a:r>
              <a:rPr lang="en-US" dirty="0"/>
              <a:t> </a:t>
            </a:r>
          </a:p>
        </p:txBody>
      </p:sp>
      <p:sp>
        <p:nvSpPr>
          <p:cNvPr id="3" name="Content Placeholder 2">
            <a:extLst>
              <a:ext uri="{FF2B5EF4-FFF2-40B4-BE49-F238E27FC236}">
                <a16:creationId xmlns:a16="http://schemas.microsoft.com/office/drawing/2014/main" id="{5E78FA5F-998D-42A4-BACF-03521E725CC7}"/>
              </a:ext>
            </a:extLst>
          </p:cNvPr>
          <p:cNvSpPr>
            <a:spLocks noGrp="1"/>
          </p:cNvSpPr>
          <p:nvPr>
            <p:ph idx="1"/>
          </p:nvPr>
        </p:nvSpPr>
        <p:spPr/>
        <p:txBody>
          <a:bodyPr/>
          <a:lstStyle/>
          <a:p>
            <a:r>
              <a:rPr lang="en-US" dirty="0"/>
              <a:t>Data will become the key ingredient towards growing digital </a:t>
            </a:r>
            <a:r>
              <a:rPr lang="en-US" dirty="0" err="1"/>
              <a:t>altverses</a:t>
            </a:r>
            <a:endParaRPr lang="en-US" dirty="0"/>
          </a:p>
          <a:p>
            <a:pPr lvl="1"/>
            <a:r>
              <a:rPr lang="en-US" dirty="0"/>
              <a:t>To create everyone’s “digital twin” they will need means to bring themselves into those universes</a:t>
            </a:r>
          </a:p>
          <a:p>
            <a:endParaRPr lang="en-US" dirty="0"/>
          </a:p>
        </p:txBody>
      </p:sp>
    </p:spTree>
    <p:extLst>
      <p:ext uri="{BB962C8B-B14F-4D97-AF65-F5344CB8AC3E}">
        <p14:creationId xmlns:p14="http://schemas.microsoft.com/office/powerpoint/2010/main" val="50817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E6B-1523-48DB-8294-CA1BD39BA254}"/>
              </a:ext>
            </a:extLst>
          </p:cNvPr>
          <p:cNvSpPr>
            <a:spLocks noGrp="1"/>
          </p:cNvSpPr>
          <p:nvPr>
            <p:ph type="title"/>
          </p:nvPr>
        </p:nvSpPr>
        <p:spPr/>
        <p:txBody>
          <a:bodyPr/>
          <a:lstStyle/>
          <a:p>
            <a:r>
              <a:rPr lang="en-US" dirty="0"/>
              <a:t>Data Powers Marketplaces</a:t>
            </a:r>
          </a:p>
        </p:txBody>
      </p:sp>
      <p:sp>
        <p:nvSpPr>
          <p:cNvPr id="3" name="Content Placeholder 2">
            <a:extLst>
              <a:ext uri="{FF2B5EF4-FFF2-40B4-BE49-F238E27FC236}">
                <a16:creationId xmlns:a16="http://schemas.microsoft.com/office/drawing/2014/main" id="{4C609138-FFB8-485E-B22D-BB0681E44FCD}"/>
              </a:ext>
            </a:extLst>
          </p:cNvPr>
          <p:cNvSpPr>
            <a:spLocks noGrp="1"/>
          </p:cNvSpPr>
          <p:nvPr>
            <p:ph idx="1"/>
          </p:nvPr>
        </p:nvSpPr>
        <p:spPr/>
        <p:txBody>
          <a:bodyPr/>
          <a:lstStyle/>
          <a:p>
            <a:r>
              <a:rPr lang="en-US" dirty="0"/>
              <a:t>Data As Good and Currency</a:t>
            </a:r>
          </a:p>
          <a:p>
            <a:r>
              <a:rPr lang="en-US" dirty="0"/>
              <a:t>Marketplaces will be established for brokering data when it becomes the dominant currency and good</a:t>
            </a:r>
          </a:p>
          <a:p>
            <a:pPr lvl="1"/>
            <a:r>
              <a:rPr lang="en-US" dirty="0"/>
              <a:t>This currently happens in steam</a:t>
            </a:r>
          </a:p>
          <a:p>
            <a:endParaRPr lang="en-US" dirty="0"/>
          </a:p>
        </p:txBody>
      </p:sp>
    </p:spTree>
    <p:extLst>
      <p:ext uri="{BB962C8B-B14F-4D97-AF65-F5344CB8AC3E}">
        <p14:creationId xmlns:p14="http://schemas.microsoft.com/office/powerpoint/2010/main" val="28567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D772-2FB7-4100-9F10-1A2DD0F1939C}"/>
              </a:ext>
            </a:extLst>
          </p:cNvPr>
          <p:cNvSpPr>
            <a:spLocks noGrp="1"/>
          </p:cNvSpPr>
          <p:nvPr>
            <p:ph type="title"/>
          </p:nvPr>
        </p:nvSpPr>
        <p:spPr/>
        <p:txBody>
          <a:bodyPr/>
          <a:lstStyle/>
          <a:p>
            <a:r>
              <a:rPr lang="en-US" dirty="0"/>
              <a:t>Marketing and Brands in the Metaverse</a:t>
            </a:r>
          </a:p>
        </p:txBody>
      </p:sp>
      <p:sp>
        <p:nvSpPr>
          <p:cNvPr id="3" name="Content Placeholder 2">
            <a:extLst>
              <a:ext uri="{FF2B5EF4-FFF2-40B4-BE49-F238E27FC236}">
                <a16:creationId xmlns:a16="http://schemas.microsoft.com/office/drawing/2014/main" id="{66EB10EB-9FEB-4C7D-A555-6092D8DD01A0}"/>
              </a:ext>
            </a:extLst>
          </p:cNvPr>
          <p:cNvSpPr>
            <a:spLocks noGrp="1"/>
          </p:cNvSpPr>
          <p:nvPr>
            <p:ph idx="1"/>
          </p:nvPr>
        </p:nvSpPr>
        <p:spPr/>
        <p:txBody>
          <a:bodyPr/>
          <a:lstStyle/>
          <a:p>
            <a:r>
              <a:rPr lang="en-US" dirty="0"/>
              <a:t>Show Tesla in Fortnite</a:t>
            </a:r>
          </a:p>
          <a:p>
            <a:r>
              <a:rPr lang="en-US" dirty="0"/>
              <a:t>VR Chat scored $10m in funding 2 years ago</a:t>
            </a:r>
          </a:p>
        </p:txBody>
      </p:sp>
    </p:spTree>
    <p:extLst>
      <p:ext uri="{BB962C8B-B14F-4D97-AF65-F5344CB8AC3E}">
        <p14:creationId xmlns:p14="http://schemas.microsoft.com/office/powerpoint/2010/main" val="138171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23A4-37DD-4F53-83B1-516BA074702A}"/>
              </a:ext>
            </a:extLst>
          </p:cNvPr>
          <p:cNvSpPr>
            <a:spLocks noGrp="1"/>
          </p:cNvSpPr>
          <p:nvPr>
            <p:ph type="title"/>
          </p:nvPr>
        </p:nvSpPr>
        <p:spPr/>
        <p:txBody>
          <a:bodyPr/>
          <a:lstStyle/>
          <a:p>
            <a:r>
              <a:rPr lang="en-US" dirty="0"/>
              <a:t>Our Place in the Data Future</a:t>
            </a:r>
          </a:p>
        </p:txBody>
      </p:sp>
      <p:sp>
        <p:nvSpPr>
          <p:cNvPr id="3" name="Content Placeholder 2">
            <a:extLst>
              <a:ext uri="{FF2B5EF4-FFF2-40B4-BE49-F238E27FC236}">
                <a16:creationId xmlns:a16="http://schemas.microsoft.com/office/drawing/2014/main" id="{D2CFCFB7-3708-4411-8F38-888EA90E94E4}"/>
              </a:ext>
            </a:extLst>
          </p:cNvPr>
          <p:cNvSpPr>
            <a:spLocks noGrp="1"/>
          </p:cNvSpPr>
          <p:nvPr>
            <p:ph idx="1"/>
          </p:nvPr>
        </p:nvSpPr>
        <p:spPr/>
        <p:txBody>
          <a:bodyPr/>
          <a:lstStyle/>
          <a:p>
            <a:pPr marL="0" indent="0">
              <a:buNone/>
            </a:pPr>
            <a:r>
              <a:rPr lang="en-US" dirty="0"/>
              <a:t>How does this affect </a:t>
            </a:r>
            <a:r>
              <a:rPr lang="en-US" dirty="0" err="1"/>
              <a:t>Datalucent</a:t>
            </a:r>
            <a:r>
              <a:rPr lang="en-US" dirty="0"/>
              <a:t>?</a:t>
            </a:r>
          </a:p>
          <a:p>
            <a:pPr lvl="1"/>
            <a:r>
              <a:rPr lang="en-US" dirty="0"/>
              <a:t>We are on the first step towards bringing the potential of gaming and data together: aka the bleeding edge of gaming</a:t>
            </a:r>
          </a:p>
          <a:p>
            <a:r>
              <a:rPr lang="en-US" dirty="0"/>
              <a:t>Creating value from data will become as essential to the metaverse as banking is to the real universe</a:t>
            </a:r>
          </a:p>
          <a:p>
            <a:r>
              <a:rPr lang="en-US" dirty="0"/>
              <a:t>INTEGRATING THE NETWORK</a:t>
            </a:r>
          </a:p>
          <a:p>
            <a:pPr lvl="1"/>
            <a:r>
              <a:rPr lang="en-US" dirty="0"/>
              <a:t>Regenerate proofs that these people say who they say they are</a:t>
            </a:r>
          </a:p>
          <a:p>
            <a:r>
              <a:rPr lang="en-US" dirty="0"/>
              <a:t>Your digital exhaust is more unique than your fingerprint</a:t>
            </a:r>
          </a:p>
        </p:txBody>
      </p:sp>
    </p:spTree>
    <p:extLst>
      <p:ext uri="{BB962C8B-B14F-4D97-AF65-F5344CB8AC3E}">
        <p14:creationId xmlns:p14="http://schemas.microsoft.com/office/powerpoint/2010/main" val="258273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195F-DDC5-45FB-824A-815A0125D0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3B41CD-230E-46D5-9EFC-D3ED3A4C22AF}"/>
              </a:ext>
            </a:extLst>
          </p:cNvPr>
          <p:cNvSpPr>
            <a:spLocks noGrp="1"/>
          </p:cNvSpPr>
          <p:nvPr>
            <p:ph idx="1"/>
          </p:nvPr>
        </p:nvSpPr>
        <p:spPr/>
        <p:txBody>
          <a:bodyPr/>
          <a:lstStyle/>
          <a:p>
            <a:pPr marL="0" indent="0">
              <a:buNone/>
            </a:pPr>
            <a:r>
              <a:rPr lang="en-US" dirty="0"/>
              <a:t>Step 1: Come to DL and upload your data from at least 2 networks</a:t>
            </a:r>
          </a:p>
          <a:p>
            <a:pPr marL="0" indent="0">
              <a:buNone/>
            </a:pPr>
            <a:r>
              <a:rPr lang="en-US" dirty="0"/>
              <a:t>Step 2: Proof Processing – ID Cards – Data selling license</a:t>
            </a:r>
          </a:p>
          <a:p>
            <a:pPr marL="0" indent="0">
              <a:buNone/>
            </a:pPr>
            <a:r>
              <a:rPr lang="en-US" dirty="0"/>
              <a:t>Step 3: they can tie their identity to a marketplace – killer app</a:t>
            </a:r>
          </a:p>
          <a:p>
            <a:pPr marL="0" indent="0">
              <a:buNone/>
            </a:pPr>
            <a:r>
              <a:rPr lang="en-US" dirty="0"/>
              <a:t>Step 4: they can take their ID and their CASH and go to another platform and spend that cash</a:t>
            </a:r>
          </a:p>
          <a:p>
            <a:pPr marL="0" indent="0">
              <a:buNone/>
            </a:pPr>
            <a:r>
              <a:rPr lang="en-US" dirty="0"/>
              <a:t>Step 5: Can we sell NFTs to people for stuff </a:t>
            </a:r>
            <a:r>
              <a:rPr lang="en-US"/>
              <a:t>they already own?</a:t>
            </a:r>
            <a:endParaRPr lang="en-US" dirty="0"/>
          </a:p>
        </p:txBody>
      </p:sp>
    </p:spTree>
    <p:extLst>
      <p:ext uri="{BB962C8B-B14F-4D97-AF65-F5344CB8AC3E}">
        <p14:creationId xmlns:p14="http://schemas.microsoft.com/office/powerpoint/2010/main" val="407100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8BA-B3BE-4689-A5D2-AA90C5C40CC0}"/>
              </a:ext>
            </a:extLst>
          </p:cNvPr>
          <p:cNvSpPr>
            <a:spLocks noGrp="1"/>
          </p:cNvSpPr>
          <p:nvPr>
            <p:ph type="ctrTitle"/>
          </p:nvPr>
        </p:nvSpPr>
        <p:spPr/>
        <p:txBody>
          <a:bodyPr/>
          <a:lstStyle/>
          <a:p>
            <a:r>
              <a:rPr lang="en-US" dirty="0"/>
              <a:t>Future of Product</a:t>
            </a:r>
          </a:p>
        </p:txBody>
      </p:sp>
      <p:sp>
        <p:nvSpPr>
          <p:cNvPr id="3" name="Subtitle 2">
            <a:extLst>
              <a:ext uri="{FF2B5EF4-FFF2-40B4-BE49-F238E27FC236}">
                <a16:creationId xmlns:a16="http://schemas.microsoft.com/office/drawing/2014/main" id="{E063F963-CE71-4EE6-A5FB-2278684A6B57}"/>
              </a:ext>
            </a:extLst>
          </p:cNvPr>
          <p:cNvSpPr>
            <a:spLocks noGrp="1"/>
          </p:cNvSpPr>
          <p:nvPr>
            <p:ph type="subTitle" idx="1"/>
          </p:nvPr>
        </p:nvSpPr>
        <p:spPr/>
        <p:txBody>
          <a:bodyPr/>
          <a:lstStyle/>
          <a:p>
            <a:r>
              <a:rPr lang="en-US" dirty="0"/>
              <a:t>At </a:t>
            </a:r>
            <a:r>
              <a:rPr lang="en-US" dirty="0" err="1"/>
              <a:t>Datalucent</a:t>
            </a:r>
            <a:endParaRPr lang="en-US" dirty="0"/>
          </a:p>
        </p:txBody>
      </p:sp>
    </p:spTree>
    <p:extLst>
      <p:ext uri="{BB962C8B-B14F-4D97-AF65-F5344CB8AC3E}">
        <p14:creationId xmlns:p14="http://schemas.microsoft.com/office/powerpoint/2010/main" val="191237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495</Words>
  <Application>Microsoft Office PowerPoint</Application>
  <PresentationFormat>Widescreen</PresentationFormat>
  <Paragraphs>49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Future of Data</vt:lpstr>
      <vt:lpstr>NFTs, Digital Goods, and “Ownership”</vt:lpstr>
      <vt:lpstr>The “Metaverse”</vt:lpstr>
      <vt:lpstr>Data Powers Altverses </vt:lpstr>
      <vt:lpstr>Data Powers Marketplaces</vt:lpstr>
      <vt:lpstr>Marketing and Brands in the Metaverse</vt:lpstr>
      <vt:lpstr>Our Place in the Data Future</vt:lpstr>
      <vt:lpstr>PowerPoint Presentation</vt:lpstr>
      <vt:lpstr>Future of Product</vt:lpstr>
      <vt:lpstr>Gamification Specifics</vt:lpstr>
      <vt:lpstr>Gamification Applied</vt:lpstr>
      <vt:lpstr>Social Sharing/Chat Promote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Product Ideas</dc:title>
  <dc:creator>Sgt Kellogg</dc:creator>
  <cp:lastModifiedBy>Sgt Kellogg</cp:lastModifiedBy>
  <cp:revision>14</cp:revision>
  <dcterms:created xsi:type="dcterms:W3CDTF">2021-04-16T17:37:55Z</dcterms:created>
  <dcterms:modified xsi:type="dcterms:W3CDTF">2021-04-27T18:10:35Z</dcterms:modified>
</cp:coreProperties>
</file>