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nny Garcia" initials="JG" lastIdx="2" clrIdx="0">
    <p:extLst>
      <p:ext uri="{19B8F6BF-5375-455C-9EA6-DF929625EA0E}">
        <p15:presenceInfo xmlns:p15="http://schemas.microsoft.com/office/powerpoint/2012/main" userId="de7d22acbd7eab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4660"/>
  </p:normalViewPr>
  <p:slideViewPr>
    <p:cSldViewPr snapToGrid="0">
      <p:cViewPr varScale="1">
        <p:scale>
          <a:sx n="154" d="100"/>
          <a:sy n="154" d="100"/>
        </p:scale>
        <p:origin x="58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NASCAR Panel</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Group A</c:v>
                </c:pt>
                <c:pt idx="1">
                  <c:v>Group B</c:v>
                </c:pt>
                <c:pt idx="2">
                  <c:v>Group C</c:v>
                </c:pt>
              </c:strCache>
            </c:strRef>
          </c:cat>
          <c:val>
            <c:numRef>
              <c:f>Sheet1!$B$2:$B$5</c:f>
              <c:numCache>
                <c:formatCode>0%</c:formatCode>
                <c:ptCount val="4"/>
                <c:pt idx="0">
                  <c:v>0.19</c:v>
                </c:pt>
                <c:pt idx="1">
                  <c:v>0.28000000000000003</c:v>
                </c:pt>
                <c:pt idx="2">
                  <c:v>0.53</c:v>
                </c:pt>
              </c:numCache>
            </c:numRef>
          </c:val>
          <c:extLst>
            <c:ext xmlns:c16="http://schemas.microsoft.com/office/drawing/2014/chart" uri="{C3380CC4-5D6E-409C-BE32-E72D297353CC}">
              <c16:uniqueId val="{00000000-7E90-4139-BE51-B2B62E9A3E3A}"/>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855FBB-C533-4F63-83D4-0D3ECC989DEE}" type="datetimeFigureOut">
              <a:rPr lang="en-US" smtClean="0"/>
              <a:t>5/12/2020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3C99D-3A03-4596-A2A5-9F1152253CD2}" type="slidenum">
              <a:rPr lang="en-US" smtClean="0"/>
              <a:t>‹#›</a:t>
            </a:fld>
            <a:endParaRPr lang="en-US" dirty="0"/>
          </a:p>
        </p:txBody>
      </p:sp>
    </p:spTree>
    <p:extLst>
      <p:ext uri="{BB962C8B-B14F-4D97-AF65-F5344CB8AC3E}">
        <p14:creationId xmlns:p14="http://schemas.microsoft.com/office/powerpoint/2010/main" val="21755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Source: https://www.foxsports.com/nascar/story/enascar-iracing-pro-invitational-homestead-miami-speedway-denny-hamlin-dale-earnhardt-jr-032220#</a:t>
            </a:r>
          </a:p>
        </p:txBody>
      </p:sp>
      <p:sp>
        <p:nvSpPr>
          <p:cNvPr id="4" name="Slide Number Placeholder 3"/>
          <p:cNvSpPr>
            <a:spLocks noGrp="1"/>
          </p:cNvSpPr>
          <p:nvPr>
            <p:ph type="sldNum" sz="quarter" idx="5"/>
          </p:nvPr>
        </p:nvSpPr>
        <p:spPr/>
        <p:txBody>
          <a:bodyPr/>
          <a:lstStyle/>
          <a:p>
            <a:fld id="{1923C99D-3A03-4596-A2A5-9F1152253CD2}" type="slidenum">
              <a:rPr lang="en-US" smtClean="0"/>
              <a:t>3</a:t>
            </a:fld>
            <a:endParaRPr lang="en-US" dirty="0"/>
          </a:p>
        </p:txBody>
      </p:sp>
    </p:spTree>
    <p:extLst>
      <p:ext uri="{BB962C8B-B14F-4D97-AF65-F5344CB8AC3E}">
        <p14:creationId xmlns:p14="http://schemas.microsoft.com/office/powerpoint/2010/main" val="2017791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2AB4E-6FE7-4D0A-9726-2D3AEAC38F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021CAF-2A76-4F67-9C2B-B01450DE7E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1A3088-7721-4490-BAA7-FE9FB6412B6B}"/>
              </a:ext>
            </a:extLst>
          </p:cNvPr>
          <p:cNvSpPr>
            <a:spLocks noGrp="1"/>
          </p:cNvSpPr>
          <p:nvPr>
            <p:ph type="dt" sz="half" idx="10"/>
          </p:nvPr>
        </p:nvSpPr>
        <p:spPr/>
        <p:txBody>
          <a:bodyPr/>
          <a:lstStyle/>
          <a:p>
            <a:fld id="{03419125-2F82-4728-9347-D019B63B9E5F}" type="datetimeFigureOut">
              <a:rPr lang="en-US" smtClean="0"/>
              <a:t>5/12/2020</a:t>
            </a:fld>
            <a:endParaRPr lang="en-US" dirty="0"/>
          </a:p>
        </p:txBody>
      </p:sp>
      <p:sp>
        <p:nvSpPr>
          <p:cNvPr id="5" name="Footer Placeholder 4">
            <a:extLst>
              <a:ext uri="{FF2B5EF4-FFF2-40B4-BE49-F238E27FC236}">
                <a16:creationId xmlns:a16="http://schemas.microsoft.com/office/drawing/2014/main" id="{74C977A2-D591-411F-8118-D44070C456E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711BC0-FE64-4C8A-A5CF-23080C830BED}"/>
              </a:ext>
            </a:extLst>
          </p:cNvPr>
          <p:cNvSpPr>
            <a:spLocks noGrp="1"/>
          </p:cNvSpPr>
          <p:nvPr>
            <p:ph type="sldNum" sz="quarter" idx="12"/>
          </p:nvPr>
        </p:nvSpPr>
        <p:spPr/>
        <p:txBody>
          <a:bodyPr/>
          <a:lstStyle/>
          <a:p>
            <a:fld id="{84B86A0A-C58B-4D2D-AE9C-BD21B486F081}" type="slidenum">
              <a:rPr lang="en-US" smtClean="0"/>
              <a:t>‹#›</a:t>
            </a:fld>
            <a:endParaRPr lang="en-US" dirty="0"/>
          </a:p>
        </p:txBody>
      </p:sp>
    </p:spTree>
    <p:extLst>
      <p:ext uri="{BB962C8B-B14F-4D97-AF65-F5344CB8AC3E}">
        <p14:creationId xmlns:p14="http://schemas.microsoft.com/office/powerpoint/2010/main" val="547981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712E7-6AEB-4110-9D72-AB29403E0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A1B533-8CA0-47DE-9897-BF1CC32E0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6B89F5-E3EE-42EA-8C29-9947217003F1}"/>
              </a:ext>
            </a:extLst>
          </p:cNvPr>
          <p:cNvSpPr>
            <a:spLocks noGrp="1"/>
          </p:cNvSpPr>
          <p:nvPr>
            <p:ph type="dt" sz="half" idx="10"/>
          </p:nvPr>
        </p:nvSpPr>
        <p:spPr/>
        <p:txBody>
          <a:bodyPr/>
          <a:lstStyle/>
          <a:p>
            <a:fld id="{03419125-2F82-4728-9347-D019B63B9E5F}" type="datetimeFigureOut">
              <a:rPr lang="en-US" smtClean="0"/>
              <a:t>5/12/2020</a:t>
            </a:fld>
            <a:endParaRPr lang="en-US" dirty="0"/>
          </a:p>
        </p:txBody>
      </p:sp>
      <p:sp>
        <p:nvSpPr>
          <p:cNvPr id="5" name="Footer Placeholder 4">
            <a:extLst>
              <a:ext uri="{FF2B5EF4-FFF2-40B4-BE49-F238E27FC236}">
                <a16:creationId xmlns:a16="http://schemas.microsoft.com/office/drawing/2014/main" id="{CF750616-E161-4D2C-AEFA-03FE1AB876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CE7BC8-74F9-451C-BF55-71F72D7F45EB}"/>
              </a:ext>
            </a:extLst>
          </p:cNvPr>
          <p:cNvSpPr>
            <a:spLocks noGrp="1"/>
          </p:cNvSpPr>
          <p:nvPr>
            <p:ph type="sldNum" sz="quarter" idx="12"/>
          </p:nvPr>
        </p:nvSpPr>
        <p:spPr/>
        <p:txBody>
          <a:bodyPr/>
          <a:lstStyle/>
          <a:p>
            <a:fld id="{84B86A0A-C58B-4D2D-AE9C-BD21B486F081}" type="slidenum">
              <a:rPr lang="en-US" smtClean="0"/>
              <a:t>‹#›</a:t>
            </a:fld>
            <a:endParaRPr lang="en-US" dirty="0"/>
          </a:p>
        </p:txBody>
      </p:sp>
    </p:spTree>
    <p:extLst>
      <p:ext uri="{BB962C8B-B14F-4D97-AF65-F5344CB8AC3E}">
        <p14:creationId xmlns:p14="http://schemas.microsoft.com/office/powerpoint/2010/main" val="176040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10335C-C2C3-4AA4-8AE3-59B7835EF3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536F77-B049-4457-9417-20555D9E88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E48412-F8D7-42BD-B404-83212C4D7DC8}"/>
              </a:ext>
            </a:extLst>
          </p:cNvPr>
          <p:cNvSpPr>
            <a:spLocks noGrp="1"/>
          </p:cNvSpPr>
          <p:nvPr>
            <p:ph type="dt" sz="half" idx="10"/>
          </p:nvPr>
        </p:nvSpPr>
        <p:spPr/>
        <p:txBody>
          <a:bodyPr/>
          <a:lstStyle/>
          <a:p>
            <a:fld id="{03419125-2F82-4728-9347-D019B63B9E5F}" type="datetimeFigureOut">
              <a:rPr lang="en-US" smtClean="0"/>
              <a:t>5/12/2020</a:t>
            </a:fld>
            <a:endParaRPr lang="en-US" dirty="0"/>
          </a:p>
        </p:txBody>
      </p:sp>
      <p:sp>
        <p:nvSpPr>
          <p:cNvPr id="5" name="Footer Placeholder 4">
            <a:extLst>
              <a:ext uri="{FF2B5EF4-FFF2-40B4-BE49-F238E27FC236}">
                <a16:creationId xmlns:a16="http://schemas.microsoft.com/office/drawing/2014/main" id="{84FA772E-8767-4D2B-B850-D26DAC552A5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34ACAF-2757-4D35-AC1C-E73C84FAD4EC}"/>
              </a:ext>
            </a:extLst>
          </p:cNvPr>
          <p:cNvSpPr>
            <a:spLocks noGrp="1"/>
          </p:cNvSpPr>
          <p:nvPr>
            <p:ph type="sldNum" sz="quarter" idx="12"/>
          </p:nvPr>
        </p:nvSpPr>
        <p:spPr/>
        <p:txBody>
          <a:bodyPr/>
          <a:lstStyle/>
          <a:p>
            <a:fld id="{84B86A0A-C58B-4D2D-AE9C-BD21B486F081}" type="slidenum">
              <a:rPr lang="en-US" smtClean="0"/>
              <a:t>‹#›</a:t>
            </a:fld>
            <a:endParaRPr lang="en-US" dirty="0"/>
          </a:p>
        </p:txBody>
      </p:sp>
    </p:spTree>
    <p:extLst>
      <p:ext uri="{BB962C8B-B14F-4D97-AF65-F5344CB8AC3E}">
        <p14:creationId xmlns:p14="http://schemas.microsoft.com/office/powerpoint/2010/main" val="459708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748C-8567-4D1A-9ED3-5441932B40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4F1175-A0A6-4C9A-B905-668CC45DF8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0836E-EEF3-4BCC-8F35-BB6602EB008D}"/>
              </a:ext>
            </a:extLst>
          </p:cNvPr>
          <p:cNvSpPr>
            <a:spLocks noGrp="1"/>
          </p:cNvSpPr>
          <p:nvPr>
            <p:ph type="dt" sz="half" idx="10"/>
          </p:nvPr>
        </p:nvSpPr>
        <p:spPr/>
        <p:txBody>
          <a:bodyPr/>
          <a:lstStyle/>
          <a:p>
            <a:fld id="{03419125-2F82-4728-9347-D019B63B9E5F}" type="datetimeFigureOut">
              <a:rPr lang="en-US" smtClean="0"/>
              <a:t>5/12/2020</a:t>
            </a:fld>
            <a:endParaRPr lang="en-US" dirty="0"/>
          </a:p>
        </p:txBody>
      </p:sp>
      <p:sp>
        <p:nvSpPr>
          <p:cNvPr id="5" name="Footer Placeholder 4">
            <a:extLst>
              <a:ext uri="{FF2B5EF4-FFF2-40B4-BE49-F238E27FC236}">
                <a16:creationId xmlns:a16="http://schemas.microsoft.com/office/drawing/2014/main" id="{FDFB89B2-16DA-459F-8B1B-4FF1E5F513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EF9535A-D1A8-4088-87AE-B839E148BDFD}"/>
              </a:ext>
            </a:extLst>
          </p:cNvPr>
          <p:cNvSpPr>
            <a:spLocks noGrp="1"/>
          </p:cNvSpPr>
          <p:nvPr>
            <p:ph type="sldNum" sz="quarter" idx="12"/>
          </p:nvPr>
        </p:nvSpPr>
        <p:spPr/>
        <p:txBody>
          <a:bodyPr/>
          <a:lstStyle/>
          <a:p>
            <a:fld id="{84B86A0A-C58B-4D2D-AE9C-BD21B486F081}" type="slidenum">
              <a:rPr lang="en-US" smtClean="0"/>
              <a:t>‹#›</a:t>
            </a:fld>
            <a:endParaRPr lang="en-US" dirty="0"/>
          </a:p>
        </p:txBody>
      </p:sp>
    </p:spTree>
    <p:extLst>
      <p:ext uri="{BB962C8B-B14F-4D97-AF65-F5344CB8AC3E}">
        <p14:creationId xmlns:p14="http://schemas.microsoft.com/office/powerpoint/2010/main" val="3684947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2D7FE-A265-4D8A-9A6F-D035D99739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4E39CF-FBF1-40BD-BE43-FFE00ABAE5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7FAEA7-ABDD-48C4-B32A-5A1D8039A298}"/>
              </a:ext>
            </a:extLst>
          </p:cNvPr>
          <p:cNvSpPr>
            <a:spLocks noGrp="1"/>
          </p:cNvSpPr>
          <p:nvPr>
            <p:ph type="dt" sz="half" idx="10"/>
          </p:nvPr>
        </p:nvSpPr>
        <p:spPr/>
        <p:txBody>
          <a:bodyPr/>
          <a:lstStyle/>
          <a:p>
            <a:fld id="{03419125-2F82-4728-9347-D019B63B9E5F}" type="datetimeFigureOut">
              <a:rPr lang="en-US" smtClean="0"/>
              <a:t>5/12/2020</a:t>
            </a:fld>
            <a:endParaRPr lang="en-US" dirty="0"/>
          </a:p>
        </p:txBody>
      </p:sp>
      <p:sp>
        <p:nvSpPr>
          <p:cNvPr id="5" name="Footer Placeholder 4">
            <a:extLst>
              <a:ext uri="{FF2B5EF4-FFF2-40B4-BE49-F238E27FC236}">
                <a16:creationId xmlns:a16="http://schemas.microsoft.com/office/drawing/2014/main" id="{F2B98F04-A008-4478-A0BD-B2B6C1B2EF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017C91-3D30-49BE-BAF3-9E8EF7C04203}"/>
              </a:ext>
            </a:extLst>
          </p:cNvPr>
          <p:cNvSpPr>
            <a:spLocks noGrp="1"/>
          </p:cNvSpPr>
          <p:nvPr>
            <p:ph type="sldNum" sz="quarter" idx="12"/>
          </p:nvPr>
        </p:nvSpPr>
        <p:spPr/>
        <p:txBody>
          <a:bodyPr/>
          <a:lstStyle/>
          <a:p>
            <a:fld id="{84B86A0A-C58B-4D2D-AE9C-BD21B486F081}" type="slidenum">
              <a:rPr lang="en-US" smtClean="0"/>
              <a:t>‹#›</a:t>
            </a:fld>
            <a:endParaRPr lang="en-US" dirty="0"/>
          </a:p>
        </p:txBody>
      </p:sp>
    </p:spTree>
    <p:extLst>
      <p:ext uri="{BB962C8B-B14F-4D97-AF65-F5344CB8AC3E}">
        <p14:creationId xmlns:p14="http://schemas.microsoft.com/office/powerpoint/2010/main" val="3956828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AB8D4-684B-431D-8CEB-F2F32C3B89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692361-2E4B-451D-AE2D-6EF708C820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561F29-BA27-497F-8790-6063B0B320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1D9AC7-4E23-4FF4-B0D9-0DCA8F300BB6}"/>
              </a:ext>
            </a:extLst>
          </p:cNvPr>
          <p:cNvSpPr>
            <a:spLocks noGrp="1"/>
          </p:cNvSpPr>
          <p:nvPr>
            <p:ph type="dt" sz="half" idx="10"/>
          </p:nvPr>
        </p:nvSpPr>
        <p:spPr/>
        <p:txBody>
          <a:bodyPr/>
          <a:lstStyle/>
          <a:p>
            <a:fld id="{03419125-2F82-4728-9347-D019B63B9E5F}" type="datetimeFigureOut">
              <a:rPr lang="en-US" smtClean="0"/>
              <a:t>5/12/2020</a:t>
            </a:fld>
            <a:endParaRPr lang="en-US" dirty="0"/>
          </a:p>
        </p:txBody>
      </p:sp>
      <p:sp>
        <p:nvSpPr>
          <p:cNvPr id="6" name="Footer Placeholder 5">
            <a:extLst>
              <a:ext uri="{FF2B5EF4-FFF2-40B4-BE49-F238E27FC236}">
                <a16:creationId xmlns:a16="http://schemas.microsoft.com/office/drawing/2014/main" id="{8F7F7602-AF77-49F8-84F1-974DABE4FA8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F15A30-B9F4-49DC-8917-3A319B4D6591}"/>
              </a:ext>
            </a:extLst>
          </p:cNvPr>
          <p:cNvSpPr>
            <a:spLocks noGrp="1"/>
          </p:cNvSpPr>
          <p:nvPr>
            <p:ph type="sldNum" sz="quarter" idx="12"/>
          </p:nvPr>
        </p:nvSpPr>
        <p:spPr/>
        <p:txBody>
          <a:bodyPr/>
          <a:lstStyle/>
          <a:p>
            <a:fld id="{84B86A0A-C58B-4D2D-AE9C-BD21B486F081}" type="slidenum">
              <a:rPr lang="en-US" smtClean="0"/>
              <a:t>‹#›</a:t>
            </a:fld>
            <a:endParaRPr lang="en-US" dirty="0"/>
          </a:p>
        </p:txBody>
      </p:sp>
    </p:spTree>
    <p:extLst>
      <p:ext uri="{BB962C8B-B14F-4D97-AF65-F5344CB8AC3E}">
        <p14:creationId xmlns:p14="http://schemas.microsoft.com/office/powerpoint/2010/main" val="3902591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7A57-DBF1-41E6-9A30-9E0E8D94C8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18AC17-43CF-452E-9444-5654ED4A2D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152302-3498-4C9E-ABBF-8DC7DB3910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81AA10-7847-4E9F-A00D-EE1BA3497F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052F41-98ED-42C2-81CE-A3764D6D53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C2D24D-46C7-4BA7-A5DF-0D543DF48437}"/>
              </a:ext>
            </a:extLst>
          </p:cNvPr>
          <p:cNvSpPr>
            <a:spLocks noGrp="1"/>
          </p:cNvSpPr>
          <p:nvPr>
            <p:ph type="dt" sz="half" idx="10"/>
          </p:nvPr>
        </p:nvSpPr>
        <p:spPr/>
        <p:txBody>
          <a:bodyPr/>
          <a:lstStyle/>
          <a:p>
            <a:fld id="{03419125-2F82-4728-9347-D019B63B9E5F}" type="datetimeFigureOut">
              <a:rPr lang="en-US" smtClean="0"/>
              <a:t>5/12/2020</a:t>
            </a:fld>
            <a:endParaRPr lang="en-US" dirty="0"/>
          </a:p>
        </p:txBody>
      </p:sp>
      <p:sp>
        <p:nvSpPr>
          <p:cNvPr id="8" name="Footer Placeholder 7">
            <a:extLst>
              <a:ext uri="{FF2B5EF4-FFF2-40B4-BE49-F238E27FC236}">
                <a16:creationId xmlns:a16="http://schemas.microsoft.com/office/drawing/2014/main" id="{5C8E87ED-F4DA-4AD2-8AC9-12CF41E5536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98FD4CC-B9B6-4CA5-B3F9-0A66D1FFAB6D}"/>
              </a:ext>
            </a:extLst>
          </p:cNvPr>
          <p:cNvSpPr>
            <a:spLocks noGrp="1"/>
          </p:cNvSpPr>
          <p:nvPr>
            <p:ph type="sldNum" sz="quarter" idx="12"/>
          </p:nvPr>
        </p:nvSpPr>
        <p:spPr/>
        <p:txBody>
          <a:bodyPr/>
          <a:lstStyle/>
          <a:p>
            <a:fld id="{84B86A0A-C58B-4D2D-AE9C-BD21B486F081}" type="slidenum">
              <a:rPr lang="en-US" smtClean="0"/>
              <a:t>‹#›</a:t>
            </a:fld>
            <a:endParaRPr lang="en-US" dirty="0"/>
          </a:p>
        </p:txBody>
      </p:sp>
    </p:spTree>
    <p:extLst>
      <p:ext uri="{BB962C8B-B14F-4D97-AF65-F5344CB8AC3E}">
        <p14:creationId xmlns:p14="http://schemas.microsoft.com/office/powerpoint/2010/main" val="324109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B652D-BB88-4C26-A0A9-6C29D138CC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B9756C-DE8D-48D8-930C-D6F0025A0635}"/>
              </a:ext>
            </a:extLst>
          </p:cNvPr>
          <p:cNvSpPr>
            <a:spLocks noGrp="1"/>
          </p:cNvSpPr>
          <p:nvPr>
            <p:ph type="dt" sz="half" idx="10"/>
          </p:nvPr>
        </p:nvSpPr>
        <p:spPr/>
        <p:txBody>
          <a:bodyPr/>
          <a:lstStyle/>
          <a:p>
            <a:fld id="{03419125-2F82-4728-9347-D019B63B9E5F}" type="datetimeFigureOut">
              <a:rPr lang="en-US" smtClean="0"/>
              <a:t>5/12/2020</a:t>
            </a:fld>
            <a:endParaRPr lang="en-US" dirty="0"/>
          </a:p>
        </p:txBody>
      </p:sp>
      <p:sp>
        <p:nvSpPr>
          <p:cNvPr id="4" name="Footer Placeholder 3">
            <a:extLst>
              <a:ext uri="{FF2B5EF4-FFF2-40B4-BE49-F238E27FC236}">
                <a16:creationId xmlns:a16="http://schemas.microsoft.com/office/drawing/2014/main" id="{F05DBFAF-8008-43E7-ACB4-E558EDA596C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8539745-24FF-42FA-8A33-C29242DBD835}"/>
              </a:ext>
            </a:extLst>
          </p:cNvPr>
          <p:cNvSpPr>
            <a:spLocks noGrp="1"/>
          </p:cNvSpPr>
          <p:nvPr>
            <p:ph type="sldNum" sz="quarter" idx="12"/>
          </p:nvPr>
        </p:nvSpPr>
        <p:spPr/>
        <p:txBody>
          <a:bodyPr/>
          <a:lstStyle/>
          <a:p>
            <a:fld id="{84B86A0A-C58B-4D2D-AE9C-BD21B486F081}" type="slidenum">
              <a:rPr lang="en-US" smtClean="0"/>
              <a:t>‹#›</a:t>
            </a:fld>
            <a:endParaRPr lang="en-US" dirty="0"/>
          </a:p>
        </p:txBody>
      </p:sp>
    </p:spTree>
    <p:extLst>
      <p:ext uri="{BB962C8B-B14F-4D97-AF65-F5344CB8AC3E}">
        <p14:creationId xmlns:p14="http://schemas.microsoft.com/office/powerpoint/2010/main" val="2947519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A84CAD-7448-443F-85BD-74389D6E22EE}"/>
              </a:ext>
            </a:extLst>
          </p:cNvPr>
          <p:cNvSpPr>
            <a:spLocks noGrp="1"/>
          </p:cNvSpPr>
          <p:nvPr>
            <p:ph type="dt" sz="half" idx="10"/>
          </p:nvPr>
        </p:nvSpPr>
        <p:spPr/>
        <p:txBody>
          <a:bodyPr/>
          <a:lstStyle/>
          <a:p>
            <a:fld id="{03419125-2F82-4728-9347-D019B63B9E5F}" type="datetimeFigureOut">
              <a:rPr lang="en-US" smtClean="0"/>
              <a:t>5/12/2020</a:t>
            </a:fld>
            <a:endParaRPr lang="en-US" dirty="0"/>
          </a:p>
        </p:txBody>
      </p:sp>
      <p:sp>
        <p:nvSpPr>
          <p:cNvPr id="3" name="Footer Placeholder 2">
            <a:extLst>
              <a:ext uri="{FF2B5EF4-FFF2-40B4-BE49-F238E27FC236}">
                <a16:creationId xmlns:a16="http://schemas.microsoft.com/office/drawing/2014/main" id="{515951C7-D0B4-4B45-9F3F-249666AFE94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480F02F-CF02-4EEA-AC1D-C065ECA302F1}"/>
              </a:ext>
            </a:extLst>
          </p:cNvPr>
          <p:cNvSpPr>
            <a:spLocks noGrp="1"/>
          </p:cNvSpPr>
          <p:nvPr>
            <p:ph type="sldNum" sz="quarter" idx="12"/>
          </p:nvPr>
        </p:nvSpPr>
        <p:spPr/>
        <p:txBody>
          <a:bodyPr/>
          <a:lstStyle/>
          <a:p>
            <a:fld id="{84B86A0A-C58B-4D2D-AE9C-BD21B486F081}" type="slidenum">
              <a:rPr lang="en-US" smtClean="0"/>
              <a:t>‹#›</a:t>
            </a:fld>
            <a:endParaRPr lang="en-US" dirty="0"/>
          </a:p>
        </p:txBody>
      </p:sp>
    </p:spTree>
    <p:extLst>
      <p:ext uri="{BB962C8B-B14F-4D97-AF65-F5344CB8AC3E}">
        <p14:creationId xmlns:p14="http://schemas.microsoft.com/office/powerpoint/2010/main" val="304965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66097-0CB2-422A-8CD8-8D50DDC295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000486-0371-4F4E-8D75-1184D5E5AD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E89D75-C171-4B30-B28C-1D4FE7FFF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197F02-ED68-4AAB-8A2B-18F98DE0A904}"/>
              </a:ext>
            </a:extLst>
          </p:cNvPr>
          <p:cNvSpPr>
            <a:spLocks noGrp="1"/>
          </p:cNvSpPr>
          <p:nvPr>
            <p:ph type="dt" sz="half" idx="10"/>
          </p:nvPr>
        </p:nvSpPr>
        <p:spPr/>
        <p:txBody>
          <a:bodyPr/>
          <a:lstStyle/>
          <a:p>
            <a:fld id="{03419125-2F82-4728-9347-D019B63B9E5F}" type="datetimeFigureOut">
              <a:rPr lang="en-US" smtClean="0"/>
              <a:t>5/12/2020</a:t>
            </a:fld>
            <a:endParaRPr lang="en-US" dirty="0"/>
          </a:p>
        </p:txBody>
      </p:sp>
      <p:sp>
        <p:nvSpPr>
          <p:cNvPr id="6" name="Footer Placeholder 5">
            <a:extLst>
              <a:ext uri="{FF2B5EF4-FFF2-40B4-BE49-F238E27FC236}">
                <a16:creationId xmlns:a16="http://schemas.microsoft.com/office/drawing/2014/main" id="{ECCA21EA-83E8-4411-BC0A-09F915EF6A4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BD332C-9A8E-41F3-8FFD-03899B273429}"/>
              </a:ext>
            </a:extLst>
          </p:cNvPr>
          <p:cNvSpPr>
            <a:spLocks noGrp="1"/>
          </p:cNvSpPr>
          <p:nvPr>
            <p:ph type="sldNum" sz="quarter" idx="12"/>
          </p:nvPr>
        </p:nvSpPr>
        <p:spPr/>
        <p:txBody>
          <a:bodyPr/>
          <a:lstStyle/>
          <a:p>
            <a:fld id="{84B86A0A-C58B-4D2D-AE9C-BD21B486F081}" type="slidenum">
              <a:rPr lang="en-US" smtClean="0"/>
              <a:t>‹#›</a:t>
            </a:fld>
            <a:endParaRPr lang="en-US" dirty="0"/>
          </a:p>
        </p:txBody>
      </p:sp>
    </p:spTree>
    <p:extLst>
      <p:ext uri="{BB962C8B-B14F-4D97-AF65-F5344CB8AC3E}">
        <p14:creationId xmlns:p14="http://schemas.microsoft.com/office/powerpoint/2010/main" val="312299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580B-62E5-415E-AEF2-49F75ADD5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1443C2-E453-4CFC-921C-170F9A867E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B18778A-DC4C-4026-826E-18D2C17F4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CCD7CC-1619-4D25-91CC-2A07A68101E8}"/>
              </a:ext>
            </a:extLst>
          </p:cNvPr>
          <p:cNvSpPr>
            <a:spLocks noGrp="1"/>
          </p:cNvSpPr>
          <p:nvPr>
            <p:ph type="dt" sz="half" idx="10"/>
          </p:nvPr>
        </p:nvSpPr>
        <p:spPr/>
        <p:txBody>
          <a:bodyPr/>
          <a:lstStyle/>
          <a:p>
            <a:fld id="{03419125-2F82-4728-9347-D019B63B9E5F}" type="datetimeFigureOut">
              <a:rPr lang="en-US" smtClean="0"/>
              <a:t>5/12/2020</a:t>
            </a:fld>
            <a:endParaRPr lang="en-US" dirty="0"/>
          </a:p>
        </p:txBody>
      </p:sp>
      <p:sp>
        <p:nvSpPr>
          <p:cNvPr id="6" name="Footer Placeholder 5">
            <a:extLst>
              <a:ext uri="{FF2B5EF4-FFF2-40B4-BE49-F238E27FC236}">
                <a16:creationId xmlns:a16="http://schemas.microsoft.com/office/drawing/2014/main" id="{127E709C-922C-42C5-8D8E-416C0CC2B07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9CCC82A-48BA-4697-BEC7-684D7D904C6C}"/>
              </a:ext>
            </a:extLst>
          </p:cNvPr>
          <p:cNvSpPr>
            <a:spLocks noGrp="1"/>
          </p:cNvSpPr>
          <p:nvPr>
            <p:ph type="sldNum" sz="quarter" idx="12"/>
          </p:nvPr>
        </p:nvSpPr>
        <p:spPr/>
        <p:txBody>
          <a:bodyPr/>
          <a:lstStyle/>
          <a:p>
            <a:fld id="{84B86A0A-C58B-4D2D-AE9C-BD21B486F081}" type="slidenum">
              <a:rPr lang="en-US" smtClean="0"/>
              <a:t>‹#›</a:t>
            </a:fld>
            <a:endParaRPr lang="en-US" dirty="0"/>
          </a:p>
        </p:txBody>
      </p:sp>
    </p:spTree>
    <p:extLst>
      <p:ext uri="{BB962C8B-B14F-4D97-AF65-F5344CB8AC3E}">
        <p14:creationId xmlns:p14="http://schemas.microsoft.com/office/powerpoint/2010/main" val="3906600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AC27EB-EE0E-4551-B551-1411D5550F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BE2499-D34E-47B0-977B-4477BE93A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D25689-CBE4-4D39-91F6-BEE1F9EEC4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419125-2F82-4728-9347-D019B63B9E5F}" type="datetimeFigureOut">
              <a:rPr lang="en-US" smtClean="0"/>
              <a:t>5/12/2020</a:t>
            </a:fld>
            <a:endParaRPr lang="en-US" dirty="0"/>
          </a:p>
        </p:txBody>
      </p:sp>
      <p:sp>
        <p:nvSpPr>
          <p:cNvPr id="5" name="Footer Placeholder 4">
            <a:extLst>
              <a:ext uri="{FF2B5EF4-FFF2-40B4-BE49-F238E27FC236}">
                <a16:creationId xmlns:a16="http://schemas.microsoft.com/office/drawing/2014/main" id="{2DC8377E-725D-4AE5-948F-FF725A2DD5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E5BC5C5-4085-4FFA-89ED-9938D56A26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B86A0A-C58B-4D2D-AE9C-BD21B486F081}" type="slidenum">
              <a:rPr lang="en-US" smtClean="0"/>
              <a:t>‹#›</a:t>
            </a:fld>
            <a:endParaRPr lang="en-US" dirty="0"/>
          </a:p>
        </p:txBody>
      </p:sp>
    </p:spTree>
    <p:extLst>
      <p:ext uri="{BB962C8B-B14F-4D97-AF65-F5344CB8AC3E}">
        <p14:creationId xmlns:p14="http://schemas.microsoft.com/office/powerpoint/2010/main" val="1543441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DC2C5-6511-4D36-B2FC-FBE3468D83A4}"/>
              </a:ext>
            </a:extLst>
          </p:cNvPr>
          <p:cNvSpPr>
            <a:spLocks noGrp="1"/>
          </p:cNvSpPr>
          <p:nvPr>
            <p:ph type="ctrTitle"/>
          </p:nvPr>
        </p:nvSpPr>
        <p:spPr/>
        <p:txBody>
          <a:bodyPr/>
          <a:lstStyle/>
          <a:p>
            <a:r>
              <a:rPr lang="en-US" dirty="0"/>
              <a:t>NASCAR Esports</a:t>
            </a:r>
          </a:p>
        </p:txBody>
      </p:sp>
      <p:sp>
        <p:nvSpPr>
          <p:cNvPr id="3" name="Subtitle 2">
            <a:extLst>
              <a:ext uri="{FF2B5EF4-FFF2-40B4-BE49-F238E27FC236}">
                <a16:creationId xmlns:a16="http://schemas.microsoft.com/office/drawing/2014/main" id="{042CB467-28BF-4EA5-9A47-2908CF7A772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62368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D39B5-B001-4B7C-A74D-F2FE578C87C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E07E4A9-90FF-4517-8C02-C15BC0F5FBD5}"/>
              </a:ext>
            </a:extLst>
          </p:cNvPr>
          <p:cNvSpPr>
            <a:spLocks noGrp="1"/>
          </p:cNvSpPr>
          <p:nvPr>
            <p:ph idx="1"/>
          </p:nvPr>
        </p:nvSpPr>
        <p:spPr/>
        <p:txBody>
          <a:bodyPr>
            <a:normAutofit/>
          </a:bodyPr>
          <a:lstStyle/>
          <a:p>
            <a:pPr marL="0" indent="0">
              <a:buNone/>
            </a:pPr>
            <a:r>
              <a:rPr lang="en-US" dirty="0"/>
              <a:t>eNASCAR is setting records for esports events. How can our data help answer these questions:</a:t>
            </a:r>
          </a:p>
          <a:p>
            <a:r>
              <a:rPr lang="en-US" dirty="0"/>
              <a:t>How many of these viewers are NEW to NASCAR (i.e. incremental to the NASCAR base)?</a:t>
            </a:r>
          </a:p>
          <a:p>
            <a:r>
              <a:rPr lang="en-US" dirty="0"/>
              <a:t>Are they younger?</a:t>
            </a:r>
          </a:p>
          <a:p>
            <a:r>
              <a:rPr lang="en-US" dirty="0"/>
              <a:t>Do they also play NASCAR games online?</a:t>
            </a:r>
          </a:p>
          <a:p>
            <a:r>
              <a:rPr lang="en-US" dirty="0"/>
              <a:t>What percentage of them will watch actual NASCAR?</a:t>
            </a:r>
          </a:p>
        </p:txBody>
      </p:sp>
    </p:spTree>
    <p:extLst>
      <p:ext uri="{BB962C8B-B14F-4D97-AF65-F5344CB8AC3E}">
        <p14:creationId xmlns:p14="http://schemas.microsoft.com/office/powerpoint/2010/main" val="3152057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273D5-9DED-4EF9-8152-FFB766113CF0}"/>
              </a:ext>
            </a:extLst>
          </p:cNvPr>
          <p:cNvSpPr>
            <a:spLocks noGrp="1"/>
          </p:cNvSpPr>
          <p:nvPr>
            <p:ph type="title"/>
          </p:nvPr>
        </p:nvSpPr>
        <p:spPr/>
        <p:txBody>
          <a:bodyPr>
            <a:normAutofit fontScale="90000"/>
          </a:bodyPr>
          <a:lstStyle/>
          <a:p>
            <a:r>
              <a:rPr lang="en-US" sz="3600" dirty="0"/>
              <a:t>Q: How many of these viewers are NEW to NASCAR (i.e. incremental to the NASCAR base)?</a:t>
            </a:r>
            <a:br>
              <a:rPr lang="en-US" dirty="0"/>
            </a:br>
            <a:endParaRPr lang="en-US" dirty="0"/>
          </a:p>
        </p:txBody>
      </p:sp>
      <p:sp>
        <p:nvSpPr>
          <p:cNvPr id="4" name="Rectangle 3">
            <a:extLst>
              <a:ext uri="{FF2B5EF4-FFF2-40B4-BE49-F238E27FC236}">
                <a16:creationId xmlns:a16="http://schemas.microsoft.com/office/drawing/2014/main" id="{E715A37E-D759-4EEF-A6B5-3CDE5A8FB336}"/>
              </a:ext>
            </a:extLst>
          </p:cNvPr>
          <p:cNvSpPr/>
          <p:nvPr/>
        </p:nvSpPr>
        <p:spPr>
          <a:xfrm>
            <a:off x="7708302" y="3883231"/>
            <a:ext cx="3832436" cy="2326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“Garrett Smithley was streaming his </a:t>
            </a:r>
          </a:p>
          <a:p>
            <a:pPr algn="ctr"/>
            <a:r>
              <a:rPr lang="en-US" dirty="0"/>
              <a:t>in-car on his Twitch account and he had nearly 4,000 viewers, according to the viewership number posted. His previous largest viewership numbers </a:t>
            </a:r>
          </a:p>
          <a:p>
            <a:pPr algn="ctr"/>
            <a:r>
              <a:rPr lang="en-US" dirty="0"/>
              <a:t>was in practice races the day prior and it was 350 viewers.”</a:t>
            </a:r>
          </a:p>
        </p:txBody>
      </p:sp>
      <p:sp>
        <p:nvSpPr>
          <p:cNvPr id="6" name="Content Placeholder 5">
            <a:extLst>
              <a:ext uri="{FF2B5EF4-FFF2-40B4-BE49-F238E27FC236}">
                <a16:creationId xmlns:a16="http://schemas.microsoft.com/office/drawing/2014/main" id="{3930D458-57DE-420B-B05E-E181F24263DB}"/>
              </a:ext>
            </a:extLst>
          </p:cNvPr>
          <p:cNvSpPr>
            <a:spLocks noGrp="1"/>
          </p:cNvSpPr>
          <p:nvPr>
            <p:ph idx="1"/>
          </p:nvPr>
        </p:nvSpPr>
        <p:spPr>
          <a:xfrm>
            <a:off x="857639" y="1387152"/>
            <a:ext cx="11120352" cy="1551360"/>
          </a:xfrm>
        </p:spPr>
        <p:txBody>
          <a:bodyPr>
            <a:normAutofit/>
          </a:bodyPr>
          <a:lstStyle/>
          <a:p>
            <a:pPr marL="0" indent="0">
              <a:buNone/>
            </a:pPr>
            <a:r>
              <a:rPr lang="en-US" sz="2000" dirty="0"/>
              <a:t>A: Nielsen is in the pole position when it comes to measuring TV viewership, but they lack Datalucent’s granularity. Because our data iterates over time, we know </a:t>
            </a:r>
            <a:r>
              <a:rPr lang="en-US" sz="2000" b="1" i="1" dirty="0"/>
              <a:t>when</a:t>
            </a:r>
            <a:r>
              <a:rPr lang="en-US" sz="2000" dirty="0"/>
              <a:t> individuals interact with eNASCAR/NASCAR content, which individuals were fans previously, and which ones have just become fans. We can also see other places where audience growth is occurring. In this example, Mark went from not being a NASCAR fan, to being an eNASCAR fan, to then becoming a full NASCAR fan:</a:t>
            </a:r>
          </a:p>
          <a:p>
            <a:pPr marL="0" indent="0">
              <a:buNone/>
            </a:pPr>
            <a:endParaRPr lang="en-US" sz="2000" dirty="0"/>
          </a:p>
        </p:txBody>
      </p:sp>
      <p:sp>
        <p:nvSpPr>
          <p:cNvPr id="12" name="Oval 11">
            <a:extLst>
              <a:ext uri="{FF2B5EF4-FFF2-40B4-BE49-F238E27FC236}">
                <a16:creationId xmlns:a16="http://schemas.microsoft.com/office/drawing/2014/main" id="{99E89AF7-A1A4-40A6-8DB3-37A95EC4E5E8}"/>
              </a:ext>
            </a:extLst>
          </p:cNvPr>
          <p:cNvSpPr/>
          <p:nvPr/>
        </p:nvSpPr>
        <p:spPr>
          <a:xfrm>
            <a:off x="2037758" y="5354343"/>
            <a:ext cx="1417636" cy="14176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eNASCAR Twitch Channel</a:t>
            </a:r>
          </a:p>
        </p:txBody>
      </p:sp>
      <p:sp>
        <p:nvSpPr>
          <p:cNvPr id="14" name="Oval 13">
            <a:extLst>
              <a:ext uri="{FF2B5EF4-FFF2-40B4-BE49-F238E27FC236}">
                <a16:creationId xmlns:a16="http://schemas.microsoft.com/office/drawing/2014/main" id="{61BD4362-6658-4535-8888-BAA73C3E8E4E}"/>
              </a:ext>
            </a:extLst>
          </p:cNvPr>
          <p:cNvSpPr/>
          <p:nvPr/>
        </p:nvSpPr>
        <p:spPr>
          <a:xfrm>
            <a:off x="3455394" y="3538603"/>
            <a:ext cx="1417636" cy="14176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eNASCAR Esports Game</a:t>
            </a:r>
          </a:p>
        </p:txBody>
      </p:sp>
      <p:sp>
        <p:nvSpPr>
          <p:cNvPr id="15" name="Oval 14">
            <a:extLst>
              <a:ext uri="{FF2B5EF4-FFF2-40B4-BE49-F238E27FC236}">
                <a16:creationId xmlns:a16="http://schemas.microsoft.com/office/drawing/2014/main" id="{8BA241D9-3A07-401C-84F7-99CC640FCC53}"/>
              </a:ext>
            </a:extLst>
          </p:cNvPr>
          <p:cNvSpPr/>
          <p:nvPr/>
        </p:nvSpPr>
        <p:spPr>
          <a:xfrm>
            <a:off x="4873030" y="5221634"/>
            <a:ext cx="1417636" cy="14176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NASCAR</a:t>
            </a:r>
          </a:p>
          <a:p>
            <a:pPr algn="ctr"/>
            <a:r>
              <a:rPr lang="en-US" sz="1600" dirty="0"/>
              <a:t>on Fox Sports 1</a:t>
            </a:r>
          </a:p>
        </p:txBody>
      </p:sp>
      <p:sp>
        <p:nvSpPr>
          <p:cNvPr id="17" name="Oval 16">
            <a:extLst>
              <a:ext uri="{FF2B5EF4-FFF2-40B4-BE49-F238E27FC236}">
                <a16:creationId xmlns:a16="http://schemas.microsoft.com/office/drawing/2014/main" id="{27E98790-5F6A-4AEF-AA7A-91D4ECBF0D84}"/>
              </a:ext>
            </a:extLst>
          </p:cNvPr>
          <p:cNvSpPr/>
          <p:nvPr/>
        </p:nvSpPr>
        <p:spPr>
          <a:xfrm>
            <a:off x="940209" y="3538603"/>
            <a:ext cx="1417636" cy="141763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Mark</a:t>
            </a:r>
          </a:p>
        </p:txBody>
      </p:sp>
      <p:cxnSp>
        <p:nvCxnSpPr>
          <p:cNvPr id="20" name="Straight Arrow Connector 19">
            <a:extLst>
              <a:ext uri="{FF2B5EF4-FFF2-40B4-BE49-F238E27FC236}">
                <a16:creationId xmlns:a16="http://schemas.microsoft.com/office/drawing/2014/main" id="{DEBA63AB-8E7E-42D7-9769-9CB84700C9BB}"/>
              </a:ext>
            </a:extLst>
          </p:cNvPr>
          <p:cNvCxnSpPr>
            <a:cxnSpLocks/>
            <a:endCxn id="12" idx="1"/>
          </p:cNvCxnSpPr>
          <p:nvPr/>
        </p:nvCxnSpPr>
        <p:spPr>
          <a:xfrm>
            <a:off x="1934573" y="4870709"/>
            <a:ext cx="310793" cy="6912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18DB290-667E-4EB2-8CBC-31C051B8ABC5}"/>
              </a:ext>
            </a:extLst>
          </p:cNvPr>
          <p:cNvSpPr txBox="1"/>
          <p:nvPr/>
        </p:nvSpPr>
        <p:spPr>
          <a:xfrm>
            <a:off x="2083897" y="4944318"/>
            <a:ext cx="1028759" cy="307777"/>
          </a:xfrm>
          <a:prstGeom prst="rect">
            <a:avLst/>
          </a:prstGeom>
          <a:noFill/>
        </p:spPr>
        <p:txBody>
          <a:bodyPr wrap="square" rtlCol="0">
            <a:spAutoFit/>
          </a:bodyPr>
          <a:lstStyle/>
          <a:p>
            <a:r>
              <a:rPr lang="en-US" sz="1400" dirty="0">
                <a:solidFill>
                  <a:schemeClr val="accent1"/>
                </a:solidFill>
              </a:rPr>
              <a:t>Subscribes</a:t>
            </a:r>
            <a:endParaRPr lang="en-US" dirty="0">
              <a:solidFill>
                <a:schemeClr val="accent1"/>
              </a:solidFill>
            </a:endParaRPr>
          </a:p>
        </p:txBody>
      </p:sp>
      <p:cxnSp>
        <p:nvCxnSpPr>
          <p:cNvPr id="24" name="Straight Arrow Connector 23">
            <a:extLst>
              <a:ext uri="{FF2B5EF4-FFF2-40B4-BE49-F238E27FC236}">
                <a16:creationId xmlns:a16="http://schemas.microsoft.com/office/drawing/2014/main" id="{242CEACA-2339-49BE-8898-BDBBBDBF4BB1}"/>
              </a:ext>
            </a:extLst>
          </p:cNvPr>
          <p:cNvCxnSpPr>
            <a:cxnSpLocks/>
          </p:cNvCxnSpPr>
          <p:nvPr/>
        </p:nvCxnSpPr>
        <p:spPr>
          <a:xfrm flipV="1">
            <a:off x="3270102" y="4870709"/>
            <a:ext cx="530481" cy="6912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23D371D-DBBC-4E7C-A5F9-909357D24409}"/>
              </a:ext>
            </a:extLst>
          </p:cNvPr>
          <p:cNvSpPr txBox="1"/>
          <p:nvPr/>
        </p:nvSpPr>
        <p:spPr>
          <a:xfrm>
            <a:off x="3558579" y="5046566"/>
            <a:ext cx="1028759" cy="307777"/>
          </a:xfrm>
          <a:prstGeom prst="rect">
            <a:avLst/>
          </a:prstGeom>
          <a:noFill/>
        </p:spPr>
        <p:txBody>
          <a:bodyPr wrap="square" rtlCol="0">
            <a:spAutoFit/>
          </a:bodyPr>
          <a:lstStyle/>
          <a:p>
            <a:r>
              <a:rPr lang="en-US" sz="1400" dirty="0">
                <a:solidFill>
                  <a:schemeClr val="accent1"/>
                </a:solidFill>
              </a:rPr>
              <a:t>Purchases</a:t>
            </a:r>
            <a:endParaRPr lang="en-US" dirty="0">
              <a:solidFill>
                <a:schemeClr val="accent1"/>
              </a:solidFill>
            </a:endParaRPr>
          </a:p>
        </p:txBody>
      </p:sp>
      <p:cxnSp>
        <p:nvCxnSpPr>
          <p:cNvPr id="28" name="Straight Arrow Connector 27">
            <a:extLst>
              <a:ext uri="{FF2B5EF4-FFF2-40B4-BE49-F238E27FC236}">
                <a16:creationId xmlns:a16="http://schemas.microsoft.com/office/drawing/2014/main" id="{08FA9718-4422-4FF5-B1A2-0CC2611DAD39}"/>
              </a:ext>
            </a:extLst>
          </p:cNvPr>
          <p:cNvCxnSpPr>
            <a:cxnSpLocks/>
            <a:endCxn id="15" idx="1"/>
          </p:cNvCxnSpPr>
          <p:nvPr/>
        </p:nvCxnSpPr>
        <p:spPr>
          <a:xfrm>
            <a:off x="4607789" y="4809670"/>
            <a:ext cx="472849" cy="6195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8704BFF-C647-4B68-B011-FF9C24E380FD}"/>
              </a:ext>
            </a:extLst>
          </p:cNvPr>
          <p:cNvSpPr txBox="1"/>
          <p:nvPr/>
        </p:nvSpPr>
        <p:spPr>
          <a:xfrm>
            <a:off x="4873030" y="4802350"/>
            <a:ext cx="2058960" cy="307777"/>
          </a:xfrm>
          <a:prstGeom prst="rect">
            <a:avLst/>
          </a:prstGeom>
          <a:noFill/>
        </p:spPr>
        <p:txBody>
          <a:bodyPr wrap="square" rtlCol="0">
            <a:spAutoFit/>
          </a:bodyPr>
          <a:lstStyle/>
          <a:p>
            <a:r>
              <a:rPr lang="en-US" sz="1400" dirty="0">
                <a:solidFill>
                  <a:schemeClr val="accent1"/>
                </a:solidFill>
              </a:rPr>
              <a:t>Follows Twitter Account</a:t>
            </a:r>
            <a:endParaRPr lang="en-US" dirty="0">
              <a:solidFill>
                <a:schemeClr val="accent1"/>
              </a:solidFill>
            </a:endParaRPr>
          </a:p>
        </p:txBody>
      </p:sp>
      <p:sp>
        <p:nvSpPr>
          <p:cNvPr id="32" name="Content Placeholder 5">
            <a:extLst>
              <a:ext uri="{FF2B5EF4-FFF2-40B4-BE49-F238E27FC236}">
                <a16:creationId xmlns:a16="http://schemas.microsoft.com/office/drawing/2014/main" id="{FC2608DD-D221-4AC5-AFF5-E21EB45DF504}"/>
              </a:ext>
            </a:extLst>
          </p:cNvPr>
          <p:cNvSpPr txBox="1">
            <a:spLocks/>
          </p:cNvSpPr>
          <p:nvPr/>
        </p:nvSpPr>
        <p:spPr>
          <a:xfrm>
            <a:off x="8068779" y="4311225"/>
            <a:ext cx="3765442" cy="19247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33" name="Arrow: Right 32">
            <a:extLst>
              <a:ext uri="{FF2B5EF4-FFF2-40B4-BE49-F238E27FC236}">
                <a16:creationId xmlns:a16="http://schemas.microsoft.com/office/drawing/2014/main" id="{44D52BBE-2251-4A82-B9B2-073734EBE13E}"/>
              </a:ext>
            </a:extLst>
          </p:cNvPr>
          <p:cNvSpPr/>
          <p:nvPr/>
        </p:nvSpPr>
        <p:spPr>
          <a:xfrm>
            <a:off x="940209" y="3220529"/>
            <a:ext cx="6065693" cy="30777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Time</a:t>
            </a:r>
          </a:p>
        </p:txBody>
      </p:sp>
      <p:sp>
        <p:nvSpPr>
          <p:cNvPr id="34" name="TextBox 33">
            <a:extLst>
              <a:ext uri="{FF2B5EF4-FFF2-40B4-BE49-F238E27FC236}">
                <a16:creationId xmlns:a16="http://schemas.microsoft.com/office/drawing/2014/main" id="{02262DA2-9D27-4BC3-A465-D7EED628200D}"/>
              </a:ext>
            </a:extLst>
          </p:cNvPr>
          <p:cNvSpPr txBox="1"/>
          <p:nvPr/>
        </p:nvSpPr>
        <p:spPr>
          <a:xfrm>
            <a:off x="1131215" y="2987699"/>
            <a:ext cx="906543" cy="307777"/>
          </a:xfrm>
          <a:prstGeom prst="rect">
            <a:avLst/>
          </a:prstGeom>
          <a:noFill/>
        </p:spPr>
        <p:txBody>
          <a:bodyPr wrap="square" rtlCol="0">
            <a:spAutoFit/>
          </a:bodyPr>
          <a:lstStyle/>
          <a:p>
            <a:pPr algn="ctr"/>
            <a:r>
              <a:rPr lang="en-US" sz="1400" b="1" dirty="0">
                <a:solidFill>
                  <a:schemeClr val="bg2">
                    <a:lumMod val="75000"/>
                  </a:schemeClr>
                </a:solidFill>
              </a:rPr>
              <a:t>Not a fan</a:t>
            </a:r>
          </a:p>
        </p:txBody>
      </p:sp>
      <p:sp>
        <p:nvSpPr>
          <p:cNvPr id="36" name="TextBox 35">
            <a:extLst>
              <a:ext uri="{FF2B5EF4-FFF2-40B4-BE49-F238E27FC236}">
                <a16:creationId xmlns:a16="http://schemas.microsoft.com/office/drawing/2014/main" id="{C2C8B5B1-AB75-4579-B429-9775F4633F38}"/>
              </a:ext>
            </a:extLst>
          </p:cNvPr>
          <p:cNvSpPr txBox="1"/>
          <p:nvPr/>
        </p:nvSpPr>
        <p:spPr>
          <a:xfrm>
            <a:off x="3455394" y="2989826"/>
            <a:ext cx="906543" cy="307777"/>
          </a:xfrm>
          <a:prstGeom prst="rect">
            <a:avLst/>
          </a:prstGeom>
          <a:noFill/>
        </p:spPr>
        <p:txBody>
          <a:bodyPr wrap="square" rtlCol="0">
            <a:spAutoFit/>
          </a:bodyPr>
          <a:lstStyle/>
          <a:p>
            <a:pPr algn="ctr"/>
            <a:r>
              <a:rPr lang="en-US" sz="1400" b="1" dirty="0">
                <a:solidFill>
                  <a:schemeClr val="bg2">
                    <a:lumMod val="50000"/>
                  </a:schemeClr>
                </a:solidFill>
              </a:rPr>
              <a:t>New Fan</a:t>
            </a:r>
          </a:p>
        </p:txBody>
      </p:sp>
      <p:sp>
        <p:nvSpPr>
          <p:cNvPr id="37" name="TextBox 36">
            <a:extLst>
              <a:ext uri="{FF2B5EF4-FFF2-40B4-BE49-F238E27FC236}">
                <a16:creationId xmlns:a16="http://schemas.microsoft.com/office/drawing/2014/main" id="{7B1C1546-00DD-426F-94BA-30381C02A3B9}"/>
              </a:ext>
            </a:extLst>
          </p:cNvPr>
          <p:cNvSpPr txBox="1"/>
          <p:nvPr/>
        </p:nvSpPr>
        <p:spPr>
          <a:xfrm>
            <a:off x="5936819" y="2987698"/>
            <a:ext cx="995171" cy="307777"/>
          </a:xfrm>
          <a:prstGeom prst="rect">
            <a:avLst/>
          </a:prstGeom>
          <a:noFill/>
        </p:spPr>
        <p:txBody>
          <a:bodyPr wrap="square" rtlCol="0">
            <a:spAutoFit/>
          </a:bodyPr>
          <a:lstStyle/>
          <a:p>
            <a:pPr algn="ctr"/>
            <a:r>
              <a:rPr lang="en-US" sz="1400" b="1" dirty="0">
                <a:solidFill>
                  <a:schemeClr val="bg2">
                    <a:lumMod val="10000"/>
                  </a:schemeClr>
                </a:solidFill>
              </a:rPr>
              <a:t>Full Fan</a:t>
            </a:r>
          </a:p>
        </p:txBody>
      </p:sp>
    </p:spTree>
    <p:extLst>
      <p:ext uri="{BB962C8B-B14F-4D97-AF65-F5344CB8AC3E}">
        <p14:creationId xmlns:p14="http://schemas.microsoft.com/office/powerpoint/2010/main" val="589543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627D-B1C7-4890-A3AE-99C2857D86A4}"/>
              </a:ext>
            </a:extLst>
          </p:cNvPr>
          <p:cNvSpPr>
            <a:spLocks noGrp="1"/>
          </p:cNvSpPr>
          <p:nvPr>
            <p:ph type="title"/>
          </p:nvPr>
        </p:nvSpPr>
        <p:spPr/>
        <p:txBody>
          <a:bodyPr/>
          <a:lstStyle/>
          <a:p>
            <a:r>
              <a:rPr lang="en-US" dirty="0"/>
              <a:t>Q: Are they younger?</a:t>
            </a:r>
          </a:p>
        </p:txBody>
      </p:sp>
      <p:sp>
        <p:nvSpPr>
          <p:cNvPr id="3" name="Content Placeholder 2">
            <a:extLst>
              <a:ext uri="{FF2B5EF4-FFF2-40B4-BE49-F238E27FC236}">
                <a16:creationId xmlns:a16="http://schemas.microsoft.com/office/drawing/2014/main" id="{A93F9AE3-C0D1-40E3-9B7C-1AD117D1AE23}"/>
              </a:ext>
            </a:extLst>
          </p:cNvPr>
          <p:cNvSpPr>
            <a:spLocks noGrp="1"/>
          </p:cNvSpPr>
          <p:nvPr>
            <p:ph idx="1"/>
          </p:nvPr>
        </p:nvSpPr>
        <p:spPr>
          <a:xfrm>
            <a:off x="838200" y="1825625"/>
            <a:ext cx="4524103" cy="4351338"/>
          </a:xfrm>
        </p:spPr>
        <p:txBody>
          <a:bodyPr>
            <a:normAutofit lnSpcReduction="10000"/>
          </a:bodyPr>
          <a:lstStyle/>
          <a:p>
            <a:pPr marL="0" indent="0">
              <a:buNone/>
            </a:pPr>
            <a:r>
              <a:rPr lang="en-US" dirty="0"/>
              <a:t>A: Given that Facebook and Twitter both provide information about age, we already know how old our panelists are. Since the average age of NASCAR fans is known, we could create an “eNASCAR” panel and measure if eNASCAR fan were younger than traditional NASCAR fans. </a:t>
            </a:r>
          </a:p>
          <a:p>
            <a:pPr marL="0" indent="0">
              <a:buNone/>
            </a:pPr>
            <a:r>
              <a:rPr lang="en-US" sz="1800" dirty="0"/>
              <a:t>(Spoiler: they definitely are.)</a:t>
            </a:r>
          </a:p>
        </p:txBody>
      </p:sp>
      <p:pic>
        <p:nvPicPr>
          <p:cNvPr id="7" name="Picture 6" descr="A screenshot of a cell phone&#10;&#10;Description automatically generated">
            <a:extLst>
              <a:ext uri="{FF2B5EF4-FFF2-40B4-BE49-F238E27FC236}">
                <a16:creationId xmlns:a16="http://schemas.microsoft.com/office/drawing/2014/main" id="{3308FBCE-587E-44F2-87D1-4720BCD54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7650" y="1986756"/>
            <a:ext cx="3486150" cy="4029075"/>
          </a:xfrm>
          <a:prstGeom prst="rect">
            <a:avLst/>
          </a:prstGeom>
        </p:spPr>
      </p:pic>
    </p:spTree>
    <p:extLst>
      <p:ext uri="{BB962C8B-B14F-4D97-AF65-F5344CB8AC3E}">
        <p14:creationId xmlns:p14="http://schemas.microsoft.com/office/powerpoint/2010/main" val="3606209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B641B-0D94-4F86-9A15-75505A63DCE9}"/>
              </a:ext>
            </a:extLst>
          </p:cNvPr>
          <p:cNvSpPr>
            <a:spLocks noGrp="1"/>
          </p:cNvSpPr>
          <p:nvPr>
            <p:ph type="title"/>
          </p:nvPr>
        </p:nvSpPr>
        <p:spPr/>
        <p:txBody>
          <a:bodyPr>
            <a:normAutofit/>
          </a:bodyPr>
          <a:lstStyle/>
          <a:p>
            <a:r>
              <a:rPr lang="en-US" sz="3200" dirty="0"/>
              <a:t>Q: Do they also play NASCAR games online?</a:t>
            </a:r>
          </a:p>
        </p:txBody>
      </p:sp>
      <p:sp>
        <p:nvSpPr>
          <p:cNvPr id="3" name="Content Placeholder 2">
            <a:extLst>
              <a:ext uri="{FF2B5EF4-FFF2-40B4-BE49-F238E27FC236}">
                <a16:creationId xmlns:a16="http://schemas.microsoft.com/office/drawing/2014/main" id="{DA75E494-BA5B-4C77-9CE3-50C0A2DCFA35}"/>
              </a:ext>
            </a:extLst>
          </p:cNvPr>
          <p:cNvSpPr>
            <a:spLocks noGrp="1"/>
          </p:cNvSpPr>
          <p:nvPr>
            <p:ph idx="1"/>
          </p:nvPr>
        </p:nvSpPr>
        <p:spPr>
          <a:xfrm>
            <a:off x="838200" y="1474399"/>
            <a:ext cx="10515600" cy="1533396"/>
          </a:xfrm>
        </p:spPr>
        <p:txBody>
          <a:bodyPr>
            <a:normAutofit/>
          </a:bodyPr>
          <a:lstStyle/>
          <a:p>
            <a:pPr marL="0" indent="0">
              <a:buNone/>
            </a:pPr>
            <a:r>
              <a:rPr lang="en-US" sz="2000" dirty="0"/>
              <a:t>A: We can learn this several ways. YouTube and Twitch could reveal the amount of eNASCAR esports content that is being consumed, which could be used as a proxy for ownership of NASCAR games. A more robust approach would be to integrate Steam API data into Datalucent’s pipeline. Example:</a:t>
            </a:r>
          </a:p>
        </p:txBody>
      </p:sp>
      <p:sp>
        <p:nvSpPr>
          <p:cNvPr id="24" name="Oval 23">
            <a:extLst>
              <a:ext uri="{FF2B5EF4-FFF2-40B4-BE49-F238E27FC236}">
                <a16:creationId xmlns:a16="http://schemas.microsoft.com/office/drawing/2014/main" id="{4D2BBAFE-18E0-4B84-9AB4-CA4319C6BD6C}"/>
              </a:ext>
            </a:extLst>
          </p:cNvPr>
          <p:cNvSpPr/>
          <p:nvPr/>
        </p:nvSpPr>
        <p:spPr>
          <a:xfrm>
            <a:off x="7944383" y="5128319"/>
            <a:ext cx="1417636" cy="14176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NASCAR Twitter</a:t>
            </a:r>
          </a:p>
        </p:txBody>
      </p:sp>
      <p:sp>
        <p:nvSpPr>
          <p:cNvPr id="25" name="Oval 24">
            <a:extLst>
              <a:ext uri="{FF2B5EF4-FFF2-40B4-BE49-F238E27FC236}">
                <a16:creationId xmlns:a16="http://schemas.microsoft.com/office/drawing/2014/main" id="{F3F642B7-F647-4BC7-9AE3-3284FE20A74F}"/>
              </a:ext>
            </a:extLst>
          </p:cNvPr>
          <p:cNvSpPr/>
          <p:nvPr/>
        </p:nvSpPr>
        <p:spPr>
          <a:xfrm>
            <a:off x="9362019" y="3312579"/>
            <a:ext cx="1417636" cy="14176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eNASCAR Esports Game</a:t>
            </a:r>
          </a:p>
        </p:txBody>
      </p:sp>
      <p:sp>
        <p:nvSpPr>
          <p:cNvPr id="27" name="Oval 26">
            <a:extLst>
              <a:ext uri="{FF2B5EF4-FFF2-40B4-BE49-F238E27FC236}">
                <a16:creationId xmlns:a16="http://schemas.microsoft.com/office/drawing/2014/main" id="{D43B5270-58FF-4C7E-8BD3-43930F980FDF}"/>
              </a:ext>
            </a:extLst>
          </p:cNvPr>
          <p:cNvSpPr/>
          <p:nvPr/>
        </p:nvSpPr>
        <p:spPr>
          <a:xfrm>
            <a:off x="6846834" y="3312579"/>
            <a:ext cx="1417636" cy="141763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Mark</a:t>
            </a:r>
          </a:p>
        </p:txBody>
      </p:sp>
      <p:cxnSp>
        <p:nvCxnSpPr>
          <p:cNvPr id="28" name="Straight Arrow Connector 27">
            <a:extLst>
              <a:ext uri="{FF2B5EF4-FFF2-40B4-BE49-F238E27FC236}">
                <a16:creationId xmlns:a16="http://schemas.microsoft.com/office/drawing/2014/main" id="{6121D7AF-BE18-4463-831A-B9B7FE0E4AA4}"/>
              </a:ext>
            </a:extLst>
          </p:cNvPr>
          <p:cNvCxnSpPr>
            <a:cxnSpLocks/>
            <a:endCxn id="24" idx="1"/>
          </p:cNvCxnSpPr>
          <p:nvPr/>
        </p:nvCxnSpPr>
        <p:spPr>
          <a:xfrm>
            <a:off x="7841198" y="4644685"/>
            <a:ext cx="310793" cy="6912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5FA1A32-6504-4984-8C8B-9A640BC69324}"/>
              </a:ext>
            </a:extLst>
          </p:cNvPr>
          <p:cNvSpPr txBox="1"/>
          <p:nvPr/>
        </p:nvSpPr>
        <p:spPr>
          <a:xfrm>
            <a:off x="7990522" y="4718294"/>
            <a:ext cx="1028759" cy="307777"/>
          </a:xfrm>
          <a:prstGeom prst="rect">
            <a:avLst/>
          </a:prstGeom>
          <a:noFill/>
        </p:spPr>
        <p:txBody>
          <a:bodyPr wrap="square" rtlCol="0">
            <a:spAutoFit/>
          </a:bodyPr>
          <a:lstStyle/>
          <a:p>
            <a:r>
              <a:rPr lang="en-US" sz="1400" dirty="0">
                <a:solidFill>
                  <a:schemeClr val="accent1"/>
                </a:solidFill>
              </a:rPr>
              <a:t>Subscribes</a:t>
            </a:r>
            <a:endParaRPr lang="en-US" dirty="0">
              <a:solidFill>
                <a:schemeClr val="accent1"/>
              </a:solidFill>
            </a:endParaRPr>
          </a:p>
        </p:txBody>
      </p:sp>
      <p:cxnSp>
        <p:nvCxnSpPr>
          <p:cNvPr id="30" name="Straight Arrow Connector 29">
            <a:extLst>
              <a:ext uri="{FF2B5EF4-FFF2-40B4-BE49-F238E27FC236}">
                <a16:creationId xmlns:a16="http://schemas.microsoft.com/office/drawing/2014/main" id="{BFED593F-1390-4110-B447-A970628C38D4}"/>
              </a:ext>
            </a:extLst>
          </p:cNvPr>
          <p:cNvCxnSpPr>
            <a:cxnSpLocks/>
          </p:cNvCxnSpPr>
          <p:nvPr/>
        </p:nvCxnSpPr>
        <p:spPr>
          <a:xfrm flipV="1">
            <a:off x="9176727" y="4644685"/>
            <a:ext cx="530481" cy="6912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B7A1539-6C72-403F-80FE-B2018CF31A6A}"/>
              </a:ext>
            </a:extLst>
          </p:cNvPr>
          <p:cNvSpPr txBox="1"/>
          <p:nvPr/>
        </p:nvSpPr>
        <p:spPr>
          <a:xfrm>
            <a:off x="9465204" y="4820542"/>
            <a:ext cx="1028759" cy="307777"/>
          </a:xfrm>
          <a:prstGeom prst="rect">
            <a:avLst/>
          </a:prstGeom>
          <a:noFill/>
        </p:spPr>
        <p:txBody>
          <a:bodyPr wrap="square" rtlCol="0">
            <a:spAutoFit/>
          </a:bodyPr>
          <a:lstStyle/>
          <a:p>
            <a:r>
              <a:rPr lang="en-US" sz="1400" dirty="0">
                <a:solidFill>
                  <a:schemeClr val="accent1"/>
                </a:solidFill>
              </a:rPr>
              <a:t>Purchases</a:t>
            </a:r>
            <a:endParaRPr lang="en-US" dirty="0">
              <a:solidFill>
                <a:schemeClr val="accent1"/>
              </a:solidFill>
            </a:endParaRPr>
          </a:p>
        </p:txBody>
      </p:sp>
      <p:sp>
        <p:nvSpPr>
          <p:cNvPr id="34" name="Oval 33">
            <a:extLst>
              <a:ext uri="{FF2B5EF4-FFF2-40B4-BE49-F238E27FC236}">
                <a16:creationId xmlns:a16="http://schemas.microsoft.com/office/drawing/2014/main" id="{8063A0E5-62F5-4293-8717-D25FC4D664A2}"/>
              </a:ext>
            </a:extLst>
          </p:cNvPr>
          <p:cNvSpPr/>
          <p:nvPr/>
        </p:nvSpPr>
        <p:spPr>
          <a:xfrm>
            <a:off x="2172553" y="5101165"/>
            <a:ext cx="1169644" cy="116964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Mark</a:t>
            </a:r>
          </a:p>
        </p:txBody>
      </p:sp>
      <p:pic>
        <p:nvPicPr>
          <p:cNvPr id="35" name="Google Shape;108;p16" descr="Water steam png, Picture #854518 steam png">
            <a:extLst>
              <a:ext uri="{FF2B5EF4-FFF2-40B4-BE49-F238E27FC236}">
                <a16:creationId xmlns:a16="http://schemas.microsoft.com/office/drawing/2014/main" id="{CBA197BA-31A4-49F4-9B5D-DC083827A901}"/>
              </a:ext>
            </a:extLst>
          </p:cNvPr>
          <p:cNvPicPr preferRelativeResize="0"/>
          <p:nvPr/>
        </p:nvPicPr>
        <p:blipFill>
          <a:blip r:embed="rId2">
            <a:alphaModFix/>
          </a:blip>
          <a:stretch>
            <a:fillRect/>
          </a:stretch>
        </p:blipFill>
        <p:spPr>
          <a:xfrm>
            <a:off x="3442346" y="3145404"/>
            <a:ext cx="1431800" cy="915750"/>
          </a:xfrm>
          <a:prstGeom prst="rect">
            <a:avLst/>
          </a:prstGeom>
          <a:noFill/>
          <a:ln>
            <a:noFill/>
          </a:ln>
        </p:spPr>
      </p:pic>
      <p:pic>
        <p:nvPicPr>
          <p:cNvPr id="36" name="Google Shape;109;p16">
            <a:extLst>
              <a:ext uri="{FF2B5EF4-FFF2-40B4-BE49-F238E27FC236}">
                <a16:creationId xmlns:a16="http://schemas.microsoft.com/office/drawing/2014/main" id="{4DC9C378-504C-4F47-B6C7-31D2800FF380}"/>
              </a:ext>
            </a:extLst>
          </p:cNvPr>
          <p:cNvPicPr preferRelativeResize="0"/>
          <p:nvPr/>
        </p:nvPicPr>
        <p:blipFill>
          <a:blip r:embed="rId3">
            <a:alphaModFix/>
          </a:blip>
          <a:stretch>
            <a:fillRect/>
          </a:stretch>
        </p:blipFill>
        <p:spPr>
          <a:xfrm>
            <a:off x="3603339" y="3840441"/>
            <a:ext cx="1049550" cy="667499"/>
          </a:xfrm>
          <a:prstGeom prst="rect">
            <a:avLst/>
          </a:prstGeom>
          <a:noFill/>
          <a:ln>
            <a:noFill/>
          </a:ln>
        </p:spPr>
      </p:pic>
      <p:pic>
        <p:nvPicPr>
          <p:cNvPr id="37" name="Google Shape;131;p17" descr="DataLucent | LinkedIn">
            <a:extLst>
              <a:ext uri="{FF2B5EF4-FFF2-40B4-BE49-F238E27FC236}">
                <a16:creationId xmlns:a16="http://schemas.microsoft.com/office/drawing/2014/main" id="{9EC4C25B-F3AD-42B8-86EE-5F2C7163E390}"/>
              </a:ext>
            </a:extLst>
          </p:cNvPr>
          <p:cNvPicPr preferRelativeResize="0"/>
          <p:nvPr/>
        </p:nvPicPr>
        <p:blipFill>
          <a:blip r:embed="rId4">
            <a:alphaModFix/>
          </a:blip>
          <a:stretch>
            <a:fillRect/>
          </a:stretch>
        </p:blipFill>
        <p:spPr>
          <a:xfrm>
            <a:off x="1278645" y="3394823"/>
            <a:ext cx="870355" cy="870355"/>
          </a:xfrm>
          <a:prstGeom prst="rect">
            <a:avLst/>
          </a:prstGeom>
          <a:noFill/>
          <a:ln>
            <a:noFill/>
          </a:ln>
        </p:spPr>
      </p:pic>
      <p:cxnSp>
        <p:nvCxnSpPr>
          <p:cNvPr id="39" name="Straight Arrow Connector 38">
            <a:extLst>
              <a:ext uri="{FF2B5EF4-FFF2-40B4-BE49-F238E27FC236}">
                <a16:creationId xmlns:a16="http://schemas.microsoft.com/office/drawing/2014/main" id="{27233F22-21CB-4679-ADBA-AA463B744EEF}"/>
              </a:ext>
            </a:extLst>
          </p:cNvPr>
          <p:cNvCxnSpPr/>
          <p:nvPr/>
        </p:nvCxnSpPr>
        <p:spPr>
          <a:xfrm flipH="1">
            <a:off x="2376194" y="4039479"/>
            <a:ext cx="76236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AED16BC-04E7-4E94-978F-E6B56807C7FC}"/>
              </a:ext>
            </a:extLst>
          </p:cNvPr>
          <p:cNvCxnSpPr>
            <a:cxnSpLocks/>
          </p:cNvCxnSpPr>
          <p:nvPr/>
        </p:nvCxnSpPr>
        <p:spPr>
          <a:xfrm>
            <a:off x="2455757" y="4039479"/>
            <a:ext cx="76236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52A0D20-EFD6-4718-978B-49C84B19B9ED}"/>
              </a:ext>
            </a:extLst>
          </p:cNvPr>
          <p:cNvSpPr txBox="1"/>
          <p:nvPr/>
        </p:nvSpPr>
        <p:spPr>
          <a:xfrm>
            <a:off x="2252117" y="3673447"/>
            <a:ext cx="1169644" cy="276999"/>
          </a:xfrm>
          <a:prstGeom prst="rect">
            <a:avLst/>
          </a:prstGeom>
          <a:noFill/>
        </p:spPr>
        <p:txBody>
          <a:bodyPr wrap="square" rtlCol="0">
            <a:spAutoFit/>
          </a:bodyPr>
          <a:lstStyle/>
          <a:p>
            <a:r>
              <a:rPr lang="en-US" sz="1200" dirty="0">
                <a:solidFill>
                  <a:schemeClr val="accent1"/>
                </a:solidFill>
              </a:rPr>
              <a:t>API Integration</a:t>
            </a:r>
          </a:p>
        </p:txBody>
      </p:sp>
      <p:cxnSp>
        <p:nvCxnSpPr>
          <p:cNvPr id="44" name="Straight Arrow Connector 43">
            <a:extLst>
              <a:ext uri="{FF2B5EF4-FFF2-40B4-BE49-F238E27FC236}">
                <a16:creationId xmlns:a16="http://schemas.microsoft.com/office/drawing/2014/main" id="{8EF8F685-5EDA-4535-B064-29470018D247}"/>
              </a:ext>
            </a:extLst>
          </p:cNvPr>
          <p:cNvCxnSpPr>
            <a:cxnSpLocks/>
          </p:cNvCxnSpPr>
          <p:nvPr/>
        </p:nvCxnSpPr>
        <p:spPr>
          <a:xfrm flipV="1">
            <a:off x="3383367" y="4612649"/>
            <a:ext cx="541709" cy="5903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28345A6-4D33-4B83-A9FE-7B6887D1DE1F}"/>
              </a:ext>
            </a:extLst>
          </p:cNvPr>
          <p:cNvSpPr txBox="1"/>
          <p:nvPr/>
        </p:nvSpPr>
        <p:spPr>
          <a:xfrm>
            <a:off x="1002909" y="4741312"/>
            <a:ext cx="1169644" cy="461665"/>
          </a:xfrm>
          <a:prstGeom prst="rect">
            <a:avLst/>
          </a:prstGeom>
          <a:noFill/>
        </p:spPr>
        <p:txBody>
          <a:bodyPr wrap="square" rtlCol="0">
            <a:spAutoFit/>
          </a:bodyPr>
          <a:lstStyle/>
          <a:p>
            <a:r>
              <a:rPr lang="en-US" sz="1200" dirty="0">
                <a:solidFill>
                  <a:schemeClr val="accent1"/>
                </a:solidFill>
              </a:rPr>
              <a:t>Consensual Access </a:t>
            </a:r>
          </a:p>
        </p:txBody>
      </p:sp>
      <p:cxnSp>
        <p:nvCxnSpPr>
          <p:cNvPr id="53" name="Straight Arrow Connector 52">
            <a:extLst>
              <a:ext uri="{FF2B5EF4-FFF2-40B4-BE49-F238E27FC236}">
                <a16:creationId xmlns:a16="http://schemas.microsoft.com/office/drawing/2014/main" id="{D4F504E3-9833-4429-B15A-1645EB25F540}"/>
              </a:ext>
            </a:extLst>
          </p:cNvPr>
          <p:cNvCxnSpPr>
            <a:cxnSpLocks/>
          </p:cNvCxnSpPr>
          <p:nvPr/>
        </p:nvCxnSpPr>
        <p:spPr>
          <a:xfrm flipH="1">
            <a:off x="3362101" y="4714897"/>
            <a:ext cx="473722" cy="5153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4D3083A-B192-4753-8936-3A02DF68BD66}"/>
              </a:ext>
            </a:extLst>
          </p:cNvPr>
          <p:cNvCxnSpPr>
            <a:cxnSpLocks/>
          </p:cNvCxnSpPr>
          <p:nvPr/>
        </p:nvCxnSpPr>
        <p:spPr>
          <a:xfrm flipH="1" flipV="1">
            <a:off x="1746828" y="4394485"/>
            <a:ext cx="250560" cy="7880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E1597AA-756A-4283-B753-462A49C85F35}"/>
              </a:ext>
            </a:extLst>
          </p:cNvPr>
          <p:cNvCxnSpPr>
            <a:cxnSpLocks/>
          </p:cNvCxnSpPr>
          <p:nvPr/>
        </p:nvCxnSpPr>
        <p:spPr>
          <a:xfrm>
            <a:off x="1816357" y="4617412"/>
            <a:ext cx="211719" cy="6593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BADAF37F-6C48-4577-9C43-C04E11357526}"/>
              </a:ext>
            </a:extLst>
          </p:cNvPr>
          <p:cNvSpPr txBox="1"/>
          <p:nvPr/>
        </p:nvSpPr>
        <p:spPr>
          <a:xfrm>
            <a:off x="3697747" y="4794488"/>
            <a:ext cx="1169644" cy="461665"/>
          </a:xfrm>
          <a:prstGeom prst="rect">
            <a:avLst/>
          </a:prstGeom>
          <a:noFill/>
        </p:spPr>
        <p:txBody>
          <a:bodyPr wrap="square" rtlCol="0">
            <a:spAutoFit/>
          </a:bodyPr>
          <a:lstStyle/>
          <a:p>
            <a:r>
              <a:rPr lang="en-US" sz="1200" dirty="0">
                <a:solidFill>
                  <a:schemeClr val="accent1"/>
                </a:solidFill>
              </a:rPr>
              <a:t>Consensual Access </a:t>
            </a:r>
          </a:p>
        </p:txBody>
      </p:sp>
      <p:cxnSp>
        <p:nvCxnSpPr>
          <p:cNvPr id="73" name="Straight Connector 72">
            <a:extLst>
              <a:ext uri="{FF2B5EF4-FFF2-40B4-BE49-F238E27FC236}">
                <a16:creationId xmlns:a16="http://schemas.microsoft.com/office/drawing/2014/main" id="{DFB6D182-A768-473A-994B-8448615E2813}"/>
              </a:ext>
            </a:extLst>
          </p:cNvPr>
          <p:cNvCxnSpPr>
            <a:cxnSpLocks/>
          </p:cNvCxnSpPr>
          <p:nvPr/>
        </p:nvCxnSpPr>
        <p:spPr>
          <a:xfrm>
            <a:off x="5803639" y="3558387"/>
            <a:ext cx="0" cy="2432180"/>
          </a:xfrm>
          <a:prstGeom prst="line">
            <a:avLst/>
          </a:prstGeom>
          <a:ln w="28575"/>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753510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C2548-F986-49B2-B389-29B01CA670CE}"/>
              </a:ext>
            </a:extLst>
          </p:cNvPr>
          <p:cNvSpPr>
            <a:spLocks noGrp="1"/>
          </p:cNvSpPr>
          <p:nvPr>
            <p:ph type="title"/>
          </p:nvPr>
        </p:nvSpPr>
        <p:spPr/>
        <p:txBody>
          <a:bodyPr>
            <a:normAutofit/>
          </a:bodyPr>
          <a:lstStyle/>
          <a:p>
            <a:r>
              <a:rPr lang="en-US" sz="3200" dirty="0"/>
              <a:t>Q: What percentage of them will watch actual NASCAR?</a:t>
            </a:r>
          </a:p>
        </p:txBody>
      </p:sp>
      <p:sp>
        <p:nvSpPr>
          <p:cNvPr id="3" name="Content Placeholder 2">
            <a:extLst>
              <a:ext uri="{FF2B5EF4-FFF2-40B4-BE49-F238E27FC236}">
                <a16:creationId xmlns:a16="http://schemas.microsoft.com/office/drawing/2014/main" id="{37E98338-1683-4A0F-AF53-7D212D9DAF59}"/>
              </a:ext>
            </a:extLst>
          </p:cNvPr>
          <p:cNvSpPr>
            <a:spLocks noGrp="1"/>
          </p:cNvSpPr>
          <p:nvPr>
            <p:ph idx="1"/>
          </p:nvPr>
        </p:nvSpPr>
        <p:spPr>
          <a:xfrm>
            <a:off x="838199" y="1524142"/>
            <a:ext cx="10515600" cy="1245766"/>
          </a:xfrm>
        </p:spPr>
        <p:txBody>
          <a:bodyPr>
            <a:normAutofit/>
          </a:bodyPr>
          <a:lstStyle/>
          <a:p>
            <a:pPr marL="0" indent="0">
              <a:buNone/>
            </a:pPr>
            <a:r>
              <a:rPr lang="en-US" sz="2000" dirty="0"/>
              <a:t>A: Previously one would need to combine Nielsen style TV viewership data with social data to know the answer. But, because Datalucent iterates over time, we can estimate this without linear data:</a:t>
            </a:r>
          </a:p>
        </p:txBody>
      </p:sp>
      <p:sp>
        <p:nvSpPr>
          <p:cNvPr id="43" name="Google Shape;56;p13">
            <a:extLst>
              <a:ext uri="{FF2B5EF4-FFF2-40B4-BE49-F238E27FC236}">
                <a16:creationId xmlns:a16="http://schemas.microsoft.com/office/drawing/2014/main" id="{74924753-FB00-4628-AA8B-8E02E9B4B584}"/>
              </a:ext>
            </a:extLst>
          </p:cNvPr>
          <p:cNvSpPr/>
          <p:nvPr/>
        </p:nvSpPr>
        <p:spPr>
          <a:xfrm>
            <a:off x="730566" y="2988929"/>
            <a:ext cx="1039454" cy="9935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latin typeface="Roboto"/>
                <a:ea typeface="Roboto"/>
                <a:cs typeface="Roboto"/>
                <a:sym typeface="Roboto"/>
              </a:rPr>
              <a:t>Group A</a:t>
            </a:r>
            <a:endParaRPr sz="1100" dirty="0">
              <a:latin typeface="Roboto"/>
              <a:ea typeface="Roboto"/>
              <a:cs typeface="Roboto"/>
              <a:sym typeface="Roboto"/>
            </a:endParaRPr>
          </a:p>
        </p:txBody>
      </p:sp>
      <p:sp>
        <p:nvSpPr>
          <p:cNvPr id="44" name="Google Shape;57;p13">
            <a:extLst>
              <a:ext uri="{FF2B5EF4-FFF2-40B4-BE49-F238E27FC236}">
                <a16:creationId xmlns:a16="http://schemas.microsoft.com/office/drawing/2014/main" id="{69B24F14-B1C6-42E9-B614-0BE632249BCD}"/>
              </a:ext>
            </a:extLst>
          </p:cNvPr>
          <p:cNvSpPr/>
          <p:nvPr/>
        </p:nvSpPr>
        <p:spPr>
          <a:xfrm>
            <a:off x="730564" y="4086731"/>
            <a:ext cx="1039454" cy="993526"/>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Group B</a:t>
            </a:r>
            <a:endParaRPr sz="1100" dirty="0">
              <a:latin typeface="Roboto"/>
              <a:ea typeface="Roboto"/>
              <a:cs typeface="Roboto"/>
              <a:sym typeface="Roboto"/>
            </a:endParaRPr>
          </a:p>
        </p:txBody>
      </p:sp>
      <p:sp>
        <p:nvSpPr>
          <p:cNvPr id="47" name="TextBox 46">
            <a:extLst>
              <a:ext uri="{FF2B5EF4-FFF2-40B4-BE49-F238E27FC236}">
                <a16:creationId xmlns:a16="http://schemas.microsoft.com/office/drawing/2014/main" id="{7DC8BC8D-0118-45D7-A501-38907AB0E1A3}"/>
              </a:ext>
            </a:extLst>
          </p:cNvPr>
          <p:cNvSpPr txBox="1"/>
          <p:nvPr/>
        </p:nvSpPr>
        <p:spPr>
          <a:xfrm>
            <a:off x="1877654" y="3030570"/>
            <a:ext cx="2289397" cy="738664"/>
          </a:xfrm>
          <a:prstGeom prst="rect">
            <a:avLst/>
          </a:prstGeom>
          <a:noFill/>
        </p:spPr>
        <p:txBody>
          <a:bodyPr wrap="square" rtlCol="0">
            <a:spAutoFit/>
          </a:bodyPr>
          <a:lstStyle/>
          <a:p>
            <a:r>
              <a:rPr lang="en-US" sz="1400" dirty="0"/>
              <a:t>Followed NASCAR on Twitter first, then followed eNASCAR on Twitter Second</a:t>
            </a:r>
          </a:p>
        </p:txBody>
      </p:sp>
      <p:sp>
        <p:nvSpPr>
          <p:cNvPr id="51" name="TextBox 50">
            <a:extLst>
              <a:ext uri="{FF2B5EF4-FFF2-40B4-BE49-F238E27FC236}">
                <a16:creationId xmlns:a16="http://schemas.microsoft.com/office/drawing/2014/main" id="{653657C1-820B-42FC-B70C-8057C6B62D2F}"/>
              </a:ext>
            </a:extLst>
          </p:cNvPr>
          <p:cNvSpPr txBox="1"/>
          <p:nvPr/>
        </p:nvSpPr>
        <p:spPr>
          <a:xfrm>
            <a:off x="1877654" y="4099554"/>
            <a:ext cx="2289397" cy="738664"/>
          </a:xfrm>
          <a:prstGeom prst="rect">
            <a:avLst/>
          </a:prstGeom>
          <a:noFill/>
        </p:spPr>
        <p:txBody>
          <a:bodyPr wrap="square" rtlCol="0">
            <a:spAutoFit/>
          </a:bodyPr>
          <a:lstStyle/>
          <a:p>
            <a:r>
              <a:rPr lang="en-US" sz="1400" dirty="0"/>
              <a:t>Followed eNASCAR on Twitter first, then followed NASCAR on Twitter Second</a:t>
            </a:r>
          </a:p>
        </p:txBody>
      </p:sp>
      <p:sp>
        <p:nvSpPr>
          <p:cNvPr id="52" name="Google Shape;57;p13">
            <a:extLst>
              <a:ext uri="{FF2B5EF4-FFF2-40B4-BE49-F238E27FC236}">
                <a16:creationId xmlns:a16="http://schemas.microsoft.com/office/drawing/2014/main" id="{47F4A38D-8CED-4ABD-9995-1553669F9829}"/>
              </a:ext>
            </a:extLst>
          </p:cNvPr>
          <p:cNvSpPr/>
          <p:nvPr/>
        </p:nvSpPr>
        <p:spPr>
          <a:xfrm>
            <a:off x="730564" y="5184534"/>
            <a:ext cx="1039454" cy="993526"/>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latin typeface="Roboto"/>
                <a:ea typeface="Roboto"/>
                <a:cs typeface="Roboto"/>
                <a:sym typeface="Roboto"/>
              </a:rPr>
              <a:t>Group </a:t>
            </a:r>
            <a:r>
              <a:rPr lang="en-US" sz="1100" dirty="0">
                <a:latin typeface="Roboto"/>
                <a:ea typeface="Roboto"/>
                <a:cs typeface="Roboto"/>
                <a:sym typeface="Roboto"/>
              </a:rPr>
              <a:t>C</a:t>
            </a:r>
            <a:endParaRPr sz="1100" dirty="0">
              <a:latin typeface="Roboto"/>
              <a:ea typeface="Roboto"/>
              <a:cs typeface="Roboto"/>
              <a:sym typeface="Roboto"/>
            </a:endParaRPr>
          </a:p>
        </p:txBody>
      </p:sp>
      <p:sp>
        <p:nvSpPr>
          <p:cNvPr id="53" name="TextBox 52">
            <a:extLst>
              <a:ext uri="{FF2B5EF4-FFF2-40B4-BE49-F238E27FC236}">
                <a16:creationId xmlns:a16="http://schemas.microsoft.com/office/drawing/2014/main" id="{F3DDF400-984F-4E9A-BF22-73FF022F5AED}"/>
              </a:ext>
            </a:extLst>
          </p:cNvPr>
          <p:cNvSpPr txBox="1"/>
          <p:nvPr/>
        </p:nvSpPr>
        <p:spPr>
          <a:xfrm>
            <a:off x="1893840" y="5311965"/>
            <a:ext cx="1848255" cy="738664"/>
          </a:xfrm>
          <a:prstGeom prst="rect">
            <a:avLst/>
          </a:prstGeom>
          <a:noFill/>
        </p:spPr>
        <p:txBody>
          <a:bodyPr wrap="square" rtlCol="0">
            <a:spAutoFit/>
          </a:bodyPr>
          <a:lstStyle/>
          <a:p>
            <a:r>
              <a:rPr lang="en-US" sz="1400" dirty="0"/>
              <a:t>Only follows NASCAR or eNASCAR on Twitter, but not both</a:t>
            </a:r>
          </a:p>
        </p:txBody>
      </p:sp>
      <p:graphicFrame>
        <p:nvGraphicFramePr>
          <p:cNvPr id="56" name="Chart 55">
            <a:extLst>
              <a:ext uri="{FF2B5EF4-FFF2-40B4-BE49-F238E27FC236}">
                <a16:creationId xmlns:a16="http://schemas.microsoft.com/office/drawing/2014/main" id="{EC3EF89D-C1CD-488F-8725-1BB9C20AC825}"/>
              </a:ext>
            </a:extLst>
          </p:cNvPr>
          <p:cNvGraphicFramePr/>
          <p:nvPr>
            <p:extLst>
              <p:ext uri="{D42A27DB-BD31-4B8C-83A1-F6EECF244321}">
                <p14:modId xmlns:p14="http://schemas.microsoft.com/office/powerpoint/2010/main" val="3588137668"/>
              </p:ext>
            </p:extLst>
          </p:nvPr>
        </p:nvGraphicFramePr>
        <p:xfrm>
          <a:off x="4353003" y="3332280"/>
          <a:ext cx="3138133" cy="2643210"/>
        </p:xfrm>
        <a:graphic>
          <a:graphicData uri="http://schemas.openxmlformats.org/drawingml/2006/chart">
            <c:chart xmlns:c="http://schemas.openxmlformats.org/drawingml/2006/chart" xmlns:r="http://schemas.openxmlformats.org/officeDocument/2006/relationships" r:id="rId2"/>
          </a:graphicData>
        </a:graphic>
      </p:graphicFrame>
      <p:sp>
        <p:nvSpPr>
          <p:cNvPr id="59" name="Rectangle 58">
            <a:extLst>
              <a:ext uri="{FF2B5EF4-FFF2-40B4-BE49-F238E27FC236}">
                <a16:creationId xmlns:a16="http://schemas.microsoft.com/office/drawing/2014/main" id="{C05D1BC2-1DF4-406F-A3F9-297D0F0B8DE9}"/>
              </a:ext>
            </a:extLst>
          </p:cNvPr>
          <p:cNvSpPr/>
          <p:nvPr/>
        </p:nvSpPr>
        <p:spPr>
          <a:xfrm>
            <a:off x="7916092" y="3358023"/>
            <a:ext cx="3437707" cy="2591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From this example, we can see that 28% of individuals tracked were first interested in eNASCAR before becoming interested in real-life NASCAR. This suggests that individuals in this group are </a:t>
            </a:r>
            <a:r>
              <a:rPr lang="en-US" b="1" i="1" u="sng" dirty="0"/>
              <a:t>new</a:t>
            </a:r>
            <a:r>
              <a:rPr lang="en-US" dirty="0"/>
              <a:t> real-life NASCAR fans.</a:t>
            </a:r>
          </a:p>
        </p:txBody>
      </p:sp>
    </p:spTree>
    <p:extLst>
      <p:ext uri="{BB962C8B-B14F-4D97-AF65-F5344CB8AC3E}">
        <p14:creationId xmlns:p14="http://schemas.microsoft.com/office/powerpoint/2010/main" val="476086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E3AB-AA0D-4DED-A354-608CA4E6179B}"/>
              </a:ext>
            </a:extLst>
          </p:cNvPr>
          <p:cNvSpPr>
            <a:spLocks noGrp="1"/>
          </p:cNvSpPr>
          <p:nvPr>
            <p:ph type="title"/>
          </p:nvPr>
        </p:nvSpPr>
        <p:spPr/>
        <p:txBody>
          <a:bodyPr>
            <a:normAutofit/>
          </a:bodyPr>
          <a:lstStyle/>
          <a:p>
            <a:r>
              <a:rPr lang="en-US" sz="3200" dirty="0"/>
              <a:t>The Fluid Fan Changes Over time</a:t>
            </a:r>
          </a:p>
        </p:txBody>
      </p:sp>
      <p:sp>
        <p:nvSpPr>
          <p:cNvPr id="3" name="Content Placeholder 2">
            <a:extLst>
              <a:ext uri="{FF2B5EF4-FFF2-40B4-BE49-F238E27FC236}">
                <a16:creationId xmlns:a16="http://schemas.microsoft.com/office/drawing/2014/main" id="{1D8AC8D6-E1AA-4C4F-84A5-322E2797722E}"/>
              </a:ext>
            </a:extLst>
          </p:cNvPr>
          <p:cNvSpPr>
            <a:spLocks noGrp="1"/>
          </p:cNvSpPr>
          <p:nvPr>
            <p:ph idx="1"/>
          </p:nvPr>
        </p:nvSpPr>
        <p:spPr>
          <a:xfrm>
            <a:off x="838200" y="1825625"/>
            <a:ext cx="5111932" cy="4351338"/>
          </a:xfrm>
        </p:spPr>
        <p:txBody>
          <a:bodyPr>
            <a:normAutofit/>
          </a:bodyPr>
          <a:lstStyle/>
          <a:p>
            <a:pPr marL="0" indent="0">
              <a:buNone/>
            </a:pPr>
            <a:r>
              <a:rPr lang="en-US" sz="2000" dirty="0"/>
              <a:t>Analyzing information that iterates over time is key to understanding evolution of the fluid fan. Nielsen attempts to combine social listening data with traditional linear TV metrics to reveal insights but their lack of granularity on individuals’ behavior limits its usefulness as a marketing tool.</a:t>
            </a:r>
          </a:p>
          <a:p>
            <a:pPr marL="0" indent="0">
              <a:buNone/>
            </a:pPr>
            <a:endParaRPr lang="en-US" sz="2000" dirty="0"/>
          </a:p>
          <a:p>
            <a:pPr marL="0" indent="0">
              <a:buNone/>
            </a:pPr>
            <a:r>
              <a:rPr lang="en-US" sz="2000" dirty="0"/>
              <a:t>The quote on the right illustrates nicely just how little they actually know about whether or not esports is helping NASCAR. They already pay for Nielsen… so clearly there is not good data on this subject for them!</a:t>
            </a:r>
          </a:p>
        </p:txBody>
      </p:sp>
      <p:sp>
        <p:nvSpPr>
          <p:cNvPr id="5" name="Rectangle 4">
            <a:extLst>
              <a:ext uri="{FF2B5EF4-FFF2-40B4-BE49-F238E27FC236}">
                <a16:creationId xmlns:a16="http://schemas.microsoft.com/office/drawing/2014/main" id="{8E630610-6B15-4EF1-ACC0-DE02C3651E1B}"/>
              </a:ext>
            </a:extLst>
          </p:cNvPr>
          <p:cNvSpPr/>
          <p:nvPr/>
        </p:nvSpPr>
        <p:spPr>
          <a:xfrm>
            <a:off x="7036526" y="2295003"/>
            <a:ext cx="4317274" cy="313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we got five new fans that were just sitting at home watching TV today that thought it was exciting and is willing to tune in next week or willing to tune in to a NASCAR race or go to a NASCAR race because they got introduced to racing today by iRacing, it’s a success. … If you made positive gains in your audience, whether it be one person or 1,000, it’s a good thing.”</a:t>
            </a:r>
          </a:p>
        </p:txBody>
      </p:sp>
    </p:spTree>
    <p:extLst>
      <p:ext uri="{BB962C8B-B14F-4D97-AF65-F5344CB8AC3E}">
        <p14:creationId xmlns:p14="http://schemas.microsoft.com/office/powerpoint/2010/main" val="3596440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TotalTime>
  <Words>713</Words>
  <Application>Microsoft Office PowerPoint</Application>
  <PresentationFormat>Widescreen</PresentationFormat>
  <Paragraphs>55</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Roboto</vt:lpstr>
      <vt:lpstr>Office Theme</vt:lpstr>
      <vt:lpstr>NASCAR Esports</vt:lpstr>
      <vt:lpstr>Outline</vt:lpstr>
      <vt:lpstr>Q: How many of these viewers are NEW to NASCAR (i.e. incremental to the NASCAR base)? </vt:lpstr>
      <vt:lpstr>Q: Are they younger?</vt:lpstr>
      <vt:lpstr>Q: Do they also play NASCAR games online?</vt:lpstr>
      <vt:lpstr>Q: What percentage of them will watch actual NASCAR?</vt:lpstr>
      <vt:lpstr>The Fluid Fan Changes Over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Jenny Garcia</dc:creator>
  <cp:lastModifiedBy>Jenny Garcia</cp:lastModifiedBy>
  <cp:revision>22</cp:revision>
  <dcterms:created xsi:type="dcterms:W3CDTF">2020-05-12T13:21:08Z</dcterms:created>
  <dcterms:modified xsi:type="dcterms:W3CDTF">2020-05-12T18:00:44Z</dcterms:modified>
</cp:coreProperties>
</file>