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2ED7-788B-4F2C-BAD5-D4D00E77D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3B0A8-B249-4E33-92C5-2DC11136D6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B9201-B297-4690-B5F0-9FE5D0AF778A}"/>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F231DFC2-F727-43EB-9A13-9E319E791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84BC7-7BA9-4153-8755-FB854D0A238F}"/>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254694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301A-CF59-4275-B124-0C7C63791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AE6671-485B-4D30-A03F-16CA3B054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AE944-047B-4392-9C63-7AA72A20F43E}"/>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DF98F438-15ED-44F8-9BF8-2955B184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F39ED-8636-4E03-B66C-17F2D843D21D}"/>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266995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913C9-8F35-4B82-8655-9AD2F0E72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4001E-BA9F-4530-B0FE-9CF3A1C1D5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0E4B1-EC37-4E1E-82C1-61ADB2CBB0F1}"/>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53D253BB-A24C-4B5C-9074-0ECAB2A8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1C2A6-9F58-475A-802A-B49B00889D56}"/>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54194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8A1C-15FF-4049-BB76-3F7C64843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D2D32-C0BA-4684-B84E-65387B0C3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CB1F5-9FA8-45CC-92D6-20166C53EC0F}"/>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658EC9CC-9F79-4A89-A751-A9557C0DD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C0A73-BD06-4690-AEAF-C81E75904C8D}"/>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174420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26AC-ABF1-4CBE-9267-41EC546C5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C767B-6BE2-4593-9A4B-1FDCC8735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7CFF5-A716-4C60-AA74-646C4268AA46}"/>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16B60483-8C7C-43F4-8625-A1D66680F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4FC63-7EC4-4E63-AD3F-61301BC24505}"/>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17467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4046-955D-48AC-A8DA-B532F513D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6A748-68BC-4193-8DFA-D7EFD9EB83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7A6ACF-5DAB-48B8-85AB-340DC10758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6EA444-4BA6-4F88-BED7-AECE2027755B}"/>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6" name="Footer Placeholder 5">
            <a:extLst>
              <a:ext uri="{FF2B5EF4-FFF2-40B4-BE49-F238E27FC236}">
                <a16:creationId xmlns:a16="http://schemas.microsoft.com/office/drawing/2014/main" id="{09CAB593-3EA9-4D35-8D97-3227852BB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CE6E7-B61F-46A6-9D13-4D440E164284}"/>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18518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21F3-DDC8-442E-BFB7-84B307F87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ACB1A-CCF7-47EF-AE05-9E4D41693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4A7D0-DA8B-47A1-85F9-9DCBDE238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D6A458-E327-4E35-A272-66C4CEB8C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1C77-B3C6-46C4-86E1-3D028CCEB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D3EF6-AB1E-4FD5-B053-2F2B28DD4997}"/>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8" name="Footer Placeholder 7">
            <a:extLst>
              <a:ext uri="{FF2B5EF4-FFF2-40B4-BE49-F238E27FC236}">
                <a16:creationId xmlns:a16="http://schemas.microsoft.com/office/drawing/2014/main" id="{85543D5E-0364-43FA-8EF8-37F60FA8A8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5BAC3F-2846-4810-9ABC-999EA7A42756}"/>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123584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85C3-4571-47C3-AFDA-90268D5A65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BD0A2-184B-4EB4-BCCA-5C0B12F21E91}"/>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4" name="Footer Placeholder 3">
            <a:extLst>
              <a:ext uri="{FF2B5EF4-FFF2-40B4-BE49-F238E27FC236}">
                <a16:creationId xmlns:a16="http://schemas.microsoft.com/office/drawing/2014/main" id="{4B736854-8E5E-4A01-8F07-449B20EFD2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D35BB-704C-44D8-ABE0-95A521542E3D}"/>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217446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534F2-2412-47BD-A987-FB249977ED46}"/>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3" name="Footer Placeholder 2">
            <a:extLst>
              <a:ext uri="{FF2B5EF4-FFF2-40B4-BE49-F238E27FC236}">
                <a16:creationId xmlns:a16="http://schemas.microsoft.com/office/drawing/2014/main" id="{DF20463A-D964-4CA0-8376-0B8EB1EB9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2D8144-71F4-4AFF-8089-8C9DEEE3AEA5}"/>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376186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1070-31D3-4ECD-B57B-DFD53A791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F02A57-C726-49FA-86F1-B498E291D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EB7A4-1195-4F55-9C26-55E93512F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1839A-0423-4D04-9183-210EB54979EA}"/>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6" name="Footer Placeholder 5">
            <a:extLst>
              <a:ext uri="{FF2B5EF4-FFF2-40B4-BE49-F238E27FC236}">
                <a16:creationId xmlns:a16="http://schemas.microsoft.com/office/drawing/2014/main" id="{92A0DECD-BE4B-46A1-89BD-C646940A1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D4931-A229-4129-88E0-0EE6BCE765F1}"/>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370427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CAE7-BE6F-4A57-8128-958440F7F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E1828-75E1-4D57-8542-229674599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E7F1D-2D3F-4B2D-B57D-4BD0CE9D9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BCDC3-7A29-4E0C-8FCC-CB65FA4B4AEE}"/>
              </a:ext>
            </a:extLst>
          </p:cNvPr>
          <p:cNvSpPr>
            <a:spLocks noGrp="1"/>
          </p:cNvSpPr>
          <p:nvPr>
            <p:ph type="dt" sz="half" idx="10"/>
          </p:nvPr>
        </p:nvSpPr>
        <p:spPr/>
        <p:txBody>
          <a:bodyPr/>
          <a:lstStyle/>
          <a:p>
            <a:fld id="{AD200EE5-F7A8-401B-B2F0-6A0A122CFE1D}" type="datetimeFigureOut">
              <a:rPr lang="en-US" smtClean="0"/>
              <a:t>6/8/2020</a:t>
            </a:fld>
            <a:endParaRPr lang="en-US"/>
          </a:p>
        </p:txBody>
      </p:sp>
      <p:sp>
        <p:nvSpPr>
          <p:cNvPr id="6" name="Footer Placeholder 5">
            <a:extLst>
              <a:ext uri="{FF2B5EF4-FFF2-40B4-BE49-F238E27FC236}">
                <a16:creationId xmlns:a16="http://schemas.microsoft.com/office/drawing/2014/main" id="{9B915C74-7A9E-4611-A3A9-761764B6A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5EE1E-6690-4E9F-BBFB-C5CFBEB60F2E}"/>
              </a:ext>
            </a:extLst>
          </p:cNvPr>
          <p:cNvSpPr>
            <a:spLocks noGrp="1"/>
          </p:cNvSpPr>
          <p:nvPr>
            <p:ph type="sldNum" sz="quarter" idx="12"/>
          </p:nvPr>
        </p:nvSpPr>
        <p:spPr/>
        <p:txBody>
          <a:bodyPr/>
          <a:lstStyle/>
          <a:p>
            <a:fld id="{C42B65BA-8F62-4F26-8911-1350121D2CC1}" type="slidenum">
              <a:rPr lang="en-US" smtClean="0"/>
              <a:t>‹#›</a:t>
            </a:fld>
            <a:endParaRPr lang="en-US"/>
          </a:p>
        </p:txBody>
      </p:sp>
    </p:spTree>
    <p:extLst>
      <p:ext uri="{BB962C8B-B14F-4D97-AF65-F5344CB8AC3E}">
        <p14:creationId xmlns:p14="http://schemas.microsoft.com/office/powerpoint/2010/main" val="99241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B87CE-AA1D-4FDA-A573-3EEE9E7EA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E15B9-CEF0-4478-B167-D8C068231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7F280-BBC1-4334-AB75-1A7999357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00EE5-F7A8-401B-B2F0-6A0A122CFE1D}" type="datetimeFigureOut">
              <a:rPr lang="en-US" smtClean="0"/>
              <a:t>6/8/2020</a:t>
            </a:fld>
            <a:endParaRPr lang="en-US"/>
          </a:p>
        </p:txBody>
      </p:sp>
      <p:sp>
        <p:nvSpPr>
          <p:cNvPr id="5" name="Footer Placeholder 4">
            <a:extLst>
              <a:ext uri="{FF2B5EF4-FFF2-40B4-BE49-F238E27FC236}">
                <a16:creationId xmlns:a16="http://schemas.microsoft.com/office/drawing/2014/main" id="{E62A7B92-C127-4CA8-9EC3-D9E855AE1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6A3B1-AC2D-492D-B156-78985135B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B65BA-8F62-4F26-8911-1350121D2CC1}" type="slidenum">
              <a:rPr lang="en-US" smtClean="0"/>
              <a:t>‹#›</a:t>
            </a:fld>
            <a:endParaRPr lang="en-US"/>
          </a:p>
        </p:txBody>
      </p:sp>
    </p:spTree>
    <p:extLst>
      <p:ext uri="{BB962C8B-B14F-4D97-AF65-F5344CB8AC3E}">
        <p14:creationId xmlns:p14="http://schemas.microsoft.com/office/powerpoint/2010/main" val="31396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6584-72BC-4F23-B2E4-17475529BCC7}"/>
              </a:ext>
            </a:extLst>
          </p:cNvPr>
          <p:cNvSpPr>
            <a:spLocks noGrp="1"/>
          </p:cNvSpPr>
          <p:nvPr>
            <p:ph type="ctrTitle"/>
          </p:nvPr>
        </p:nvSpPr>
        <p:spPr/>
        <p:txBody>
          <a:bodyPr/>
          <a:lstStyle/>
          <a:p>
            <a:r>
              <a:rPr lang="en-US" dirty="0"/>
              <a:t>POC Supplemental</a:t>
            </a:r>
          </a:p>
        </p:txBody>
      </p:sp>
    </p:spTree>
    <p:extLst>
      <p:ext uri="{BB962C8B-B14F-4D97-AF65-F5344CB8AC3E}">
        <p14:creationId xmlns:p14="http://schemas.microsoft.com/office/powerpoint/2010/main" val="324492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6712-83CF-44A3-98C2-F9E5020E0612}"/>
              </a:ext>
            </a:extLst>
          </p:cNvPr>
          <p:cNvSpPr>
            <a:spLocks noGrp="1"/>
          </p:cNvSpPr>
          <p:nvPr>
            <p:ph type="title"/>
          </p:nvPr>
        </p:nvSpPr>
        <p:spPr>
          <a:xfrm>
            <a:off x="937260" y="84613"/>
            <a:ext cx="10515600" cy="1325563"/>
          </a:xfrm>
        </p:spPr>
        <p:txBody>
          <a:bodyPr/>
          <a:lstStyle/>
          <a:p>
            <a:r>
              <a:rPr lang="en-US" dirty="0"/>
              <a:t>Data Anatomy of a Fluid Fan</a:t>
            </a:r>
          </a:p>
        </p:txBody>
      </p:sp>
      <p:sp>
        <p:nvSpPr>
          <p:cNvPr id="3" name="Content Placeholder 2">
            <a:extLst>
              <a:ext uri="{FF2B5EF4-FFF2-40B4-BE49-F238E27FC236}">
                <a16:creationId xmlns:a16="http://schemas.microsoft.com/office/drawing/2014/main" id="{5DE2DEE7-0CDE-4A9A-9B2C-9C8390CF26FA}"/>
              </a:ext>
            </a:extLst>
          </p:cNvPr>
          <p:cNvSpPr>
            <a:spLocks noGrp="1"/>
          </p:cNvSpPr>
          <p:nvPr>
            <p:ph idx="1"/>
          </p:nvPr>
        </p:nvSpPr>
        <p:spPr>
          <a:xfrm>
            <a:off x="1215712" y="1543685"/>
            <a:ext cx="3032760" cy="498475"/>
          </a:xfrm>
        </p:spPr>
        <p:txBody>
          <a:bodyPr/>
          <a:lstStyle/>
          <a:p>
            <a:pPr marL="0" indent="0">
              <a:buNone/>
            </a:pPr>
            <a:r>
              <a:rPr lang="en-US" dirty="0"/>
              <a:t>Demographics</a:t>
            </a:r>
          </a:p>
        </p:txBody>
      </p:sp>
      <p:pic>
        <p:nvPicPr>
          <p:cNvPr id="4" name="Picture 3">
            <a:extLst>
              <a:ext uri="{FF2B5EF4-FFF2-40B4-BE49-F238E27FC236}">
                <a16:creationId xmlns:a16="http://schemas.microsoft.com/office/drawing/2014/main" id="{2A2245E6-0C27-4C8D-B418-4CFFB4C1747E}"/>
              </a:ext>
            </a:extLst>
          </p:cNvPr>
          <p:cNvPicPr>
            <a:picLocks noChangeAspect="1"/>
          </p:cNvPicPr>
          <p:nvPr/>
        </p:nvPicPr>
        <p:blipFill>
          <a:blip r:embed="rId2"/>
          <a:stretch>
            <a:fillRect/>
          </a:stretch>
        </p:blipFill>
        <p:spPr>
          <a:xfrm>
            <a:off x="4906342" y="1975582"/>
            <a:ext cx="2028796" cy="3912678"/>
          </a:xfrm>
          <a:prstGeom prst="rect">
            <a:avLst/>
          </a:prstGeom>
        </p:spPr>
      </p:pic>
      <p:sp>
        <p:nvSpPr>
          <p:cNvPr id="5" name="Content Placeholder 2">
            <a:extLst>
              <a:ext uri="{FF2B5EF4-FFF2-40B4-BE49-F238E27FC236}">
                <a16:creationId xmlns:a16="http://schemas.microsoft.com/office/drawing/2014/main" id="{908AD0C7-6D00-4A79-9621-41C24F98921A}"/>
              </a:ext>
            </a:extLst>
          </p:cNvPr>
          <p:cNvSpPr txBox="1">
            <a:spLocks/>
          </p:cNvSpPr>
          <p:nvPr/>
        </p:nvSpPr>
        <p:spPr>
          <a:xfrm>
            <a:off x="7520619" y="1543685"/>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Media Preferences</a:t>
            </a:r>
          </a:p>
        </p:txBody>
      </p:sp>
      <p:sp>
        <p:nvSpPr>
          <p:cNvPr id="6" name="Content Placeholder 2">
            <a:extLst>
              <a:ext uri="{FF2B5EF4-FFF2-40B4-BE49-F238E27FC236}">
                <a16:creationId xmlns:a16="http://schemas.microsoft.com/office/drawing/2014/main" id="{151CF589-9C38-4A84-A062-1237A849BB99}"/>
              </a:ext>
            </a:extLst>
          </p:cNvPr>
          <p:cNvSpPr txBox="1">
            <a:spLocks/>
          </p:cNvSpPr>
          <p:nvPr/>
        </p:nvSpPr>
        <p:spPr>
          <a:xfrm>
            <a:off x="1215712" y="4091941"/>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Sports Preferences</a:t>
            </a:r>
          </a:p>
        </p:txBody>
      </p:sp>
      <p:sp>
        <p:nvSpPr>
          <p:cNvPr id="7" name="Content Placeholder 2">
            <a:extLst>
              <a:ext uri="{FF2B5EF4-FFF2-40B4-BE49-F238E27FC236}">
                <a16:creationId xmlns:a16="http://schemas.microsoft.com/office/drawing/2014/main" id="{ED67F0D6-83E8-4A61-8A5B-7D27C15ED0A5}"/>
              </a:ext>
            </a:extLst>
          </p:cNvPr>
          <p:cNvSpPr txBox="1">
            <a:spLocks/>
          </p:cNvSpPr>
          <p:nvPr/>
        </p:nvSpPr>
        <p:spPr>
          <a:xfrm>
            <a:off x="7520619" y="4093526"/>
            <a:ext cx="3032760" cy="4984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Non-sports</a:t>
            </a:r>
            <a:r>
              <a:rPr lang="en-US" dirty="0"/>
              <a:t> Interests</a:t>
            </a:r>
          </a:p>
        </p:txBody>
      </p:sp>
      <p:sp>
        <p:nvSpPr>
          <p:cNvPr id="8" name="Content Placeholder 2">
            <a:extLst>
              <a:ext uri="{FF2B5EF4-FFF2-40B4-BE49-F238E27FC236}">
                <a16:creationId xmlns:a16="http://schemas.microsoft.com/office/drawing/2014/main" id="{3892C11F-21D5-4445-B788-0CFCD574F32E}"/>
              </a:ext>
            </a:extLst>
          </p:cNvPr>
          <p:cNvSpPr txBox="1">
            <a:spLocks/>
          </p:cNvSpPr>
          <p:nvPr/>
        </p:nvSpPr>
        <p:spPr>
          <a:xfrm>
            <a:off x="1215712" y="2042160"/>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We can provide deep and accurate information about each fan we track.</a:t>
            </a:r>
          </a:p>
        </p:txBody>
      </p:sp>
      <p:sp>
        <p:nvSpPr>
          <p:cNvPr id="9" name="Content Placeholder 2">
            <a:extLst>
              <a:ext uri="{FF2B5EF4-FFF2-40B4-BE49-F238E27FC236}">
                <a16:creationId xmlns:a16="http://schemas.microsoft.com/office/drawing/2014/main" id="{E9746A71-ED59-4FA5-B311-3B46D836788D}"/>
              </a:ext>
            </a:extLst>
          </p:cNvPr>
          <p:cNvSpPr txBox="1">
            <a:spLocks/>
          </p:cNvSpPr>
          <p:nvPr/>
        </p:nvSpPr>
        <p:spPr>
          <a:xfrm>
            <a:off x="7520618" y="2042160"/>
            <a:ext cx="3292899" cy="498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000000"/>
                </a:solidFill>
                <a:latin typeface="Calibri" panose="020F0502020204030204" pitchFamily="34" charset="0"/>
              </a:rPr>
              <a:t>We can show each fan’s favorite TV shows, music artists, genres, and platforms.</a:t>
            </a:r>
          </a:p>
        </p:txBody>
      </p:sp>
      <p:sp>
        <p:nvSpPr>
          <p:cNvPr id="11" name="Content Placeholder 2">
            <a:extLst>
              <a:ext uri="{FF2B5EF4-FFF2-40B4-BE49-F238E27FC236}">
                <a16:creationId xmlns:a16="http://schemas.microsoft.com/office/drawing/2014/main" id="{554FBBDE-4B6A-4CC3-90CB-695F8E235309}"/>
              </a:ext>
            </a:extLst>
          </p:cNvPr>
          <p:cNvSpPr txBox="1">
            <a:spLocks/>
          </p:cNvSpPr>
          <p:nvPr/>
        </p:nvSpPr>
        <p:spPr>
          <a:xfrm>
            <a:off x="1215712" y="4590415"/>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Our data shows each fan’s unique set of interests within the sports world.</a:t>
            </a:r>
          </a:p>
        </p:txBody>
      </p:sp>
      <p:sp>
        <p:nvSpPr>
          <p:cNvPr id="15" name="Rectangle: Rounded Corners 14">
            <a:extLst>
              <a:ext uri="{FF2B5EF4-FFF2-40B4-BE49-F238E27FC236}">
                <a16:creationId xmlns:a16="http://schemas.microsoft.com/office/drawing/2014/main" id="{CEE022EA-0057-4EC6-B7CE-D8B1810B4869}"/>
              </a:ext>
            </a:extLst>
          </p:cNvPr>
          <p:cNvSpPr/>
          <p:nvPr/>
        </p:nvSpPr>
        <p:spPr>
          <a:xfrm>
            <a:off x="1291912" y="2651761"/>
            <a:ext cx="2872740" cy="982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Age: 45</a:t>
            </a:r>
          </a:p>
          <a:p>
            <a:r>
              <a:rPr lang="en-US" dirty="0"/>
              <a:t>Language: English</a:t>
            </a:r>
          </a:p>
          <a:p>
            <a:r>
              <a:rPr lang="en-US" dirty="0"/>
              <a:t>Gender: Male</a:t>
            </a:r>
          </a:p>
        </p:txBody>
      </p:sp>
      <p:sp>
        <p:nvSpPr>
          <p:cNvPr id="16" name="Rectangle: Rounded Corners 15">
            <a:extLst>
              <a:ext uri="{FF2B5EF4-FFF2-40B4-BE49-F238E27FC236}">
                <a16:creationId xmlns:a16="http://schemas.microsoft.com/office/drawing/2014/main" id="{BB13C7EC-26AD-41B4-961C-E2C57ABF1C99}"/>
              </a:ext>
            </a:extLst>
          </p:cNvPr>
          <p:cNvSpPr/>
          <p:nvPr/>
        </p:nvSpPr>
        <p:spPr>
          <a:xfrm>
            <a:off x="7646349" y="2602229"/>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Favorite Media:</a:t>
            </a:r>
          </a:p>
          <a:p>
            <a:pPr marL="342900" indent="-342900">
              <a:buFont typeface="Arial" panose="020B0604020202020204" pitchFamily="34" charset="0"/>
              <a:buChar char="•"/>
            </a:pPr>
            <a:r>
              <a:rPr lang="en-US" sz="1200" dirty="0"/>
              <a:t>Billie </a:t>
            </a:r>
            <a:r>
              <a:rPr lang="en-US" sz="1200" dirty="0" err="1"/>
              <a:t>Eilish</a:t>
            </a:r>
            <a:endParaRPr lang="en-US" sz="1200" dirty="0"/>
          </a:p>
          <a:p>
            <a:pPr marL="342900" indent="-342900">
              <a:buFont typeface="Arial" panose="020B0604020202020204" pitchFamily="34" charset="0"/>
              <a:buChar char="•"/>
            </a:pPr>
            <a:r>
              <a:rPr lang="en-US" sz="1200" dirty="0" err="1"/>
              <a:t>Playstation</a:t>
            </a:r>
            <a:r>
              <a:rPr lang="en-US" sz="1200" dirty="0"/>
              <a:t> 4</a:t>
            </a:r>
          </a:p>
          <a:p>
            <a:pPr marL="342900" indent="-342900">
              <a:buFont typeface="Arial" panose="020B0604020202020204" pitchFamily="34" charset="0"/>
              <a:buChar char="•"/>
            </a:pPr>
            <a:r>
              <a:rPr lang="en-US" sz="1200" dirty="0"/>
              <a:t>The Tonight Show</a:t>
            </a:r>
          </a:p>
          <a:p>
            <a:pPr marL="342900" indent="-342900">
              <a:buFont typeface="Arial" panose="020B0604020202020204" pitchFamily="34" charset="0"/>
              <a:buChar char="•"/>
            </a:pPr>
            <a:r>
              <a:rPr lang="en-US" sz="1200" dirty="0"/>
              <a:t>The Bachelor</a:t>
            </a:r>
          </a:p>
          <a:p>
            <a:pPr marL="342900" indent="-342900">
              <a:buFont typeface="Arial" panose="020B0604020202020204" pitchFamily="34" charset="0"/>
              <a:buChar char="•"/>
            </a:pPr>
            <a:r>
              <a:rPr lang="en-US" sz="1200" dirty="0"/>
              <a:t>Rock &amp; Roll</a:t>
            </a:r>
            <a:endParaRPr lang="en-US" dirty="0"/>
          </a:p>
        </p:txBody>
      </p:sp>
      <p:sp>
        <p:nvSpPr>
          <p:cNvPr id="17" name="Rectangle: Rounded Corners 16">
            <a:extLst>
              <a:ext uri="{FF2B5EF4-FFF2-40B4-BE49-F238E27FC236}">
                <a16:creationId xmlns:a16="http://schemas.microsoft.com/office/drawing/2014/main" id="{1CACF73C-53F8-4B2D-84A7-4E3EEF23E7D6}"/>
              </a:ext>
            </a:extLst>
          </p:cNvPr>
          <p:cNvSpPr/>
          <p:nvPr/>
        </p:nvSpPr>
        <p:spPr>
          <a:xfrm>
            <a:off x="7646349" y="5157470"/>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Other Interests:</a:t>
            </a:r>
          </a:p>
          <a:p>
            <a:pPr marL="342900" indent="-342900">
              <a:buFont typeface="Arial" panose="020B0604020202020204" pitchFamily="34" charset="0"/>
              <a:buChar char="•"/>
            </a:pPr>
            <a:r>
              <a:rPr lang="en-US" sz="1200" dirty="0"/>
              <a:t>Financial news</a:t>
            </a:r>
          </a:p>
          <a:p>
            <a:pPr marL="342900" indent="-342900">
              <a:buFont typeface="Arial" panose="020B0604020202020204" pitchFamily="34" charset="0"/>
              <a:buChar char="•"/>
            </a:pPr>
            <a:r>
              <a:rPr lang="en-US" sz="1200" dirty="0"/>
              <a:t>Government</a:t>
            </a:r>
          </a:p>
          <a:p>
            <a:pPr marL="342900" indent="-342900">
              <a:buFont typeface="Arial" panose="020B0604020202020204" pitchFamily="34" charset="0"/>
              <a:buChar char="•"/>
            </a:pPr>
            <a:r>
              <a:rPr lang="en-US" sz="1200" dirty="0"/>
              <a:t>Sci-fi and Fantasy</a:t>
            </a:r>
          </a:p>
          <a:p>
            <a:pPr marL="342900" indent="-342900">
              <a:buFont typeface="Arial" panose="020B0604020202020204" pitchFamily="34" charset="0"/>
              <a:buChar char="•"/>
            </a:pPr>
            <a:r>
              <a:rPr lang="en-US" sz="1200" dirty="0"/>
              <a:t>Massachusetts</a:t>
            </a:r>
          </a:p>
          <a:p>
            <a:pPr marL="342900" indent="-342900">
              <a:buFont typeface="Arial" panose="020B0604020202020204" pitchFamily="34" charset="0"/>
              <a:buChar char="•"/>
            </a:pPr>
            <a:r>
              <a:rPr lang="en-US" sz="1200" dirty="0"/>
              <a:t>Online Education</a:t>
            </a:r>
            <a:endParaRPr lang="en-US" dirty="0"/>
          </a:p>
        </p:txBody>
      </p:sp>
      <p:sp>
        <p:nvSpPr>
          <p:cNvPr id="18" name="Rectangle: Rounded Corners 17">
            <a:extLst>
              <a:ext uri="{FF2B5EF4-FFF2-40B4-BE49-F238E27FC236}">
                <a16:creationId xmlns:a16="http://schemas.microsoft.com/office/drawing/2014/main" id="{95D47EE8-72F5-4920-86F9-2A8B3419735C}"/>
              </a:ext>
            </a:extLst>
          </p:cNvPr>
          <p:cNvSpPr/>
          <p:nvPr/>
        </p:nvSpPr>
        <p:spPr>
          <a:xfrm>
            <a:off x="1291912" y="5157470"/>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Sports Interests:</a:t>
            </a:r>
          </a:p>
          <a:p>
            <a:pPr marL="342900" indent="-342900">
              <a:buFont typeface="Arial" panose="020B0604020202020204" pitchFamily="34" charset="0"/>
              <a:buChar char="•"/>
            </a:pPr>
            <a:r>
              <a:rPr lang="en-US" sz="1200" dirty="0"/>
              <a:t>Tom Brady</a:t>
            </a:r>
          </a:p>
          <a:p>
            <a:pPr marL="342900" indent="-342900">
              <a:buFont typeface="Arial" panose="020B0604020202020204" pitchFamily="34" charset="0"/>
              <a:buChar char="•"/>
            </a:pPr>
            <a:r>
              <a:rPr lang="en-US" sz="1200" dirty="0"/>
              <a:t>NASCAR Cup Series</a:t>
            </a:r>
          </a:p>
          <a:p>
            <a:pPr marL="342900" indent="-342900">
              <a:buFont typeface="Arial" panose="020B0604020202020204" pitchFamily="34" charset="0"/>
              <a:buChar char="•"/>
            </a:pPr>
            <a:r>
              <a:rPr lang="en-US" sz="1200" dirty="0"/>
              <a:t>NBA</a:t>
            </a:r>
          </a:p>
          <a:p>
            <a:pPr marL="342900" indent="-342900">
              <a:buFont typeface="Arial" panose="020B0604020202020204" pitchFamily="34" charset="0"/>
              <a:buChar char="•"/>
            </a:pPr>
            <a:r>
              <a:rPr lang="en-US" sz="1200" dirty="0"/>
              <a:t>Sports Betting</a:t>
            </a:r>
          </a:p>
          <a:p>
            <a:pPr marL="342900" indent="-342900">
              <a:buFont typeface="Arial" panose="020B0604020202020204" pitchFamily="34" charset="0"/>
              <a:buChar char="•"/>
            </a:pPr>
            <a:r>
              <a:rPr lang="en-US" sz="1200" dirty="0"/>
              <a:t>NFL Game Pass</a:t>
            </a:r>
            <a:endParaRPr lang="en-US" dirty="0"/>
          </a:p>
        </p:txBody>
      </p:sp>
      <p:sp>
        <p:nvSpPr>
          <p:cNvPr id="19" name="Content Placeholder 2">
            <a:extLst>
              <a:ext uri="{FF2B5EF4-FFF2-40B4-BE49-F238E27FC236}">
                <a16:creationId xmlns:a16="http://schemas.microsoft.com/office/drawing/2014/main" id="{92CAC86C-BB25-41F1-B7EC-AD2A59565048}"/>
              </a:ext>
            </a:extLst>
          </p:cNvPr>
          <p:cNvSpPr txBox="1">
            <a:spLocks/>
          </p:cNvSpPr>
          <p:nvPr/>
        </p:nvSpPr>
        <p:spPr>
          <a:xfrm>
            <a:off x="7520619" y="4590414"/>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We also know a lot about each fan’s interests outside of sports.</a:t>
            </a:r>
          </a:p>
        </p:txBody>
      </p:sp>
    </p:spTree>
    <p:extLst>
      <p:ext uri="{BB962C8B-B14F-4D97-AF65-F5344CB8AC3E}">
        <p14:creationId xmlns:p14="http://schemas.microsoft.com/office/powerpoint/2010/main" val="154785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1231-7AAC-40C4-A97D-B76D4D8BC9B8}"/>
              </a:ext>
            </a:extLst>
          </p:cNvPr>
          <p:cNvSpPr>
            <a:spLocks noGrp="1"/>
          </p:cNvSpPr>
          <p:nvPr>
            <p:ph type="title"/>
          </p:nvPr>
        </p:nvSpPr>
        <p:spPr/>
        <p:txBody>
          <a:bodyPr/>
          <a:lstStyle/>
          <a:p>
            <a:r>
              <a:rPr lang="en-US" dirty="0"/>
              <a:t>See Changes Over Time</a:t>
            </a:r>
          </a:p>
        </p:txBody>
      </p:sp>
      <p:grpSp>
        <p:nvGrpSpPr>
          <p:cNvPr id="19" name="Group 18">
            <a:extLst>
              <a:ext uri="{FF2B5EF4-FFF2-40B4-BE49-F238E27FC236}">
                <a16:creationId xmlns:a16="http://schemas.microsoft.com/office/drawing/2014/main" id="{6A3185D5-53FA-4C2F-A126-1DF8CE88ADDD}"/>
              </a:ext>
            </a:extLst>
          </p:cNvPr>
          <p:cNvGrpSpPr/>
          <p:nvPr/>
        </p:nvGrpSpPr>
        <p:grpSpPr>
          <a:xfrm>
            <a:off x="5295899" y="1908034"/>
            <a:ext cx="6274383" cy="3914479"/>
            <a:chOff x="2959509" y="2454298"/>
            <a:chExt cx="6065693" cy="3784281"/>
          </a:xfrm>
        </p:grpSpPr>
        <p:sp>
          <p:nvSpPr>
            <p:cNvPr id="4" name="Oval 3">
              <a:extLst>
                <a:ext uri="{FF2B5EF4-FFF2-40B4-BE49-F238E27FC236}">
                  <a16:creationId xmlns:a16="http://schemas.microsoft.com/office/drawing/2014/main" id="{225C87CD-09D6-4ABD-9E30-00DB4B418D2F}"/>
                </a:ext>
              </a:extLst>
            </p:cNvPr>
            <p:cNvSpPr/>
            <p:nvPr/>
          </p:nvSpPr>
          <p:spPr>
            <a:xfrm>
              <a:off x="4057058" y="482094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Sports</a:t>
              </a:r>
            </a:p>
            <a:p>
              <a:pPr algn="ctr"/>
              <a:r>
                <a:rPr lang="en-US" sz="1600" dirty="0"/>
                <a:t>YouTube Channel</a:t>
              </a:r>
            </a:p>
          </p:txBody>
        </p:sp>
        <p:sp>
          <p:nvSpPr>
            <p:cNvPr id="5" name="Oval 4">
              <a:extLst>
                <a:ext uri="{FF2B5EF4-FFF2-40B4-BE49-F238E27FC236}">
                  <a16:creationId xmlns:a16="http://schemas.microsoft.com/office/drawing/2014/main" id="{EB09003D-2F12-41A3-92E2-374146AA6925}"/>
                </a:ext>
              </a:extLst>
            </p:cNvPr>
            <p:cNvSpPr/>
            <p:nvPr/>
          </p:nvSpPr>
          <p:spPr>
            <a:xfrm>
              <a:off x="5474694" y="300520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League Video Game</a:t>
              </a:r>
            </a:p>
          </p:txBody>
        </p:sp>
        <p:sp>
          <p:nvSpPr>
            <p:cNvPr id="6" name="Oval 5">
              <a:extLst>
                <a:ext uri="{FF2B5EF4-FFF2-40B4-BE49-F238E27FC236}">
                  <a16:creationId xmlns:a16="http://schemas.microsoft.com/office/drawing/2014/main" id="{10B81040-6E00-4F3E-A878-44CDDC03B082}"/>
                </a:ext>
              </a:extLst>
            </p:cNvPr>
            <p:cNvSpPr/>
            <p:nvPr/>
          </p:nvSpPr>
          <p:spPr>
            <a:xfrm>
              <a:off x="6892329" y="4688234"/>
              <a:ext cx="1481597"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Players &amp; Teams</a:t>
              </a:r>
            </a:p>
          </p:txBody>
        </p:sp>
        <p:sp>
          <p:nvSpPr>
            <p:cNvPr id="7" name="Oval 6">
              <a:extLst>
                <a:ext uri="{FF2B5EF4-FFF2-40B4-BE49-F238E27FC236}">
                  <a16:creationId xmlns:a16="http://schemas.microsoft.com/office/drawing/2014/main" id="{3D55F16C-9103-467F-945B-08DAB7BC9373}"/>
                </a:ext>
              </a:extLst>
            </p:cNvPr>
            <p:cNvSpPr/>
            <p:nvPr/>
          </p:nvSpPr>
          <p:spPr>
            <a:xfrm>
              <a:off x="2959509" y="3005203"/>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8" name="Straight Arrow Connector 7">
              <a:extLst>
                <a:ext uri="{FF2B5EF4-FFF2-40B4-BE49-F238E27FC236}">
                  <a16:creationId xmlns:a16="http://schemas.microsoft.com/office/drawing/2014/main" id="{5D150E9B-56F3-4F93-B7C1-AF97B3D8B03D}"/>
                </a:ext>
              </a:extLst>
            </p:cNvPr>
            <p:cNvCxnSpPr>
              <a:cxnSpLocks/>
              <a:endCxn id="4" idx="1"/>
            </p:cNvCxnSpPr>
            <p:nvPr/>
          </p:nvCxnSpPr>
          <p:spPr>
            <a:xfrm>
              <a:off x="3953873" y="4337309"/>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74A212-225D-42FF-A1DD-EFA329A4ED9A}"/>
                </a:ext>
              </a:extLst>
            </p:cNvPr>
            <p:cNvSpPr txBox="1"/>
            <p:nvPr/>
          </p:nvSpPr>
          <p:spPr>
            <a:xfrm>
              <a:off x="4103197" y="4410918"/>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10" name="Straight Arrow Connector 9">
              <a:extLst>
                <a:ext uri="{FF2B5EF4-FFF2-40B4-BE49-F238E27FC236}">
                  <a16:creationId xmlns:a16="http://schemas.microsoft.com/office/drawing/2014/main" id="{A66288D9-F5EC-4F4E-9912-D0CD432BECC4}"/>
                </a:ext>
              </a:extLst>
            </p:cNvPr>
            <p:cNvCxnSpPr>
              <a:cxnSpLocks/>
            </p:cNvCxnSpPr>
            <p:nvPr/>
          </p:nvCxnSpPr>
          <p:spPr>
            <a:xfrm flipV="1">
              <a:off x="5289402" y="4337309"/>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7DC589-92E5-4B90-AB27-38D64E8CB805}"/>
                </a:ext>
              </a:extLst>
            </p:cNvPr>
            <p:cNvSpPr txBox="1"/>
            <p:nvPr/>
          </p:nvSpPr>
          <p:spPr>
            <a:xfrm>
              <a:off x="5577879" y="4513166"/>
              <a:ext cx="1028759" cy="307777"/>
            </a:xfrm>
            <a:prstGeom prst="rect">
              <a:avLst/>
            </a:prstGeom>
            <a:noFill/>
          </p:spPr>
          <p:txBody>
            <a:bodyPr wrap="square" rtlCol="0">
              <a:spAutoFit/>
            </a:bodyPr>
            <a:lstStyle/>
            <a:p>
              <a:r>
                <a:rPr lang="en-US" sz="1400" dirty="0">
                  <a:solidFill>
                    <a:schemeClr val="accent1"/>
                  </a:solidFill>
                </a:rPr>
                <a:t>Purchases</a:t>
              </a:r>
              <a:endParaRPr lang="en-US" dirty="0">
                <a:solidFill>
                  <a:schemeClr val="accent1"/>
                </a:solidFill>
              </a:endParaRPr>
            </a:p>
          </p:txBody>
        </p:sp>
        <p:cxnSp>
          <p:nvCxnSpPr>
            <p:cNvPr id="12" name="Straight Arrow Connector 11">
              <a:extLst>
                <a:ext uri="{FF2B5EF4-FFF2-40B4-BE49-F238E27FC236}">
                  <a16:creationId xmlns:a16="http://schemas.microsoft.com/office/drawing/2014/main" id="{AD9EC2BE-661F-4A42-897D-DE0B417A8F23}"/>
                </a:ext>
              </a:extLst>
            </p:cNvPr>
            <p:cNvCxnSpPr>
              <a:cxnSpLocks/>
              <a:endCxn id="6" idx="1"/>
            </p:cNvCxnSpPr>
            <p:nvPr/>
          </p:nvCxnSpPr>
          <p:spPr>
            <a:xfrm>
              <a:off x="6627089" y="4276270"/>
              <a:ext cx="482215" cy="6195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420E2B-1B13-47A5-AB17-727F6EACED04}"/>
                </a:ext>
              </a:extLst>
            </p:cNvPr>
            <p:cNvSpPr txBox="1"/>
            <p:nvPr/>
          </p:nvSpPr>
          <p:spPr>
            <a:xfrm>
              <a:off x="6892330" y="4268950"/>
              <a:ext cx="2058960" cy="307777"/>
            </a:xfrm>
            <a:prstGeom prst="rect">
              <a:avLst/>
            </a:prstGeom>
            <a:noFill/>
          </p:spPr>
          <p:txBody>
            <a:bodyPr wrap="square" rtlCol="0">
              <a:spAutoFit/>
            </a:bodyPr>
            <a:lstStyle/>
            <a:p>
              <a:r>
                <a:rPr lang="en-US" sz="1400" dirty="0">
                  <a:solidFill>
                    <a:schemeClr val="accent1"/>
                  </a:solidFill>
                </a:rPr>
                <a:t>Follows Twitter Accounts</a:t>
              </a:r>
              <a:endParaRPr lang="en-US" dirty="0">
                <a:solidFill>
                  <a:schemeClr val="accent1"/>
                </a:solidFill>
              </a:endParaRPr>
            </a:p>
          </p:txBody>
        </p:sp>
        <p:sp>
          <p:nvSpPr>
            <p:cNvPr id="14" name="Arrow: Right 13">
              <a:extLst>
                <a:ext uri="{FF2B5EF4-FFF2-40B4-BE49-F238E27FC236}">
                  <a16:creationId xmlns:a16="http://schemas.microsoft.com/office/drawing/2014/main" id="{FBC9C259-1D97-45D6-AFCB-3F64D148A282}"/>
                </a:ext>
              </a:extLst>
            </p:cNvPr>
            <p:cNvSpPr/>
            <p:nvPr/>
          </p:nvSpPr>
          <p:spPr>
            <a:xfrm>
              <a:off x="2959509" y="2687129"/>
              <a:ext cx="6065693" cy="3077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Time</a:t>
              </a:r>
            </a:p>
          </p:txBody>
        </p:sp>
        <p:sp>
          <p:nvSpPr>
            <p:cNvPr id="15" name="TextBox 14">
              <a:extLst>
                <a:ext uri="{FF2B5EF4-FFF2-40B4-BE49-F238E27FC236}">
                  <a16:creationId xmlns:a16="http://schemas.microsoft.com/office/drawing/2014/main" id="{853CB8BF-4127-44FA-99D2-E8BB830F2B32}"/>
                </a:ext>
              </a:extLst>
            </p:cNvPr>
            <p:cNvSpPr txBox="1"/>
            <p:nvPr/>
          </p:nvSpPr>
          <p:spPr>
            <a:xfrm>
              <a:off x="3150515" y="2454299"/>
              <a:ext cx="906543" cy="307777"/>
            </a:xfrm>
            <a:prstGeom prst="rect">
              <a:avLst/>
            </a:prstGeom>
            <a:noFill/>
          </p:spPr>
          <p:txBody>
            <a:bodyPr wrap="square" rtlCol="0">
              <a:spAutoFit/>
            </a:bodyPr>
            <a:lstStyle/>
            <a:p>
              <a:pPr algn="ctr"/>
              <a:r>
                <a:rPr lang="en-US" sz="1400" b="1" dirty="0">
                  <a:solidFill>
                    <a:schemeClr val="bg2">
                      <a:lumMod val="75000"/>
                    </a:schemeClr>
                  </a:solidFill>
                </a:rPr>
                <a:t>Not a fan</a:t>
              </a:r>
            </a:p>
          </p:txBody>
        </p:sp>
        <p:sp>
          <p:nvSpPr>
            <p:cNvPr id="16" name="TextBox 15">
              <a:extLst>
                <a:ext uri="{FF2B5EF4-FFF2-40B4-BE49-F238E27FC236}">
                  <a16:creationId xmlns:a16="http://schemas.microsoft.com/office/drawing/2014/main" id="{7E30761F-E688-43EC-8664-4D623DD4BDD6}"/>
                </a:ext>
              </a:extLst>
            </p:cNvPr>
            <p:cNvSpPr txBox="1"/>
            <p:nvPr/>
          </p:nvSpPr>
          <p:spPr>
            <a:xfrm>
              <a:off x="5474694" y="2456426"/>
              <a:ext cx="906543" cy="307777"/>
            </a:xfrm>
            <a:prstGeom prst="rect">
              <a:avLst/>
            </a:prstGeom>
            <a:noFill/>
          </p:spPr>
          <p:txBody>
            <a:bodyPr wrap="square" rtlCol="0">
              <a:spAutoFit/>
            </a:bodyPr>
            <a:lstStyle/>
            <a:p>
              <a:pPr algn="ctr"/>
              <a:r>
                <a:rPr lang="en-US" sz="1400" b="1" dirty="0">
                  <a:solidFill>
                    <a:schemeClr val="bg2">
                      <a:lumMod val="50000"/>
                    </a:schemeClr>
                  </a:solidFill>
                </a:rPr>
                <a:t>New Fan</a:t>
              </a:r>
            </a:p>
          </p:txBody>
        </p:sp>
        <p:sp>
          <p:nvSpPr>
            <p:cNvPr id="17" name="TextBox 16">
              <a:extLst>
                <a:ext uri="{FF2B5EF4-FFF2-40B4-BE49-F238E27FC236}">
                  <a16:creationId xmlns:a16="http://schemas.microsoft.com/office/drawing/2014/main" id="{35325D12-0B0F-430E-AC32-D15F6D762D73}"/>
                </a:ext>
              </a:extLst>
            </p:cNvPr>
            <p:cNvSpPr txBox="1"/>
            <p:nvPr/>
          </p:nvSpPr>
          <p:spPr>
            <a:xfrm>
              <a:off x="7956119" y="2454298"/>
              <a:ext cx="995171" cy="307777"/>
            </a:xfrm>
            <a:prstGeom prst="rect">
              <a:avLst/>
            </a:prstGeom>
            <a:noFill/>
          </p:spPr>
          <p:txBody>
            <a:bodyPr wrap="square" rtlCol="0">
              <a:spAutoFit/>
            </a:bodyPr>
            <a:lstStyle/>
            <a:p>
              <a:pPr algn="ctr"/>
              <a:r>
                <a:rPr lang="en-US" sz="1400" b="1" dirty="0">
                  <a:solidFill>
                    <a:schemeClr val="bg2">
                      <a:lumMod val="10000"/>
                    </a:schemeClr>
                  </a:solidFill>
                </a:rPr>
                <a:t>Full Fan</a:t>
              </a:r>
            </a:p>
          </p:txBody>
        </p:sp>
      </p:grpSp>
      <p:sp>
        <p:nvSpPr>
          <p:cNvPr id="20" name="Rectangle 19">
            <a:extLst>
              <a:ext uri="{FF2B5EF4-FFF2-40B4-BE49-F238E27FC236}">
                <a16:creationId xmlns:a16="http://schemas.microsoft.com/office/drawing/2014/main" id="{F8A32FEB-D634-4B44-BC70-A8676FFBB9FD}"/>
              </a:ext>
            </a:extLst>
          </p:cNvPr>
          <p:cNvSpPr/>
          <p:nvPr/>
        </p:nvSpPr>
        <p:spPr>
          <a:xfrm>
            <a:off x="915955" y="2067217"/>
            <a:ext cx="3551392" cy="3046988"/>
          </a:xfrm>
          <a:prstGeom prst="rect">
            <a:avLst/>
          </a:prstGeom>
        </p:spPr>
        <p:txBody>
          <a:bodyPr wrap="square">
            <a:spAutoFit/>
          </a:bodyPr>
          <a:lstStyle/>
          <a:p>
            <a:r>
              <a:rPr lang="en-US" sz="2400" dirty="0"/>
              <a:t>Our profiles track fans over time. We know when individuals interact with content and learn how they became fans. We identify the most engaged fans to help new fans follow their lead.</a:t>
            </a:r>
          </a:p>
        </p:txBody>
      </p:sp>
    </p:spTree>
    <p:extLst>
      <p:ext uri="{BB962C8B-B14F-4D97-AF65-F5344CB8AC3E}">
        <p14:creationId xmlns:p14="http://schemas.microsoft.com/office/powerpoint/2010/main" val="398378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4074-0AE7-4C56-9517-02B41D7D7EFE}"/>
              </a:ext>
            </a:extLst>
          </p:cNvPr>
          <p:cNvSpPr>
            <a:spLocks noGrp="1"/>
          </p:cNvSpPr>
          <p:nvPr>
            <p:ph type="title"/>
          </p:nvPr>
        </p:nvSpPr>
        <p:spPr/>
        <p:txBody>
          <a:bodyPr/>
          <a:lstStyle/>
          <a:p>
            <a:r>
              <a:rPr lang="en-US" dirty="0"/>
              <a:t>Learn Adjacent Interests and Markets</a:t>
            </a:r>
          </a:p>
        </p:txBody>
      </p:sp>
      <p:grpSp>
        <p:nvGrpSpPr>
          <p:cNvPr id="33" name="Group 32">
            <a:extLst>
              <a:ext uri="{FF2B5EF4-FFF2-40B4-BE49-F238E27FC236}">
                <a16:creationId xmlns:a16="http://schemas.microsoft.com/office/drawing/2014/main" id="{7AF3958E-532A-4D25-9E25-0C55829B49B5}"/>
              </a:ext>
            </a:extLst>
          </p:cNvPr>
          <p:cNvGrpSpPr/>
          <p:nvPr/>
        </p:nvGrpSpPr>
        <p:grpSpPr>
          <a:xfrm>
            <a:off x="942331" y="3802410"/>
            <a:ext cx="9738417" cy="2173795"/>
            <a:chOff x="1516380" y="4104030"/>
            <a:chExt cx="8387185" cy="1872175"/>
          </a:xfrm>
        </p:grpSpPr>
        <p:sp>
          <p:nvSpPr>
            <p:cNvPr id="17" name="Google Shape;56;p13">
              <a:extLst>
                <a:ext uri="{FF2B5EF4-FFF2-40B4-BE49-F238E27FC236}">
                  <a16:creationId xmlns:a16="http://schemas.microsoft.com/office/drawing/2014/main" id="{7F7A5EDE-E2EF-401E-BA8A-AF115FE02259}"/>
                </a:ext>
              </a:extLst>
            </p:cNvPr>
            <p:cNvSpPr/>
            <p:nvPr/>
          </p:nvSpPr>
          <p:spPr>
            <a:xfrm>
              <a:off x="3179890" y="4486805"/>
              <a:ext cx="1340700" cy="134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Group A</a:t>
              </a:r>
              <a:endParaRPr>
                <a:latin typeface="Roboto"/>
                <a:ea typeface="Roboto"/>
                <a:cs typeface="Roboto"/>
                <a:sym typeface="Roboto"/>
              </a:endParaRPr>
            </a:p>
          </p:txBody>
        </p:sp>
        <p:sp>
          <p:nvSpPr>
            <p:cNvPr id="18" name="Google Shape;57;p13">
              <a:extLst>
                <a:ext uri="{FF2B5EF4-FFF2-40B4-BE49-F238E27FC236}">
                  <a16:creationId xmlns:a16="http://schemas.microsoft.com/office/drawing/2014/main" id="{6E571D9A-A0C4-48D0-AAF4-2D64F7E4DCA0}"/>
                </a:ext>
              </a:extLst>
            </p:cNvPr>
            <p:cNvSpPr/>
            <p:nvPr/>
          </p:nvSpPr>
          <p:spPr>
            <a:xfrm>
              <a:off x="6430167" y="4486805"/>
              <a:ext cx="1340700" cy="134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Group B</a:t>
              </a:r>
              <a:endParaRPr>
                <a:latin typeface="Roboto"/>
                <a:ea typeface="Roboto"/>
                <a:cs typeface="Roboto"/>
                <a:sym typeface="Roboto"/>
              </a:endParaRPr>
            </a:p>
          </p:txBody>
        </p:sp>
        <p:cxnSp>
          <p:nvCxnSpPr>
            <p:cNvPr id="19" name="Google Shape;58;p13">
              <a:extLst>
                <a:ext uri="{FF2B5EF4-FFF2-40B4-BE49-F238E27FC236}">
                  <a16:creationId xmlns:a16="http://schemas.microsoft.com/office/drawing/2014/main" id="{917508E1-F446-4A21-BB00-83CBABB86DBA}"/>
                </a:ext>
              </a:extLst>
            </p:cNvPr>
            <p:cNvCxnSpPr>
              <a:stCxn id="17" idx="7"/>
            </p:cNvCxnSpPr>
            <p:nvPr/>
          </p:nvCxnSpPr>
          <p:spPr>
            <a:xfrm rot="10800000" flipH="1">
              <a:off x="4324249" y="4520202"/>
              <a:ext cx="531600" cy="162900"/>
            </a:xfrm>
            <a:prstGeom prst="straightConnector1">
              <a:avLst/>
            </a:prstGeom>
            <a:noFill/>
            <a:ln w="9525" cap="flat" cmpd="sng">
              <a:solidFill>
                <a:schemeClr val="dk2"/>
              </a:solidFill>
              <a:prstDash val="solid"/>
              <a:round/>
              <a:headEnd type="none" w="med" len="med"/>
              <a:tailEnd type="triangle" w="med" len="med"/>
            </a:ln>
          </p:spPr>
        </p:cxnSp>
        <p:sp>
          <p:nvSpPr>
            <p:cNvPr id="20" name="Google Shape;59;p13">
              <a:extLst>
                <a:ext uri="{FF2B5EF4-FFF2-40B4-BE49-F238E27FC236}">
                  <a16:creationId xmlns:a16="http://schemas.microsoft.com/office/drawing/2014/main" id="{D6708439-B1D3-4A03-AB09-8167436F7E2D}"/>
                </a:ext>
              </a:extLst>
            </p:cNvPr>
            <p:cNvSpPr txBox="1"/>
            <p:nvPr/>
          </p:nvSpPr>
          <p:spPr>
            <a:xfrm>
              <a:off x="4936615" y="4255580"/>
              <a:ext cx="9744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Sports</a:t>
              </a:r>
              <a:endParaRPr dirty="0">
                <a:latin typeface="Roboto"/>
                <a:ea typeface="Roboto"/>
                <a:cs typeface="Roboto"/>
                <a:sym typeface="Roboto"/>
              </a:endParaRPr>
            </a:p>
          </p:txBody>
        </p:sp>
        <p:cxnSp>
          <p:nvCxnSpPr>
            <p:cNvPr id="21" name="Google Shape;60;p13">
              <a:extLst>
                <a:ext uri="{FF2B5EF4-FFF2-40B4-BE49-F238E27FC236}">
                  <a16:creationId xmlns:a16="http://schemas.microsoft.com/office/drawing/2014/main" id="{71C2DB36-424F-4686-A0B2-C5B436489EE9}"/>
                </a:ext>
              </a:extLst>
            </p:cNvPr>
            <p:cNvCxnSpPr>
              <a:stCxn id="17" idx="5"/>
            </p:cNvCxnSpPr>
            <p:nvPr/>
          </p:nvCxnSpPr>
          <p:spPr>
            <a:xfrm>
              <a:off x="4324249" y="5630908"/>
              <a:ext cx="526800" cy="215400"/>
            </a:xfrm>
            <a:prstGeom prst="straightConnector1">
              <a:avLst/>
            </a:prstGeom>
            <a:noFill/>
            <a:ln w="9525" cap="flat" cmpd="sng">
              <a:solidFill>
                <a:schemeClr val="dk2"/>
              </a:solidFill>
              <a:prstDash val="solid"/>
              <a:round/>
              <a:headEnd type="none" w="med" len="med"/>
              <a:tailEnd type="triangle" w="med" len="med"/>
            </a:ln>
          </p:spPr>
        </p:cxnSp>
        <p:sp>
          <p:nvSpPr>
            <p:cNvPr id="22" name="Google Shape;61;p13">
              <a:extLst>
                <a:ext uri="{FF2B5EF4-FFF2-40B4-BE49-F238E27FC236}">
                  <a16:creationId xmlns:a16="http://schemas.microsoft.com/office/drawing/2014/main" id="{F9BDF136-060F-4E24-9978-AE7118E2F3B8}"/>
                </a:ext>
              </a:extLst>
            </p:cNvPr>
            <p:cNvSpPr txBox="1"/>
            <p:nvPr/>
          </p:nvSpPr>
          <p:spPr>
            <a:xfrm>
              <a:off x="4988178" y="5630905"/>
              <a:ext cx="9744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Games</a:t>
              </a:r>
              <a:endParaRPr>
                <a:latin typeface="Roboto"/>
                <a:ea typeface="Roboto"/>
                <a:cs typeface="Roboto"/>
                <a:sym typeface="Roboto"/>
              </a:endParaRPr>
            </a:p>
          </p:txBody>
        </p:sp>
        <p:cxnSp>
          <p:nvCxnSpPr>
            <p:cNvPr id="23" name="Google Shape;62;p13">
              <a:extLst>
                <a:ext uri="{FF2B5EF4-FFF2-40B4-BE49-F238E27FC236}">
                  <a16:creationId xmlns:a16="http://schemas.microsoft.com/office/drawing/2014/main" id="{96A724C2-68E8-442F-9CE6-9F240A3E6E79}"/>
                </a:ext>
              </a:extLst>
            </p:cNvPr>
            <p:cNvCxnSpPr>
              <a:stCxn id="18" idx="1"/>
            </p:cNvCxnSpPr>
            <p:nvPr/>
          </p:nvCxnSpPr>
          <p:spPr>
            <a:xfrm rot="10800000">
              <a:off x="5740008" y="4482102"/>
              <a:ext cx="886500" cy="20100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63;p13">
              <a:extLst>
                <a:ext uri="{FF2B5EF4-FFF2-40B4-BE49-F238E27FC236}">
                  <a16:creationId xmlns:a16="http://schemas.microsoft.com/office/drawing/2014/main" id="{37571832-06C2-4231-99CD-9562808EB7C4}"/>
                </a:ext>
              </a:extLst>
            </p:cNvPr>
            <p:cNvCxnSpPr>
              <a:stCxn id="18" idx="3"/>
            </p:cNvCxnSpPr>
            <p:nvPr/>
          </p:nvCxnSpPr>
          <p:spPr>
            <a:xfrm flipH="1">
              <a:off x="5806608" y="5630908"/>
              <a:ext cx="819900" cy="1869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64;p13">
              <a:extLst>
                <a:ext uri="{FF2B5EF4-FFF2-40B4-BE49-F238E27FC236}">
                  <a16:creationId xmlns:a16="http://schemas.microsoft.com/office/drawing/2014/main" id="{92C75B24-D7E5-4E23-8E3D-ED10E321ED40}"/>
                </a:ext>
              </a:extLst>
            </p:cNvPr>
            <p:cNvCxnSpPr>
              <a:stCxn id="18" idx="7"/>
            </p:cNvCxnSpPr>
            <p:nvPr/>
          </p:nvCxnSpPr>
          <p:spPr>
            <a:xfrm rot="10800000" flipH="1">
              <a:off x="7574526" y="4348902"/>
              <a:ext cx="461400" cy="334200"/>
            </a:xfrm>
            <a:prstGeom prst="straightConnector1">
              <a:avLst/>
            </a:prstGeom>
            <a:noFill/>
            <a:ln w="9525" cap="flat" cmpd="sng">
              <a:solidFill>
                <a:schemeClr val="dk2"/>
              </a:solidFill>
              <a:prstDash val="solid"/>
              <a:round/>
              <a:headEnd type="none" w="med" len="med"/>
              <a:tailEnd type="triangle" w="med" len="med"/>
            </a:ln>
          </p:spPr>
        </p:cxnSp>
        <p:sp>
          <p:nvSpPr>
            <p:cNvPr id="26" name="Google Shape;65;p13">
              <a:extLst>
                <a:ext uri="{FF2B5EF4-FFF2-40B4-BE49-F238E27FC236}">
                  <a16:creationId xmlns:a16="http://schemas.microsoft.com/office/drawing/2014/main" id="{04C78023-CF7D-4067-AA50-9A9E7A541DEE}"/>
                </a:ext>
              </a:extLst>
            </p:cNvPr>
            <p:cNvSpPr txBox="1"/>
            <p:nvPr/>
          </p:nvSpPr>
          <p:spPr>
            <a:xfrm>
              <a:off x="8075015" y="4104030"/>
              <a:ext cx="1691700"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Streaming Video</a:t>
              </a:r>
              <a:endParaRPr>
                <a:latin typeface="Roboto"/>
                <a:ea typeface="Roboto"/>
                <a:cs typeface="Roboto"/>
                <a:sym typeface="Roboto"/>
              </a:endParaRPr>
            </a:p>
          </p:txBody>
        </p:sp>
        <p:cxnSp>
          <p:nvCxnSpPr>
            <p:cNvPr id="27" name="Google Shape;67;p13">
              <a:extLst>
                <a:ext uri="{FF2B5EF4-FFF2-40B4-BE49-F238E27FC236}">
                  <a16:creationId xmlns:a16="http://schemas.microsoft.com/office/drawing/2014/main" id="{76A86E70-89C8-4D17-AEB8-AFE9C0F5A572}"/>
                </a:ext>
              </a:extLst>
            </p:cNvPr>
            <p:cNvCxnSpPr>
              <a:cxnSpLocks/>
              <a:stCxn id="18" idx="5"/>
            </p:cNvCxnSpPr>
            <p:nvPr/>
          </p:nvCxnSpPr>
          <p:spPr>
            <a:xfrm>
              <a:off x="7574526" y="5630908"/>
              <a:ext cx="566050" cy="172794"/>
            </a:xfrm>
            <a:prstGeom prst="straightConnector1">
              <a:avLst/>
            </a:prstGeom>
            <a:noFill/>
            <a:ln w="9525" cap="flat" cmpd="sng">
              <a:solidFill>
                <a:schemeClr val="dk2"/>
              </a:solidFill>
              <a:prstDash val="solid"/>
              <a:round/>
              <a:headEnd type="none" w="med" len="med"/>
              <a:tailEnd type="triangle" w="med" len="med"/>
            </a:ln>
          </p:spPr>
        </p:cxnSp>
        <p:sp>
          <p:nvSpPr>
            <p:cNvPr id="28" name="Google Shape;68;p13">
              <a:extLst>
                <a:ext uri="{FF2B5EF4-FFF2-40B4-BE49-F238E27FC236}">
                  <a16:creationId xmlns:a16="http://schemas.microsoft.com/office/drawing/2014/main" id="{1D12651E-7212-4258-8DCE-F4F5A811CA4A}"/>
                </a:ext>
              </a:extLst>
            </p:cNvPr>
            <p:cNvSpPr txBox="1"/>
            <p:nvPr/>
          </p:nvSpPr>
          <p:spPr>
            <a:xfrm>
              <a:off x="8211865" y="5695855"/>
              <a:ext cx="1691700"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B7B7B7"/>
                  </a:solidFill>
                  <a:latin typeface="Roboto"/>
                  <a:ea typeface="Roboto"/>
                  <a:cs typeface="Roboto"/>
                  <a:sym typeface="Roboto"/>
                </a:rPr>
                <a:t>Pet Supplies</a:t>
              </a:r>
              <a:endParaRPr dirty="0">
                <a:solidFill>
                  <a:srgbClr val="B7B7B7"/>
                </a:solidFill>
                <a:latin typeface="Roboto"/>
                <a:ea typeface="Roboto"/>
                <a:cs typeface="Roboto"/>
                <a:sym typeface="Roboto"/>
              </a:endParaRPr>
            </a:p>
          </p:txBody>
        </p:sp>
        <p:cxnSp>
          <p:nvCxnSpPr>
            <p:cNvPr id="29" name="Google Shape;69;p13">
              <a:extLst>
                <a:ext uri="{FF2B5EF4-FFF2-40B4-BE49-F238E27FC236}">
                  <a16:creationId xmlns:a16="http://schemas.microsoft.com/office/drawing/2014/main" id="{11EAC0DA-AD9C-4FC9-940B-48C9F6E11FDA}"/>
                </a:ext>
              </a:extLst>
            </p:cNvPr>
            <p:cNvCxnSpPr>
              <a:stCxn id="17" idx="2"/>
            </p:cNvCxnSpPr>
            <p:nvPr/>
          </p:nvCxnSpPr>
          <p:spPr>
            <a:xfrm rot="10800000">
              <a:off x="2745190" y="4838705"/>
              <a:ext cx="434700" cy="318300"/>
            </a:xfrm>
            <a:prstGeom prst="straightConnector1">
              <a:avLst/>
            </a:prstGeom>
            <a:noFill/>
            <a:ln w="9525" cap="flat" cmpd="sng">
              <a:solidFill>
                <a:schemeClr val="dk2"/>
              </a:solidFill>
              <a:prstDash val="solid"/>
              <a:round/>
              <a:headEnd type="none" w="med" len="med"/>
              <a:tailEnd type="triangle" w="med" len="med"/>
            </a:ln>
          </p:spPr>
        </p:cxnSp>
        <p:sp>
          <p:nvSpPr>
            <p:cNvPr id="30" name="Google Shape;70;p13">
              <a:extLst>
                <a:ext uri="{FF2B5EF4-FFF2-40B4-BE49-F238E27FC236}">
                  <a16:creationId xmlns:a16="http://schemas.microsoft.com/office/drawing/2014/main" id="{B6BD99A1-7F22-4C74-A92C-BF56B00D3645}"/>
                </a:ext>
              </a:extLst>
            </p:cNvPr>
            <p:cNvSpPr txBox="1"/>
            <p:nvPr/>
          </p:nvSpPr>
          <p:spPr>
            <a:xfrm>
              <a:off x="1516380" y="4271405"/>
              <a:ext cx="1756735"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99999"/>
                  </a:solidFill>
                  <a:latin typeface="Roboto"/>
                  <a:ea typeface="Roboto"/>
                  <a:cs typeface="Roboto"/>
                  <a:sym typeface="Roboto"/>
                </a:rPr>
                <a:t>Outdoors</a:t>
              </a:r>
              <a:endParaRPr dirty="0">
                <a:solidFill>
                  <a:srgbClr val="999999"/>
                </a:solidFill>
                <a:latin typeface="Roboto"/>
                <a:ea typeface="Roboto"/>
                <a:cs typeface="Roboto"/>
                <a:sym typeface="Roboto"/>
              </a:endParaRPr>
            </a:p>
            <a:p>
              <a:pPr marL="0" lvl="0" indent="0" algn="l" rtl="0">
                <a:spcBef>
                  <a:spcPts val="0"/>
                </a:spcBef>
                <a:spcAft>
                  <a:spcPts val="0"/>
                </a:spcAft>
                <a:buNone/>
              </a:pPr>
              <a:r>
                <a:rPr lang="en" dirty="0">
                  <a:solidFill>
                    <a:srgbClr val="999999"/>
                  </a:solidFill>
                  <a:latin typeface="Roboto"/>
                  <a:ea typeface="Roboto"/>
                  <a:cs typeface="Roboto"/>
                  <a:sym typeface="Roboto"/>
                </a:rPr>
                <a:t>Equipment</a:t>
              </a:r>
              <a:endParaRPr dirty="0">
                <a:solidFill>
                  <a:srgbClr val="999999"/>
                </a:solidFill>
                <a:latin typeface="Roboto"/>
                <a:ea typeface="Roboto"/>
                <a:cs typeface="Roboto"/>
                <a:sym typeface="Roboto"/>
              </a:endParaRPr>
            </a:p>
          </p:txBody>
        </p:sp>
      </p:grpSp>
      <p:sp>
        <p:nvSpPr>
          <p:cNvPr id="32" name="Rectangle 31">
            <a:extLst>
              <a:ext uri="{FF2B5EF4-FFF2-40B4-BE49-F238E27FC236}">
                <a16:creationId xmlns:a16="http://schemas.microsoft.com/office/drawing/2014/main" id="{E86E24C9-57A3-4495-B966-1262FAD00B88}"/>
              </a:ext>
            </a:extLst>
          </p:cNvPr>
          <p:cNvSpPr/>
          <p:nvPr/>
        </p:nvSpPr>
        <p:spPr>
          <a:xfrm>
            <a:off x="838905" y="1668269"/>
            <a:ext cx="10247345" cy="830997"/>
          </a:xfrm>
          <a:prstGeom prst="rect">
            <a:avLst/>
          </a:prstGeom>
        </p:spPr>
        <p:txBody>
          <a:bodyPr wrap="square">
            <a:spAutoFit/>
          </a:bodyPr>
          <a:lstStyle/>
          <a:p>
            <a:r>
              <a:rPr lang="en-US" sz="2400" dirty="0"/>
              <a:t>Deepen your understanding of your fans’ most interests. Discover niche marketing opportunities. Find prospective areas to build new audiences. </a:t>
            </a:r>
          </a:p>
        </p:txBody>
      </p:sp>
    </p:spTree>
    <p:extLst>
      <p:ext uri="{BB962C8B-B14F-4D97-AF65-F5344CB8AC3E}">
        <p14:creationId xmlns:p14="http://schemas.microsoft.com/office/powerpoint/2010/main" val="277175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82AE-DA99-4691-A2B5-E6258EDFFE06}"/>
              </a:ext>
            </a:extLst>
          </p:cNvPr>
          <p:cNvSpPr>
            <a:spLocks noGrp="1"/>
          </p:cNvSpPr>
          <p:nvPr>
            <p:ph type="title"/>
          </p:nvPr>
        </p:nvSpPr>
        <p:spPr/>
        <p:txBody>
          <a:bodyPr/>
          <a:lstStyle/>
          <a:p>
            <a:r>
              <a:rPr lang="en-US" dirty="0"/>
              <a:t>Our Advantages</a:t>
            </a:r>
          </a:p>
        </p:txBody>
      </p:sp>
      <p:sp>
        <p:nvSpPr>
          <p:cNvPr id="3" name="Content Placeholder 2">
            <a:extLst>
              <a:ext uri="{FF2B5EF4-FFF2-40B4-BE49-F238E27FC236}">
                <a16:creationId xmlns:a16="http://schemas.microsoft.com/office/drawing/2014/main" id="{11AA2503-74DE-47D3-A048-4233DD9516E5}"/>
              </a:ext>
            </a:extLst>
          </p:cNvPr>
          <p:cNvSpPr>
            <a:spLocks noGrp="1"/>
          </p:cNvSpPr>
          <p:nvPr>
            <p:ph idx="1"/>
          </p:nvPr>
        </p:nvSpPr>
        <p:spPr/>
        <p:txBody>
          <a:bodyPr>
            <a:normAutofit lnSpcReduction="10000"/>
          </a:bodyPr>
          <a:lstStyle/>
          <a:p>
            <a:r>
              <a:rPr lang="en-US" dirty="0"/>
              <a:t>Avoid huge data liability. We assume the risk of data storage and compliance.</a:t>
            </a:r>
          </a:p>
          <a:p>
            <a:r>
              <a:rPr lang="en-US" dirty="0"/>
              <a:t>Make sense of your data. We provide meaningful insights and deepen your understand of your fans.</a:t>
            </a:r>
          </a:p>
          <a:p>
            <a:r>
              <a:rPr lang="en-US" dirty="0"/>
              <a:t>See outside perspectives. Take advantage of comparisons across other properties.</a:t>
            </a:r>
          </a:p>
          <a:p>
            <a:r>
              <a:rPr lang="en-US" dirty="0"/>
              <a:t>Gain a strategic asset. We help identify sponsors, brands, and affiliate audiences.</a:t>
            </a:r>
          </a:p>
          <a:p>
            <a:r>
              <a:rPr lang="en-US" dirty="0"/>
              <a:t>Acquire actionable information. We help build and improve your marketing strategies.</a:t>
            </a:r>
          </a:p>
          <a:p>
            <a:endParaRPr lang="en-US" dirty="0"/>
          </a:p>
        </p:txBody>
      </p:sp>
    </p:spTree>
    <p:extLst>
      <p:ext uri="{BB962C8B-B14F-4D97-AF65-F5344CB8AC3E}">
        <p14:creationId xmlns:p14="http://schemas.microsoft.com/office/powerpoint/2010/main" val="372860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300</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POC Supplemental</vt:lpstr>
      <vt:lpstr>Data Anatomy of a Fluid Fan</vt:lpstr>
      <vt:lpstr>See Changes Over Time</vt:lpstr>
      <vt:lpstr>Learn Adjacent Interests and Markets</vt:lpstr>
      <vt:lpstr>Our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Garcia</dc:creator>
  <cp:lastModifiedBy>Jenny Garcia</cp:lastModifiedBy>
  <cp:revision>18</cp:revision>
  <dcterms:created xsi:type="dcterms:W3CDTF">2020-06-05T16:42:19Z</dcterms:created>
  <dcterms:modified xsi:type="dcterms:W3CDTF">2020-06-08T16:08:22Z</dcterms:modified>
</cp:coreProperties>
</file>